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2"/>
  </p:sldMasterIdLst>
  <p:notesMasterIdLst>
    <p:notesMasterId r:id="rId99"/>
  </p:notesMasterIdLst>
  <p:sldIdLst>
    <p:sldId id="256" r:id="rId3"/>
    <p:sldId id="257" r:id="rId4"/>
    <p:sldId id="268" r:id="rId5"/>
    <p:sldId id="339" r:id="rId6"/>
    <p:sldId id="258" r:id="rId7"/>
    <p:sldId id="340" r:id="rId8"/>
    <p:sldId id="269" r:id="rId9"/>
    <p:sldId id="322" r:id="rId10"/>
    <p:sldId id="278" r:id="rId11"/>
    <p:sldId id="259" r:id="rId12"/>
    <p:sldId id="271" r:id="rId13"/>
    <p:sldId id="327" r:id="rId14"/>
    <p:sldId id="260" r:id="rId15"/>
    <p:sldId id="338" r:id="rId16"/>
    <p:sldId id="320" r:id="rId17"/>
    <p:sldId id="321" r:id="rId18"/>
    <p:sldId id="323" r:id="rId19"/>
    <p:sldId id="324" r:id="rId20"/>
    <p:sldId id="325" r:id="rId21"/>
    <p:sldId id="326" r:id="rId22"/>
    <p:sldId id="270" r:id="rId23"/>
    <p:sldId id="261" r:id="rId24"/>
    <p:sldId id="328" r:id="rId25"/>
    <p:sldId id="274" r:id="rId26"/>
    <p:sldId id="277" r:id="rId27"/>
    <p:sldId id="276" r:id="rId28"/>
    <p:sldId id="275" r:id="rId29"/>
    <p:sldId id="262" r:id="rId30"/>
    <p:sldId id="272" r:id="rId31"/>
    <p:sldId id="263" r:id="rId32"/>
    <p:sldId id="279" r:id="rId33"/>
    <p:sldId id="280" r:id="rId34"/>
    <p:sldId id="283" r:id="rId35"/>
    <p:sldId id="284" r:id="rId36"/>
    <p:sldId id="285" r:id="rId37"/>
    <p:sldId id="281" r:id="rId38"/>
    <p:sldId id="282" r:id="rId39"/>
    <p:sldId id="264" r:id="rId40"/>
    <p:sldId id="286" r:id="rId41"/>
    <p:sldId id="287" r:id="rId42"/>
    <p:sldId id="265" r:id="rId43"/>
    <p:sldId id="266" r:id="rId44"/>
    <p:sldId id="317" r:id="rId45"/>
    <p:sldId id="318" r:id="rId46"/>
    <p:sldId id="319" r:id="rId47"/>
    <p:sldId id="267" r:id="rId48"/>
    <p:sldId id="341" r:id="rId49"/>
    <p:sldId id="288" r:id="rId50"/>
    <p:sldId id="289" r:id="rId51"/>
    <p:sldId id="343" r:id="rId52"/>
    <p:sldId id="342" r:id="rId53"/>
    <p:sldId id="305" r:id="rId54"/>
    <p:sldId id="306" r:id="rId55"/>
    <p:sldId id="290" r:id="rId56"/>
    <p:sldId id="344" r:id="rId57"/>
    <p:sldId id="291" r:id="rId58"/>
    <p:sldId id="345" r:id="rId59"/>
    <p:sldId id="292" r:id="rId60"/>
    <p:sldId id="346" r:id="rId61"/>
    <p:sldId id="293" r:id="rId62"/>
    <p:sldId id="347" r:id="rId63"/>
    <p:sldId id="294" r:id="rId64"/>
    <p:sldId id="307" r:id="rId65"/>
    <p:sldId id="348" r:id="rId66"/>
    <p:sldId id="295" r:id="rId67"/>
    <p:sldId id="349" r:id="rId68"/>
    <p:sldId id="296" r:id="rId69"/>
    <p:sldId id="350" r:id="rId70"/>
    <p:sldId id="297" r:id="rId71"/>
    <p:sldId id="298" r:id="rId72"/>
    <p:sldId id="351" r:id="rId73"/>
    <p:sldId id="308" r:id="rId74"/>
    <p:sldId id="309" r:id="rId75"/>
    <p:sldId id="299" r:id="rId76"/>
    <p:sldId id="310" r:id="rId77"/>
    <p:sldId id="311" r:id="rId78"/>
    <p:sldId id="300" r:id="rId79"/>
    <p:sldId id="312" r:id="rId80"/>
    <p:sldId id="313" r:id="rId81"/>
    <p:sldId id="301" r:id="rId82"/>
    <p:sldId id="352" r:id="rId83"/>
    <p:sldId id="315" r:id="rId84"/>
    <p:sldId id="329" r:id="rId85"/>
    <p:sldId id="314" r:id="rId86"/>
    <p:sldId id="330" r:id="rId87"/>
    <p:sldId id="316" r:id="rId88"/>
    <p:sldId id="302" r:id="rId89"/>
    <p:sldId id="353" r:id="rId90"/>
    <p:sldId id="331" r:id="rId91"/>
    <p:sldId id="303" r:id="rId92"/>
    <p:sldId id="332" r:id="rId93"/>
    <p:sldId id="334" r:id="rId94"/>
    <p:sldId id="335" r:id="rId95"/>
    <p:sldId id="304" r:id="rId96"/>
    <p:sldId id="336" r:id="rId97"/>
    <p:sldId id="337" r:id="rId98"/>
  </p:sldIdLst>
  <p:sldSz cx="9144000" cy="6858000" type="screen4x3"/>
  <p:notesSz cx="6858000" cy="9144000"/>
  <p:custDataLst>
    <p:tags r:id="rId100"/>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694" autoAdjust="0"/>
  </p:normalViewPr>
  <p:slideViewPr>
    <p:cSldViewPr>
      <p:cViewPr varScale="1">
        <p:scale>
          <a:sx n="48" d="100"/>
          <a:sy n="48" d="100"/>
        </p:scale>
        <p:origin x="48" y="5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SG"/>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857AB5A-7082-4DA8-9773-0485422000D2}" type="datetimeFigureOut">
              <a:rPr lang="en-US"/>
              <a:pPr/>
              <a:t>10/20/2014</a:t>
            </a:fld>
            <a:endParaRPr lang="en-S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SG"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S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30F3443-A044-42B0-8D7C-A377214E0EB2}" type="slidenum">
              <a:rPr lang="en-SG"/>
              <a:pPr/>
              <a:t>‹#›</a:t>
            </a:fld>
            <a:endParaRPr lang="en-SG"/>
          </a:p>
        </p:txBody>
      </p:sp>
    </p:spTree>
    <p:extLst>
      <p:ext uri="{BB962C8B-B14F-4D97-AF65-F5344CB8AC3E}">
        <p14:creationId xmlns:p14="http://schemas.microsoft.com/office/powerpoint/2010/main" val="35268039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SG" smtClean="0">
              <a:latin typeface="Times New Roman" pitchFamily="18" charset="0"/>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3FAF139-D13A-4EA2-B5B5-978AAFF17594}" type="slidenum">
              <a:rPr lang="en-US" sz="1200"/>
              <a:pPr eaLnBrk="1" hangingPunct="1"/>
              <a:t>8</a:t>
            </a:fld>
            <a:endParaRPr lang="en-US" sz="1200"/>
          </a:p>
        </p:txBody>
      </p:sp>
    </p:spTree>
    <p:extLst>
      <p:ext uri="{BB962C8B-B14F-4D97-AF65-F5344CB8AC3E}">
        <p14:creationId xmlns:p14="http://schemas.microsoft.com/office/powerpoint/2010/main" val="4010090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SG" smtClean="0">
              <a:latin typeface="Times New Roman" pitchFamily="18" charset="0"/>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8DB386F-B1D2-40F3-A4AC-B0FCD9C8CC71}" type="slidenum">
              <a:rPr lang="en-US" sz="1200"/>
              <a:pPr eaLnBrk="1" hangingPunct="1"/>
              <a:t>15</a:t>
            </a:fld>
            <a:endParaRPr lang="en-US" sz="1200"/>
          </a:p>
        </p:txBody>
      </p:sp>
    </p:spTree>
    <p:extLst>
      <p:ext uri="{BB962C8B-B14F-4D97-AF65-F5344CB8AC3E}">
        <p14:creationId xmlns:p14="http://schemas.microsoft.com/office/powerpoint/2010/main" val="1131875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SG" smtClean="0">
              <a:latin typeface="Times New Roman" pitchFamily="18" charset="0"/>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5BF928B-836A-4FCC-97CE-E037A0DB1786}" type="slidenum">
              <a:rPr lang="en-US" sz="1200"/>
              <a:pPr eaLnBrk="1" hangingPunct="1"/>
              <a:t>16</a:t>
            </a:fld>
            <a:endParaRPr lang="en-US" sz="1200"/>
          </a:p>
        </p:txBody>
      </p:sp>
    </p:spTree>
    <p:extLst>
      <p:ext uri="{BB962C8B-B14F-4D97-AF65-F5344CB8AC3E}">
        <p14:creationId xmlns:p14="http://schemas.microsoft.com/office/powerpoint/2010/main" val="2858307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SG" smtClean="0">
              <a:latin typeface="Times New Roman" pitchFamily="18" charset="0"/>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A4C69E2-D4EC-4D14-939E-C8EC88FB1353}" type="slidenum">
              <a:rPr lang="en-US" sz="1200"/>
              <a:pPr eaLnBrk="1" hangingPunct="1"/>
              <a:t>17</a:t>
            </a:fld>
            <a:endParaRPr lang="en-US" sz="1200"/>
          </a:p>
        </p:txBody>
      </p:sp>
    </p:spTree>
    <p:extLst>
      <p:ext uri="{BB962C8B-B14F-4D97-AF65-F5344CB8AC3E}">
        <p14:creationId xmlns:p14="http://schemas.microsoft.com/office/powerpoint/2010/main" val="4205461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SG" smtClean="0">
              <a:latin typeface="Times New Roman" pitchFamily="18" charset="0"/>
            </a:endParaRP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25C9660-97A9-494B-B444-BBCBEAB93B3D}" type="slidenum">
              <a:rPr lang="en-US" sz="1200"/>
              <a:pPr eaLnBrk="1" hangingPunct="1"/>
              <a:t>18</a:t>
            </a:fld>
            <a:endParaRPr lang="en-US" sz="1200"/>
          </a:p>
        </p:txBody>
      </p:sp>
    </p:spTree>
    <p:extLst>
      <p:ext uri="{BB962C8B-B14F-4D97-AF65-F5344CB8AC3E}">
        <p14:creationId xmlns:p14="http://schemas.microsoft.com/office/powerpoint/2010/main" val="1018924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SG" smtClean="0">
              <a:latin typeface="Times New Roman" pitchFamily="18" charset="0"/>
            </a:endParaRP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1A7D46F-9878-44B8-8F8F-0C0D4256FF09}" type="slidenum">
              <a:rPr lang="en-US" sz="1200"/>
              <a:pPr eaLnBrk="1" hangingPunct="1"/>
              <a:t>19</a:t>
            </a:fld>
            <a:endParaRPr lang="en-US" sz="1200"/>
          </a:p>
        </p:txBody>
      </p:sp>
    </p:spTree>
    <p:extLst>
      <p:ext uri="{BB962C8B-B14F-4D97-AF65-F5344CB8AC3E}">
        <p14:creationId xmlns:p14="http://schemas.microsoft.com/office/powerpoint/2010/main" val="2861555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SG" smtClean="0">
              <a:latin typeface="Times New Roman" pitchFamily="18" charset="0"/>
            </a:endParaRP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97C972A-0F1F-4163-A21B-CA16BF2348DD}" type="slidenum">
              <a:rPr lang="en-US" sz="1200"/>
              <a:pPr eaLnBrk="1" hangingPunct="1"/>
              <a:t>20</a:t>
            </a:fld>
            <a:endParaRPr lang="en-US" sz="1200"/>
          </a:p>
        </p:txBody>
      </p:sp>
    </p:spTree>
    <p:extLst>
      <p:ext uri="{BB962C8B-B14F-4D97-AF65-F5344CB8AC3E}">
        <p14:creationId xmlns:p14="http://schemas.microsoft.com/office/powerpoint/2010/main" val="1361599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SG"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039E934-8785-40E0-93AE-BC543604A3DA}" type="slidenum">
              <a:rPr lang="en-SG" sz="1200"/>
              <a:pPr eaLnBrk="1" hangingPunct="1"/>
              <a:t>73</a:t>
            </a:fld>
            <a:endParaRPr lang="en-SG" sz="1200"/>
          </a:p>
        </p:txBody>
      </p:sp>
    </p:spTree>
    <p:extLst>
      <p:ext uri="{BB962C8B-B14F-4D97-AF65-F5344CB8AC3E}">
        <p14:creationId xmlns:p14="http://schemas.microsoft.com/office/powerpoint/2010/main" val="4899355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828800" cy="6856413"/>
            <a:chOff x="0" y="0"/>
            <a:chExt cx="1152" cy="4319"/>
          </a:xfrm>
        </p:grpSpPr>
        <p:sp>
          <p:nvSpPr>
            <p:cNvPr id="5"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extLst/>
          </p:spPr>
          <p:txBody>
            <a:bodyPr wrap="none" lIns="92075" tIns="46038" rIns="92075" bIns="46038" anchor="ctr"/>
            <a:lstStyle/>
            <a:p>
              <a:pPr eaLnBrk="0" hangingPunct="0">
                <a:spcBef>
                  <a:spcPct val="50000"/>
                </a:spcBef>
              </a:pPr>
              <a:endParaRPr lang="en-US"/>
            </a:p>
          </p:txBody>
        </p:sp>
        <p:sp>
          <p:nvSpPr>
            <p:cNvPr id="6"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extLst/>
          </p:spPr>
          <p:txBody>
            <a:bodyPr wrap="none" lIns="92075" tIns="46038" rIns="92075" bIns="46038" anchor="ctr"/>
            <a:lstStyle/>
            <a:p>
              <a:pPr eaLnBrk="0" hangingPunct="0">
                <a:spcBef>
                  <a:spcPct val="50000"/>
                </a:spcBef>
              </a:pPr>
              <a:endParaRPr lang="en-US"/>
            </a:p>
          </p:txBody>
        </p:sp>
        <p:pic>
          <p:nvPicPr>
            <p:cNvPr id="7"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8"/>
              <a:ext cx="1152" cy="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83" name="Rectangle 11"/>
          <p:cNvSpPr>
            <a:spLocks noGrp="1" noChangeArrowheads="1"/>
          </p:cNvSpPr>
          <p:nvPr>
            <p:ph type="ctrTitle" sz="quarter"/>
          </p:nvPr>
        </p:nvSpPr>
        <p:spPr>
          <a:xfrm>
            <a:off x="1905000" y="1676400"/>
            <a:ext cx="6934200" cy="2116138"/>
          </a:xfrm>
        </p:spPr>
        <p:txBody>
          <a:bodyPr/>
          <a:lstStyle>
            <a:lvl1pPr>
              <a:defRPr/>
            </a:lvl1pPr>
          </a:lstStyle>
          <a:p>
            <a:pPr lvl="0"/>
            <a:r>
              <a:rPr lang="en-US" noProof="0" smtClean="0"/>
              <a:t>Click to edit Master title style</a:t>
            </a:r>
          </a:p>
        </p:txBody>
      </p:sp>
      <p:sp>
        <p:nvSpPr>
          <p:cNvPr id="3084" name="Rectangle 12"/>
          <p:cNvSpPr>
            <a:spLocks noGrp="1" noChangeArrowheads="1"/>
          </p:cNvSpPr>
          <p:nvPr>
            <p:ph type="subTitle" sz="quarter" idx="1"/>
          </p:nvPr>
        </p:nvSpPr>
        <p:spPr>
          <a:xfrm>
            <a:off x="1911350" y="3968750"/>
            <a:ext cx="6400800" cy="1752600"/>
          </a:xfrm>
        </p:spPr>
        <p:txBody>
          <a:bodyPr/>
          <a:lstStyle>
            <a:lvl1pPr marL="0" indent="0">
              <a:buFont typeface="Symbol" pitchFamily="18" charset="2"/>
              <a:buNone/>
              <a:defRPr/>
            </a:lvl1pPr>
          </a:lstStyle>
          <a:p>
            <a:pPr lvl="0"/>
            <a:r>
              <a:rPr lang="en-US" noProof="0" smtClean="0"/>
              <a:t>Click to edit Master subtitle style</a:t>
            </a:r>
          </a:p>
        </p:txBody>
      </p:sp>
      <p:sp>
        <p:nvSpPr>
          <p:cNvPr id="8" name="Rectangle 13"/>
          <p:cNvSpPr>
            <a:spLocks noGrp="1" noChangeArrowheads="1"/>
          </p:cNvSpPr>
          <p:nvPr>
            <p:ph type="dt" sz="quarter" idx="10"/>
          </p:nvPr>
        </p:nvSpPr>
        <p:spPr>
          <a:xfrm>
            <a:off x="1828800" y="6400800"/>
            <a:ext cx="1905000" cy="457200"/>
          </a:xfrm>
        </p:spPr>
        <p:txBody>
          <a:bodyPr/>
          <a:lstStyle>
            <a:lvl1pPr>
              <a:defRPr/>
            </a:lvl1pPr>
          </a:lstStyle>
          <a:p>
            <a:endParaRPr lang="en-US"/>
          </a:p>
        </p:txBody>
      </p:sp>
      <p:sp>
        <p:nvSpPr>
          <p:cNvPr id="9" name="Rectangle 14"/>
          <p:cNvSpPr>
            <a:spLocks noGrp="1" noChangeArrowheads="1"/>
          </p:cNvSpPr>
          <p:nvPr>
            <p:ph type="ftr" sz="quarter" idx="11"/>
          </p:nvPr>
        </p:nvSpPr>
        <p:spPr>
          <a:xfrm>
            <a:off x="3962400" y="6400800"/>
            <a:ext cx="2895600" cy="457200"/>
          </a:xfrm>
        </p:spPr>
        <p:txBody>
          <a:bodyPr/>
          <a:lstStyle>
            <a:lvl1pPr>
              <a:defRPr/>
            </a:lvl1pPr>
          </a:lstStyle>
          <a:p>
            <a:endParaRPr lang="en-US"/>
          </a:p>
        </p:txBody>
      </p:sp>
      <p:sp>
        <p:nvSpPr>
          <p:cNvPr id="10" name="Rectangle 15"/>
          <p:cNvSpPr>
            <a:spLocks noGrp="1" noChangeArrowheads="1"/>
          </p:cNvSpPr>
          <p:nvPr>
            <p:ph type="sldNum" sz="quarter" idx="12"/>
          </p:nvPr>
        </p:nvSpPr>
        <p:spPr/>
        <p:txBody>
          <a:bodyPr/>
          <a:lstStyle>
            <a:lvl1pPr>
              <a:defRPr/>
            </a:lvl1pPr>
          </a:lstStyle>
          <a:p>
            <a:fld id="{43076E3F-3F2C-4814-B263-C1DFF33CE4DC}" type="slidenum">
              <a:rPr lang="en-US"/>
              <a:pPr/>
              <a:t>‹#›</a:t>
            </a:fld>
            <a:endParaRPr lang="en-US"/>
          </a:p>
        </p:txBody>
      </p:sp>
    </p:spTree>
    <p:extLst>
      <p:ext uri="{BB962C8B-B14F-4D97-AF65-F5344CB8AC3E}">
        <p14:creationId xmlns:p14="http://schemas.microsoft.com/office/powerpoint/2010/main" val="2528865753"/>
      </p:ext>
    </p:extLst>
  </p:cSld>
  <p:clrMapOvr>
    <a:masterClrMapping/>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13"/>
          <p:cNvSpPr>
            <a:spLocks noGrp="1" noChangeArrowheads="1"/>
          </p:cNvSpPr>
          <p:nvPr>
            <p:ph type="dt" sz="half" idx="10"/>
          </p:nvPr>
        </p:nvSpPr>
        <p:spPr/>
        <p:txBody>
          <a:bodyPr/>
          <a:lstStyle>
            <a:lvl1pPr>
              <a:defRPr/>
            </a:lvl1pPr>
          </a:lstStyle>
          <a:p>
            <a:endParaRPr lang="en-US"/>
          </a:p>
        </p:txBody>
      </p:sp>
      <p:sp>
        <p:nvSpPr>
          <p:cNvPr id="5" name="Rectangle 14"/>
          <p:cNvSpPr>
            <a:spLocks noGrp="1" noChangeArrowheads="1"/>
          </p:cNvSpPr>
          <p:nvPr>
            <p:ph type="ftr" sz="quarter" idx="11"/>
          </p:nvPr>
        </p:nvSpPr>
        <p:spPr/>
        <p:txBody>
          <a:bodyPr/>
          <a:lstStyle>
            <a:lvl1pPr>
              <a:defRPr/>
            </a:lvl1pPr>
          </a:lstStyle>
          <a:p>
            <a:endParaRPr lang="en-US"/>
          </a:p>
        </p:txBody>
      </p:sp>
      <p:sp>
        <p:nvSpPr>
          <p:cNvPr id="6" name="Rectangle 15"/>
          <p:cNvSpPr>
            <a:spLocks noGrp="1" noChangeArrowheads="1"/>
          </p:cNvSpPr>
          <p:nvPr>
            <p:ph type="sldNum" sz="quarter" idx="12"/>
          </p:nvPr>
        </p:nvSpPr>
        <p:spPr/>
        <p:txBody>
          <a:bodyPr/>
          <a:lstStyle>
            <a:lvl1pPr>
              <a:defRPr/>
            </a:lvl1pPr>
          </a:lstStyle>
          <a:p>
            <a:fld id="{2B304951-1581-4C77-9453-FBC684A81378}" type="slidenum">
              <a:rPr lang="en-US"/>
              <a:pPr/>
              <a:t>‹#›</a:t>
            </a:fld>
            <a:endParaRPr lang="en-US"/>
          </a:p>
        </p:txBody>
      </p:sp>
    </p:spTree>
    <p:extLst>
      <p:ext uri="{BB962C8B-B14F-4D97-AF65-F5344CB8AC3E}">
        <p14:creationId xmlns:p14="http://schemas.microsoft.com/office/powerpoint/2010/main" val="917060568"/>
      </p:ext>
    </p:extLst>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04800"/>
            <a:ext cx="1943100" cy="5791200"/>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12192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13"/>
          <p:cNvSpPr>
            <a:spLocks noGrp="1" noChangeArrowheads="1"/>
          </p:cNvSpPr>
          <p:nvPr>
            <p:ph type="dt" sz="half" idx="10"/>
          </p:nvPr>
        </p:nvSpPr>
        <p:spPr/>
        <p:txBody>
          <a:bodyPr/>
          <a:lstStyle>
            <a:lvl1pPr>
              <a:defRPr/>
            </a:lvl1pPr>
          </a:lstStyle>
          <a:p>
            <a:endParaRPr lang="en-US"/>
          </a:p>
        </p:txBody>
      </p:sp>
      <p:sp>
        <p:nvSpPr>
          <p:cNvPr id="5" name="Rectangle 14"/>
          <p:cNvSpPr>
            <a:spLocks noGrp="1" noChangeArrowheads="1"/>
          </p:cNvSpPr>
          <p:nvPr>
            <p:ph type="ftr" sz="quarter" idx="11"/>
          </p:nvPr>
        </p:nvSpPr>
        <p:spPr/>
        <p:txBody>
          <a:bodyPr/>
          <a:lstStyle>
            <a:lvl1pPr>
              <a:defRPr/>
            </a:lvl1pPr>
          </a:lstStyle>
          <a:p>
            <a:endParaRPr lang="en-US"/>
          </a:p>
        </p:txBody>
      </p:sp>
      <p:sp>
        <p:nvSpPr>
          <p:cNvPr id="6" name="Rectangle 15"/>
          <p:cNvSpPr>
            <a:spLocks noGrp="1" noChangeArrowheads="1"/>
          </p:cNvSpPr>
          <p:nvPr>
            <p:ph type="sldNum" sz="quarter" idx="12"/>
          </p:nvPr>
        </p:nvSpPr>
        <p:spPr/>
        <p:txBody>
          <a:bodyPr/>
          <a:lstStyle>
            <a:lvl1pPr>
              <a:defRPr/>
            </a:lvl1pPr>
          </a:lstStyle>
          <a:p>
            <a:fld id="{3D3410B9-CC86-442C-AA16-5C2A5334D1B1}" type="slidenum">
              <a:rPr lang="en-US"/>
              <a:pPr/>
              <a:t>‹#›</a:t>
            </a:fld>
            <a:endParaRPr lang="en-US"/>
          </a:p>
        </p:txBody>
      </p:sp>
    </p:spTree>
    <p:extLst>
      <p:ext uri="{BB962C8B-B14F-4D97-AF65-F5344CB8AC3E}">
        <p14:creationId xmlns:p14="http://schemas.microsoft.com/office/powerpoint/2010/main" val="1930770257"/>
      </p:ext>
    </p:extLst>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13"/>
          <p:cNvSpPr>
            <a:spLocks noGrp="1" noChangeArrowheads="1"/>
          </p:cNvSpPr>
          <p:nvPr>
            <p:ph type="dt" sz="half" idx="10"/>
          </p:nvPr>
        </p:nvSpPr>
        <p:spPr/>
        <p:txBody>
          <a:bodyPr/>
          <a:lstStyle>
            <a:lvl1pPr>
              <a:defRPr/>
            </a:lvl1pPr>
          </a:lstStyle>
          <a:p>
            <a:endParaRPr lang="en-US"/>
          </a:p>
        </p:txBody>
      </p:sp>
      <p:sp>
        <p:nvSpPr>
          <p:cNvPr id="5" name="Rectangle 14"/>
          <p:cNvSpPr>
            <a:spLocks noGrp="1" noChangeArrowheads="1"/>
          </p:cNvSpPr>
          <p:nvPr>
            <p:ph type="ftr" sz="quarter" idx="11"/>
          </p:nvPr>
        </p:nvSpPr>
        <p:spPr/>
        <p:txBody>
          <a:bodyPr/>
          <a:lstStyle>
            <a:lvl1pPr>
              <a:defRPr/>
            </a:lvl1pPr>
          </a:lstStyle>
          <a:p>
            <a:endParaRPr lang="en-US"/>
          </a:p>
        </p:txBody>
      </p:sp>
      <p:sp>
        <p:nvSpPr>
          <p:cNvPr id="6" name="Rectangle 15"/>
          <p:cNvSpPr>
            <a:spLocks noGrp="1" noChangeArrowheads="1"/>
          </p:cNvSpPr>
          <p:nvPr>
            <p:ph type="sldNum" sz="quarter" idx="12"/>
          </p:nvPr>
        </p:nvSpPr>
        <p:spPr/>
        <p:txBody>
          <a:bodyPr/>
          <a:lstStyle>
            <a:lvl1pPr>
              <a:defRPr/>
            </a:lvl1pPr>
          </a:lstStyle>
          <a:p>
            <a:fld id="{64C285B2-D0C9-441A-9C65-576ADEA758E9}" type="slidenum">
              <a:rPr lang="en-US"/>
              <a:pPr/>
              <a:t>‹#›</a:t>
            </a:fld>
            <a:endParaRPr lang="en-US"/>
          </a:p>
        </p:txBody>
      </p:sp>
    </p:spTree>
    <p:extLst>
      <p:ext uri="{BB962C8B-B14F-4D97-AF65-F5344CB8AC3E}">
        <p14:creationId xmlns:p14="http://schemas.microsoft.com/office/powerpoint/2010/main" val="3692949079"/>
      </p:ext>
    </p:extLst>
  </p:cSld>
  <p:clrMapOvr>
    <a:masterClrMapping/>
  </p:clrMapOvr>
  <p:transition>
    <p:newsfla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p:txBody>
          <a:bodyPr/>
          <a:lstStyle>
            <a:lvl1pPr>
              <a:defRPr/>
            </a:lvl1pPr>
          </a:lstStyle>
          <a:p>
            <a:endParaRPr lang="en-US"/>
          </a:p>
        </p:txBody>
      </p:sp>
      <p:sp>
        <p:nvSpPr>
          <p:cNvPr id="5" name="Rectangle 14"/>
          <p:cNvSpPr>
            <a:spLocks noGrp="1" noChangeArrowheads="1"/>
          </p:cNvSpPr>
          <p:nvPr>
            <p:ph type="ftr" sz="quarter" idx="11"/>
          </p:nvPr>
        </p:nvSpPr>
        <p:spPr/>
        <p:txBody>
          <a:bodyPr/>
          <a:lstStyle>
            <a:lvl1pPr>
              <a:defRPr/>
            </a:lvl1pPr>
          </a:lstStyle>
          <a:p>
            <a:endParaRPr lang="en-US"/>
          </a:p>
        </p:txBody>
      </p:sp>
      <p:sp>
        <p:nvSpPr>
          <p:cNvPr id="6" name="Rectangle 15"/>
          <p:cNvSpPr>
            <a:spLocks noGrp="1" noChangeArrowheads="1"/>
          </p:cNvSpPr>
          <p:nvPr>
            <p:ph type="sldNum" sz="quarter" idx="12"/>
          </p:nvPr>
        </p:nvSpPr>
        <p:spPr/>
        <p:txBody>
          <a:bodyPr/>
          <a:lstStyle>
            <a:lvl1pPr>
              <a:defRPr/>
            </a:lvl1pPr>
          </a:lstStyle>
          <a:p>
            <a:fld id="{677C9B7B-D2B1-410C-9E78-921CA0EA60B1}" type="slidenum">
              <a:rPr lang="en-US"/>
              <a:pPr/>
              <a:t>‹#›</a:t>
            </a:fld>
            <a:endParaRPr lang="en-US"/>
          </a:p>
        </p:txBody>
      </p:sp>
    </p:spTree>
    <p:extLst>
      <p:ext uri="{BB962C8B-B14F-4D97-AF65-F5344CB8AC3E}">
        <p14:creationId xmlns:p14="http://schemas.microsoft.com/office/powerpoint/2010/main" val="3891342649"/>
      </p:ext>
    </p:extLst>
  </p:cSld>
  <p:clrMapOvr>
    <a:masterClrMapping/>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5181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13"/>
          <p:cNvSpPr>
            <a:spLocks noGrp="1" noChangeArrowheads="1"/>
          </p:cNvSpPr>
          <p:nvPr>
            <p:ph type="dt" sz="half" idx="10"/>
          </p:nvPr>
        </p:nvSpPr>
        <p:spPr/>
        <p:txBody>
          <a:bodyPr/>
          <a:lstStyle>
            <a:lvl1pPr>
              <a:defRPr/>
            </a:lvl1pPr>
          </a:lstStyle>
          <a:p>
            <a:endParaRPr lang="en-US"/>
          </a:p>
        </p:txBody>
      </p:sp>
      <p:sp>
        <p:nvSpPr>
          <p:cNvPr id="6" name="Rectangle 14"/>
          <p:cNvSpPr>
            <a:spLocks noGrp="1" noChangeArrowheads="1"/>
          </p:cNvSpPr>
          <p:nvPr>
            <p:ph type="ftr" sz="quarter" idx="11"/>
          </p:nvPr>
        </p:nvSpPr>
        <p:spPr/>
        <p:txBody>
          <a:bodyPr/>
          <a:lstStyle>
            <a:lvl1pPr>
              <a:defRPr/>
            </a:lvl1pPr>
          </a:lstStyle>
          <a:p>
            <a:endParaRPr lang="en-US"/>
          </a:p>
        </p:txBody>
      </p:sp>
      <p:sp>
        <p:nvSpPr>
          <p:cNvPr id="7" name="Rectangle 15"/>
          <p:cNvSpPr>
            <a:spLocks noGrp="1" noChangeArrowheads="1"/>
          </p:cNvSpPr>
          <p:nvPr>
            <p:ph type="sldNum" sz="quarter" idx="12"/>
          </p:nvPr>
        </p:nvSpPr>
        <p:spPr/>
        <p:txBody>
          <a:bodyPr/>
          <a:lstStyle>
            <a:lvl1pPr>
              <a:defRPr/>
            </a:lvl1pPr>
          </a:lstStyle>
          <a:p>
            <a:fld id="{848D646C-342F-4EC9-8918-2E5D6480482C}" type="slidenum">
              <a:rPr lang="en-US"/>
              <a:pPr/>
              <a:t>‹#›</a:t>
            </a:fld>
            <a:endParaRPr lang="en-US"/>
          </a:p>
        </p:txBody>
      </p:sp>
    </p:spTree>
    <p:extLst>
      <p:ext uri="{BB962C8B-B14F-4D97-AF65-F5344CB8AC3E}">
        <p14:creationId xmlns:p14="http://schemas.microsoft.com/office/powerpoint/2010/main" val="1041574016"/>
      </p:ext>
    </p:extLst>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13"/>
          <p:cNvSpPr>
            <a:spLocks noGrp="1" noChangeArrowheads="1"/>
          </p:cNvSpPr>
          <p:nvPr>
            <p:ph type="dt" sz="half" idx="10"/>
          </p:nvPr>
        </p:nvSpPr>
        <p:spPr/>
        <p:txBody>
          <a:bodyPr/>
          <a:lstStyle>
            <a:lvl1pPr>
              <a:defRPr/>
            </a:lvl1pPr>
          </a:lstStyle>
          <a:p>
            <a:endParaRPr lang="en-US"/>
          </a:p>
        </p:txBody>
      </p:sp>
      <p:sp>
        <p:nvSpPr>
          <p:cNvPr id="8" name="Rectangle 14"/>
          <p:cNvSpPr>
            <a:spLocks noGrp="1" noChangeArrowheads="1"/>
          </p:cNvSpPr>
          <p:nvPr>
            <p:ph type="ftr" sz="quarter" idx="11"/>
          </p:nvPr>
        </p:nvSpPr>
        <p:spPr/>
        <p:txBody>
          <a:bodyPr/>
          <a:lstStyle>
            <a:lvl1pPr>
              <a:defRPr/>
            </a:lvl1pPr>
          </a:lstStyle>
          <a:p>
            <a:endParaRPr lang="en-US"/>
          </a:p>
        </p:txBody>
      </p:sp>
      <p:sp>
        <p:nvSpPr>
          <p:cNvPr id="9" name="Rectangle 15"/>
          <p:cNvSpPr>
            <a:spLocks noGrp="1" noChangeArrowheads="1"/>
          </p:cNvSpPr>
          <p:nvPr>
            <p:ph type="sldNum" sz="quarter" idx="12"/>
          </p:nvPr>
        </p:nvSpPr>
        <p:spPr/>
        <p:txBody>
          <a:bodyPr/>
          <a:lstStyle>
            <a:lvl1pPr>
              <a:defRPr/>
            </a:lvl1pPr>
          </a:lstStyle>
          <a:p>
            <a:fld id="{A812D716-F60E-45F1-8E86-41C11091DDCD}" type="slidenum">
              <a:rPr lang="en-US"/>
              <a:pPr/>
              <a:t>‹#›</a:t>
            </a:fld>
            <a:endParaRPr lang="en-US"/>
          </a:p>
        </p:txBody>
      </p:sp>
    </p:spTree>
    <p:extLst>
      <p:ext uri="{BB962C8B-B14F-4D97-AF65-F5344CB8AC3E}">
        <p14:creationId xmlns:p14="http://schemas.microsoft.com/office/powerpoint/2010/main" val="2878689926"/>
      </p:ext>
    </p:extLst>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13"/>
          <p:cNvSpPr>
            <a:spLocks noGrp="1" noChangeArrowheads="1"/>
          </p:cNvSpPr>
          <p:nvPr>
            <p:ph type="dt" sz="half" idx="10"/>
          </p:nvPr>
        </p:nvSpPr>
        <p:spPr/>
        <p:txBody>
          <a:bodyPr/>
          <a:lstStyle>
            <a:lvl1pPr>
              <a:defRPr/>
            </a:lvl1pPr>
          </a:lstStyle>
          <a:p>
            <a:endParaRPr lang="en-US"/>
          </a:p>
        </p:txBody>
      </p:sp>
      <p:sp>
        <p:nvSpPr>
          <p:cNvPr id="4" name="Rectangle 14"/>
          <p:cNvSpPr>
            <a:spLocks noGrp="1" noChangeArrowheads="1"/>
          </p:cNvSpPr>
          <p:nvPr>
            <p:ph type="ftr" sz="quarter" idx="11"/>
          </p:nvPr>
        </p:nvSpPr>
        <p:spPr/>
        <p:txBody>
          <a:bodyPr/>
          <a:lstStyle>
            <a:lvl1pPr>
              <a:defRPr/>
            </a:lvl1pPr>
          </a:lstStyle>
          <a:p>
            <a:endParaRPr lang="en-US"/>
          </a:p>
        </p:txBody>
      </p:sp>
      <p:sp>
        <p:nvSpPr>
          <p:cNvPr id="5" name="Rectangle 15"/>
          <p:cNvSpPr>
            <a:spLocks noGrp="1" noChangeArrowheads="1"/>
          </p:cNvSpPr>
          <p:nvPr>
            <p:ph type="sldNum" sz="quarter" idx="12"/>
          </p:nvPr>
        </p:nvSpPr>
        <p:spPr/>
        <p:txBody>
          <a:bodyPr/>
          <a:lstStyle>
            <a:lvl1pPr>
              <a:defRPr/>
            </a:lvl1pPr>
          </a:lstStyle>
          <a:p>
            <a:fld id="{2562DD0F-70D4-4B0B-B46F-E7D2D7AE464C}" type="slidenum">
              <a:rPr lang="en-US"/>
              <a:pPr/>
              <a:t>‹#›</a:t>
            </a:fld>
            <a:endParaRPr lang="en-US"/>
          </a:p>
        </p:txBody>
      </p:sp>
    </p:spTree>
    <p:extLst>
      <p:ext uri="{BB962C8B-B14F-4D97-AF65-F5344CB8AC3E}">
        <p14:creationId xmlns:p14="http://schemas.microsoft.com/office/powerpoint/2010/main" val="2880804662"/>
      </p:ext>
    </p:extLst>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p:txBody>
          <a:bodyPr/>
          <a:lstStyle>
            <a:lvl1pPr>
              <a:defRPr/>
            </a:lvl1pPr>
          </a:lstStyle>
          <a:p>
            <a:endParaRPr lang="en-US"/>
          </a:p>
        </p:txBody>
      </p:sp>
      <p:sp>
        <p:nvSpPr>
          <p:cNvPr id="3" name="Rectangle 14"/>
          <p:cNvSpPr>
            <a:spLocks noGrp="1" noChangeArrowheads="1"/>
          </p:cNvSpPr>
          <p:nvPr>
            <p:ph type="ftr" sz="quarter" idx="11"/>
          </p:nvPr>
        </p:nvSpPr>
        <p:spPr/>
        <p:txBody>
          <a:bodyPr/>
          <a:lstStyle>
            <a:lvl1pPr>
              <a:defRPr/>
            </a:lvl1pPr>
          </a:lstStyle>
          <a:p>
            <a:endParaRPr lang="en-US"/>
          </a:p>
        </p:txBody>
      </p:sp>
      <p:sp>
        <p:nvSpPr>
          <p:cNvPr id="4" name="Rectangle 15"/>
          <p:cNvSpPr>
            <a:spLocks noGrp="1" noChangeArrowheads="1"/>
          </p:cNvSpPr>
          <p:nvPr>
            <p:ph type="sldNum" sz="quarter" idx="12"/>
          </p:nvPr>
        </p:nvSpPr>
        <p:spPr/>
        <p:txBody>
          <a:bodyPr/>
          <a:lstStyle>
            <a:lvl1pPr>
              <a:defRPr/>
            </a:lvl1pPr>
          </a:lstStyle>
          <a:p>
            <a:fld id="{50817F07-AAA5-4E28-8E47-D07A5F082475}" type="slidenum">
              <a:rPr lang="en-US"/>
              <a:pPr/>
              <a:t>‹#›</a:t>
            </a:fld>
            <a:endParaRPr lang="en-US"/>
          </a:p>
        </p:txBody>
      </p:sp>
    </p:spTree>
    <p:extLst>
      <p:ext uri="{BB962C8B-B14F-4D97-AF65-F5344CB8AC3E}">
        <p14:creationId xmlns:p14="http://schemas.microsoft.com/office/powerpoint/2010/main" val="3811576142"/>
      </p:ext>
    </p:extLst>
  </p:cSld>
  <p:clrMapOvr>
    <a:masterClrMapping/>
  </p:clrMapOvr>
  <p:transition>
    <p:newsflash/>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p:txBody>
          <a:bodyPr/>
          <a:lstStyle>
            <a:lvl1pPr>
              <a:defRPr/>
            </a:lvl1pPr>
          </a:lstStyle>
          <a:p>
            <a:endParaRPr lang="en-US"/>
          </a:p>
        </p:txBody>
      </p:sp>
      <p:sp>
        <p:nvSpPr>
          <p:cNvPr id="6" name="Rectangle 14"/>
          <p:cNvSpPr>
            <a:spLocks noGrp="1" noChangeArrowheads="1"/>
          </p:cNvSpPr>
          <p:nvPr>
            <p:ph type="ftr" sz="quarter" idx="11"/>
          </p:nvPr>
        </p:nvSpPr>
        <p:spPr/>
        <p:txBody>
          <a:bodyPr/>
          <a:lstStyle>
            <a:lvl1pPr>
              <a:defRPr/>
            </a:lvl1pPr>
          </a:lstStyle>
          <a:p>
            <a:endParaRPr lang="en-US"/>
          </a:p>
        </p:txBody>
      </p:sp>
      <p:sp>
        <p:nvSpPr>
          <p:cNvPr id="7" name="Rectangle 15"/>
          <p:cNvSpPr>
            <a:spLocks noGrp="1" noChangeArrowheads="1"/>
          </p:cNvSpPr>
          <p:nvPr>
            <p:ph type="sldNum" sz="quarter" idx="12"/>
          </p:nvPr>
        </p:nvSpPr>
        <p:spPr/>
        <p:txBody>
          <a:bodyPr/>
          <a:lstStyle>
            <a:lvl1pPr>
              <a:defRPr/>
            </a:lvl1pPr>
          </a:lstStyle>
          <a:p>
            <a:fld id="{A6DAE670-F94E-4CCF-A246-8FFBB586400D}" type="slidenum">
              <a:rPr lang="en-US"/>
              <a:pPr/>
              <a:t>‹#›</a:t>
            </a:fld>
            <a:endParaRPr lang="en-US"/>
          </a:p>
        </p:txBody>
      </p:sp>
    </p:spTree>
    <p:extLst>
      <p:ext uri="{BB962C8B-B14F-4D97-AF65-F5344CB8AC3E}">
        <p14:creationId xmlns:p14="http://schemas.microsoft.com/office/powerpoint/2010/main" val="1453731651"/>
      </p:ext>
    </p:extLst>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p:txBody>
          <a:bodyPr/>
          <a:lstStyle>
            <a:lvl1pPr>
              <a:defRPr/>
            </a:lvl1pPr>
          </a:lstStyle>
          <a:p>
            <a:endParaRPr lang="en-US"/>
          </a:p>
        </p:txBody>
      </p:sp>
      <p:sp>
        <p:nvSpPr>
          <p:cNvPr id="6" name="Rectangle 14"/>
          <p:cNvSpPr>
            <a:spLocks noGrp="1" noChangeArrowheads="1"/>
          </p:cNvSpPr>
          <p:nvPr>
            <p:ph type="ftr" sz="quarter" idx="11"/>
          </p:nvPr>
        </p:nvSpPr>
        <p:spPr/>
        <p:txBody>
          <a:bodyPr/>
          <a:lstStyle>
            <a:lvl1pPr>
              <a:defRPr/>
            </a:lvl1pPr>
          </a:lstStyle>
          <a:p>
            <a:endParaRPr lang="en-US"/>
          </a:p>
        </p:txBody>
      </p:sp>
      <p:sp>
        <p:nvSpPr>
          <p:cNvPr id="7" name="Rectangle 15"/>
          <p:cNvSpPr>
            <a:spLocks noGrp="1" noChangeArrowheads="1"/>
          </p:cNvSpPr>
          <p:nvPr>
            <p:ph type="sldNum" sz="quarter" idx="12"/>
          </p:nvPr>
        </p:nvSpPr>
        <p:spPr/>
        <p:txBody>
          <a:bodyPr/>
          <a:lstStyle>
            <a:lvl1pPr>
              <a:defRPr/>
            </a:lvl1pPr>
          </a:lstStyle>
          <a:p>
            <a:fld id="{81D207CD-03B5-415B-80E5-64C49334DCE3}" type="slidenum">
              <a:rPr lang="en-US"/>
              <a:pPr/>
              <a:t>‹#›</a:t>
            </a:fld>
            <a:endParaRPr lang="en-US"/>
          </a:p>
        </p:txBody>
      </p:sp>
    </p:spTree>
    <p:extLst>
      <p:ext uri="{BB962C8B-B14F-4D97-AF65-F5344CB8AC3E}">
        <p14:creationId xmlns:p14="http://schemas.microsoft.com/office/powerpoint/2010/main" val="915340957"/>
      </p:ext>
    </p:extLst>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143000" cy="6856413"/>
            <a:chOff x="0" y="0"/>
            <a:chExt cx="720" cy="4319"/>
          </a:xfrm>
        </p:grpSpPr>
        <p:sp>
          <p:nvSpPr>
            <p:cNvPr id="2051"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extLst/>
          </p:spPr>
          <p:txBody>
            <a:bodyPr wrap="none" lIns="92075" tIns="46038" rIns="92075" bIns="46038" anchor="ctr"/>
            <a:lstStyle/>
            <a:p>
              <a:pPr eaLnBrk="0" hangingPunct="0">
                <a:spcBef>
                  <a:spcPct val="50000"/>
                </a:spcBef>
              </a:pPr>
              <a:endParaRPr lang="en-US"/>
            </a:p>
          </p:txBody>
        </p:sp>
        <p:sp>
          <p:nvSpPr>
            <p:cNvPr id="2052"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extLst/>
          </p:spPr>
          <p:txBody>
            <a:bodyPr wrap="none" lIns="92075" tIns="46038" rIns="92075" bIns="46038" anchor="ctr"/>
            <a:lstStyle/>
            <a:p>
              <a:pPr eaLnBrk="0" hangingPunct="0">
                <a:spcBef>
                  <a:spcPct val="50000"/>
                </a:spcBef>
              </a:pPr>
              <a:endParaRPr lang="en-US"/>
            </a:p>
          </p:txBody>
        </p:sp>
        <p:pic>
          <p:nvPicPr>
            <p:cNvPr id="1034" name="Picture 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312"/>
              <a:ext cx="720"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11"/>
          <p:cNvSpPr>
            <a:spLocks noGrp="1" noChangeArrowheads="1"/>
          </p:cNvSpPr>
          <p:nvPr>
            <p:ph type="title"/>
          </p:nvPr>
        </p:nvSpPr>
        <p:spPr bwMode="auto">
          <a:xfrm>
            <a:off x="1219200" y="304800"/>
            <a:ext cx="77724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12"/>
          <p:cNvSpPr>
            <a:spLocks noGrp="1" noChangeArrowheads="1"/>
          </p:cNvSpPr>
          <p:nvPr>
            <p:ph type="body" idx="1"/>
          </p:nvPr>
        </p:nvSpPr>
        <p:spPr bwMode="auto">
          <a:xfrm>
            <a:off x="12192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61" name="Rectangle 13"/>
          <p:cNvSpPr>
            <a:spLocks noGrp="1" noChangeArrowheads="1"/>
          </p:cNvSpPr>
          <p:nvPr>
            <p:ph type="dt" sz="half" idx="2"/>
          </p:nvPr>
        </p:nvSpPr>
        <p:spPr bwMode="auto">
          <a:xfrm>
            <a:off x="1143000" y="6400800"/>
            <a:ext cx="1905000" cy="457200"/>
          </a:xfrm>
          <a:prstGeom prst="rect">
            <a:avLst/>
          </a:prstGeom>
          <a:extLst/>
        </p:spPr>
        <p:txBody>
          <a:bodyPr vert="horz" wrap="square" lIns="91440" tIns="45720" rIns="91440" bIns="45720" numCol="1" anchor="b" anchorCtr="0" compatLnSpc="1">
            <a:prstTxWarp prst="textNoShape">
              <a:avLst/>
            </a:prstTxWarp>
          </a:bodyPr>
          <a:lstStyle>
            <a:lvl1pPr>
              <a:defRPr sz="1400"/>
            </a:lvl1pPr>
          </a:lstStyle>
          <a:p>
            <a:endParaRPr lang="en-US"/>
          </a:p>
        </p:txBody>
      </p:sp>
      <p:sp>
        <p:nvSpPr>
          <p:cNvPr id="2062" name="Rectangle 14"/>
          <p:cNvSpPr>
            <a:spLocks noGrp="1" noChangeArrowheads="1"/>
          </p:cNvSpPr>
          <p:nvPr>
            <p:ph type="ftr" sz="quarter" idx="3"/>
          </p:nvPr>
        </p:nvSpPr>
        <p:spPr bwMode="auto">
          <a:xfrm>
            <a:off x="3581400" y="6400800"/>
            <a:ext cx="2895600" cy="457200"/>
          </a:xfrm>
          <a:prstGeom prst="rect">
            <a:avLst/>
          </a:prstGeom>
          <a:ex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2063" name="Rectangle 15"/>
          <p:cNvSpPr>
            <a:spLocks noGrp="1" noChangeArrowheads="1"/>
          </p:cNvSpPr>
          <p:nvPr>
            <p:ph type="sldNum" sz="quarter" idx="4"/>
          </p:nvPr>
        </p:nvSpPr>
        <p:spPr bwMode="auto">
          <a:xfrm>
            <a:off x="7239000" y="6400800"/>
            <a:ext cx="1905000" cy="457200"/>
          </a:xfrm>
          <a:prstGeom prst="rect">
            <a:avLst/>
          </a:prstGeom>
          <a:extLst/>
        </p:spPr>
        <p:txBody>
          <a:bodyPr vert="horz" wrap="square" lIns="91440" tIns="45720" rIns="91440" bIns="45720" numCol="1" anchor="b" anchorCtr="0" compatLnSpc="1">
            <a:prstTxWarp prst="textNoShape">
              <a:avLst/>
            </a:prstTxWarp>
          </a:bodyPr>
          <a:lstStyle>
            <a:lvl1pPr algn="r">
              <a:defRPr sz="1400"/>
            </a:lvl1pPr>
          </a:lstStyle>
          <a:p>
            <a:fld id="{105CFFBF-C87E-4417-A0AE-1569D0D4AE74}"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20"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newsflash/>
  </p:transition>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90000"/>
        <a:buFont typeface="Symbol" pitchFamily="18"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emf"/><Relationship Id="rId4" Type="http://schemas.openxmlformats.org/officeDocument/2006/relationships/image" Target="../media/image38.emf"/></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41.gif"/></Relationships>
</file>

<file path=ppt/slides/_rels/slide2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44.gif"/><Relationship Id="rId4" Type="http://schemas.openxmlformats.org/officeDocument/2006/relationships/image" Target="../media/image43.emf"/></Relationships>
</file>

<file path=ppt/slides/_rels/slide27.xml.rels><?xml version="1.0" encoding="UTF-8" standalone="yes"?>
<Relationships xmlns="http://schemas.openxmlformats.org/package/2006/relationships"><Relationship Id="rId3" Type="http://schemas.openxmlformats.org/officeDocument/2006/relationships/image" Target="../media/image45.emf"/><Relationship Id="rId7" Type="http://schemas.openxmlformats.org/officeDocument/2006/relationships/image" Target="../media/image49.gif"/><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48.gif"/><Relationship Id="rId5" Type="http://schemas.openxmlformats.org/officeDocument/2006/relationships/image" Target="../media/image47.gif"/><Relationship Id="rId4" Type="http://schemas.openxmlformats.org/officeDocument/2006/relationships/image" Target="../media/image46.gif"/></Relationships>
</file>

<file path=ppt/slides/_rels/slide2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30.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6.jpe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3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4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7.jpeg"/><Relationship Id="rId5" Type="http://schemas.openxmlformats.org/officeDocument/2006/relationships/image" Target="../media/image66.gif"/><Relationship Id="rId4" Type="http://schemas.openxmlformats.org/officeDocument/2006/relationships/image" Target="../media/image65.png"/></Relationships>
</file>

<file path=ppt/slides/_rels/slide4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69.gif"/></Relationships>
</file>

<file path=ppt/slides/_rels/slide43.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1.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4.gi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77.png"/><Relationship Id="rId4" Type="http://schemas.openxmlformats.org/officeDocument/2006/relationships/image" Target="../media/image76.gif"/></Relationships>
</file>

<file path=ppt/slides/_rels/slide55.xml.rels><?xml version="1.0" encoding="UTF-8" standalone="yes"?>
<Relationships xmlns="http://schemas.openxmlformats.org/package/2006/relationships"><Relationship Id="rId3" Type="http://schemas.openxmlformats.org/officeDocument/2006/relationships/image" Target="../media/image76.gif"/><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5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79.gif"/></Relationships>
</file>

<file path=ppt/slides/_rels/slide5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79.gif"/></Relationships>
</file>

<file path=ppt/slides/_rels/slide5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81.gif"/></Relationships>
</file>

<file path=ppt/slides/_rels/slide59.xml.rels><?xml version="1.0" encoding="UTF-8" standalone="yes"?>
<Relationships xmlns="http://schemas.openxmlformats.org/package/2006/relationships"><Relationship Id="rId3" Type="http://schemas.openxmlformats.org/officeDocument/2006/relationships/image" Target="../media/image81.gif"/><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82.gif"/><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83.gif"/></Relationships>
</file>

<file path=ppt/slides/_rels/slide6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84.gif"/><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5.gif"/><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86.gi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88.gif"/><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89.jpg"/></Relationships>
</file>

<file path=ppt/slides/_rels/slide6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90.gif"/><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92.gif"/><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4.gif"/></Relationships>
</file>

<file path=ppt/slides/_rels/slide7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95.gif"/></Relationships>
</file>

<file path=ppt/slides/_rels/slide75.xml.rels><?xml version="1.0" encoding="UTF-8" standalone="yes"?>
<Relationships xmlns="http://schemas.openxmlformats.org/package/2006/relationships"><Relationship Id="rId3" Type="http://schemas.openxmlformats.org/officeDocument/2006/relationships/image" Target="../media/image96.gif"/><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97.gif"/><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73.gif"/><Relationship Id="rId4" Type="http://schemas.openxmlformats.org/officeDocument/2006/relationships/image" Target="../media/image98.gif"/></Relationships>
</file>

<file path=ppt/slides/_rels/slide78.xml.rels><?xml version="1.0" encoding="UTF-8" standalone="yes"?>
<Relationships xmlns="http://schemas.openxmlformats.org/package/2006/relationships"><Relationship Id="rId3" Type="http://schemas.openxmlformats.org/officeDocument/2006/relationships/image" Target="../media/image99.gif"/><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100.gif"/></Relationships>
</file>

<file path=ppt/slides/_rels/slide79.xml.rels><?xml version="1.0" encoding="UTF-8" standalone="yes"?>
<Relationships xmlns="http://schemas.openxmlformats.org/package/2006/relationships"><Relationship Id="rId2" Type="http://schemas.openxmlformats.org/officeDocument/2006/relationships/image" Target="../media/image101.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80.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jpeg"/><Relationship Id="rId1" Type="http://schemas.openxmlformats.org/officeDocument/2006/relationships/slideLayout" Target="../slideLayouts/slideLayout7.xml"/><Relationship Id="rId4" Type="http://schemas.openxmlformats.org/officeDocument/2006/relationships/image" Target="../media/image107.jpeg"/></Relationships>
</file>

<file path=ppt/slides/_rels/slide8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7.xml"/><Relationship Id="rId4" Type="http://schemas.openxmlformats.org/officeDocument/2006/relationships/image" Target="../media/image110.jpeg"/></Relationships>
</file>

<file path=ppt/slides/_rels/slide89.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11.jp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12.gif"/><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14.jp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17.jpg"/><Relationship Id="rId2" Type="http://schemas.openxmlformats.org/officeDocument/2006/relationships/audio" Target="../media/audio2.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extLst/>
        </p:spPr>
        <p:txBody>
          <a:bodyPr/>
          <a:lstStyle/>
          <a:p>
            <a:pPr algn="ctr" eaLnBrk="1" hangingPunct="1">
              <a:defRPr/>
            </a:pPr>
            <a:r>
              <a:rPr lang="en-US" sz="7200" b="1" dirty="0" smtClean="0">
                <a:effectLst>
                  <a:outerShdw blurRad="38100" dist="38100" dir="2700000" algn="tl">
                    <a:srgbClr val="000000">
                      <a:alpha val="43137"/>
                    </a:srgbClr>
                  </a:outerShdw>
                </a:effectLst>
                <a:latin typeface="Arial" charset="0"/>
              </a:rPr>
              <a:t>Hermeneutics</a:t>
            </a:r>
          </a:p>
        </p:txBody>
      </p:sp>
      <p:pic>
        <p:nvPicPr>
          <p:cNvPr id="28676" name="Picture 4" descr="C:\WINDOWS\Profiles\Tim\My Documents\Hermeneutics\cat.gif"/>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2071670" y="1071546"/>
            <a:ext cx="6019800" cy="4603750"/>
          </a:xfrm>
          <a:prstGeom prst="roundRect">
            <a:avLst>
              <a:gd name="adj" fmla="val 16667"/>
            </a:avLst>
          </a:prstGeom>
          <a:ln>
            <a:noFill/>
          </a:ln>
          <a:effectLst>
            <a:outerShdw blurRad="152400" dist="12000" dir="900000" sy="98000" kx="110000" ky="200000" algn="tl" rotWithShape="0">
              <a:srgbClr val="000000">
                <a:alpha val="30000"/>
              </a:srgbClr>
            </a:outerShdw>
            <a:reflection blurRad="6350" stA="50000" endA="300" endPos="900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
        <p:nvSpPr>
          <p:cNvPr id="3076" name="Text Box 5"/>
          <p:cNvSpPr txBox="1">
            <a:spLocks noChangeArrowheads="1"/>
          </p:cNvSpPr>
          <p:nvPr/>
        </p:nvSpPr>
        <p:spPr bwMode="auto">
          <a:xfrm>
            <a:off x="1676400" y="61722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b="1">
                <a:latin typeface="Arial" charset="0"/>
              </a:rPr>
              <a:t>Correctly Interpreting The Word of God</a:t>
            </a:r>
          </a:p>
        </p:txBody>
      </p:sp>
      <p:pic>
        <p:nvPicPr>
          <p:cNvPr id="3077" name="Picture 4" descr="detective_searching_clues_lg_cl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4563" y="4500563"/>
            <a:ext cx="14859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fade">
                                      <p:cBhvr>
                                        <p:cTn id="7" dur="800" decel="100000"/>
                                        <p:tgtEl>
                                          <p:spTgt spid="28676"/>
                                        </p:tgtEl>
                                      </p:cBhvr>
                                    </p:animEffect>
                                    <p:anim calcmode="lin" valueType="num">
                                      <p:cBhvr>
                                        <p:cTn id="8" dur="800" decel="100000" fill="hold"/>
                                        <p:tgtEl>
                                          <p:spTgt spid="28676"/>
                                        </p:tgtEl>
                                        <p:attrNameLst>
                                          <p:attrName>style.rotation</p:attrName>
                                        </p:attrNameLst>
                                      </p:cBhvr>
                                      <p:tavLst>
                                        <p:tav tm="0">
                                          <p:val>
                                            <p:fltVal val="-90"/>
                                          </p:val>
                                        </p:tav>
                                        <p:tav tm="100000">
                                          <p:val>
                                            <p:fltVal val="0"/>
                                          </p:val>
                                        </p:tav>
                                      </p:tavLst>
                                    </p:anim>
                                    <p:anim calcmode="lin" valueType="num">
                                      <p:cBhvr>
                                        <p:cTn id="9" dur="800" decel="100000" fill="hold"/>
                                        <p:tgtEl>
                                          <p:spTgt spid="28676"/>
                                        </p:tgtEl>
                                        <p:attrNameLst>
                                          <p:attrName>ppt_x</p:attrName>
                                        </p:attrNameLst>
                                      </p:cBhvr>
                                      <p:tavLst>
                                        <p:tav tm="0">
                                          <p:val>
                                            <p:strVal val="#ppt_x+0.4"/>
                                          </p:val>
                                        </p:tav>
                                        <p:tav tm="100000">
                                          <p:val>
                                            <p:strVal val="#ppt_x-0.05"/>
                                          </p:val>
                                        </p:tav>
                                      </p:tavLst>
                                    </p:anim>
                                    <p:anim calcmode="lin" valueType="num">
                                      <p:cBhvr>
                                        <p:cTn id="10" dur="800" decel="100000" fill="hold"/>
                                        <p:tgtEl>
                                          <p:spTgt spid="2867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867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867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1026"/>
          <p:cNvSpPr>
            <a:spLocks noGrp="1" noChangeArrowheads="1"/>
          </p:cNvSpPr>
          <p:nvPr>
            <p:ph type="title" idx="4294967295"/>
          </p:nvPr>
        </p:nvSpPr>
        <p:spPr>
          <a:xfrm>
            <a:off x="1371600" y="0"/>
            <a:ext cx="7772400" cy="1206500"/>
          </a:xfrm>
        </p:spPr>
        <p:txBody>
          <a:bodyPr/>
          <a:lstStyle/>
          <a:p>
            <a:pPr algn="ctr" eaLnBrk="1" hangingPunct="1">
              <a:defRPr/>
            </a:pPr>
            <a:r>
              <a:rPr lang="en-US" b="1" dirty="0" smtClean="0">
                <a:effectLst>
                  <a:outerShdw blurRad="38100" dist="38100" dir="2700000" algn="tl">
                    <a:srgbClr val="000000">
                      <a:alpha val="43137"/>
                    </a:srgbClr>
                  </a:outerShdw>
                </a:effectLst>
                <a:latin typeface="Arial" charset="0"/>
              </a:rPr>
              <a:t>Wrong Interpretations</a:t>
            </a:r>
          </a:p>
        </p:txBody>
      </p:sp>
      <p:graphicFrame>
        <p:nvGraphicFramePr>
          <p:cNvPr id="32824" name="Group 1080"/>
          <p:cNvGraphicFramePr>
            <a:graphicFrameLocks noGrp="1"/>
          </p:cNvGraphicFramePr>
          <p:nvPr/>
        </p:nvGraphicFramePr>
        <p:xfrm>
          <a:off x="1143000" y="1066800"/>
          <a:ext cx="8001000" cy="5791201"/>
        </p:xfrm>
        <a:graphic>
          <a:graphicData uri="http://schemas.openxmlformats.org/drawingml/2006/table">
            <a:tbl>
              <a:tblPr/>
              <a:tblGrid>
                <a:gridCol w="4000500"/>
                <a:gridCol w="4000500"/>
              </a:tblGrid>
              <a:tr h="8286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000" b="1" i="0" u="none" strike="noStrike" cap="none" normalizeH="0" baseline="0" smtClean="0">
                          <a:ln>
                            <a:noFill/>
                          </a:ln>
                          <a:solidFill>
                            <a:schemeClr val="bg1"/>
                          </a:solidFill>
                          <a:effectLst/>
                          <a:latin typeface="Arial" charset="0"/>
                        </a:rPr>
                        <a:t>Type of wrong Interpretation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000" b="1" i="0" u="none" strike="noStrike" cap="none" normalizeH="0" baseline="0" smtClean="0">
                          <a:ln>
                            <a:noFill/>
                          </a:ln>
                          <a:solidFill>
                            <a:schemeClr val="bg1"/>
                          </a:solidFill>
                          <a:effectLst/>
                          <a:latin typeface="Arial" charset="0"/>
                        </a:rPr>
                        <a:t>Examples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1"/>
                    </a:solidFill>
                  </a:tcPr>
                </a:tc>
              </a:tr>
              <a:tr h="825500">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400" b="1" i="0" u="none" strike="noStrike" cap="none" normalizeH="0" baseline="0" smtClean="0">
                          <a:ln>
                            <a:noFill/>
                          </a:ln>
                          <a:solidFill>
                            <a:schemeClr val="bg1"/>
                          </a:solidFill>
                          <a:effectLst/>
                          <a:latin typeface="Arial" charset="0"/>
                        </a:rPr>
                        <a:t>a. Taking Isolated Text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r>
              <a:tr h="827088">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400" b="1" i="0" u="none" strike="noStrike" cap="none" normalizeH="0" baseline="0" smtClean="0">
                          <a:ln>
                            <a:noFill/>
                          </a:ln>
                          <a:solidFill>
                            <a:schemeClr val="bg1"/>
                          </a:solidFill>
                          <a:effectLst/>
                          <a:latin typeface="Arial" charset="0"/>
                        </a:rPr>
                        <a:t>b. Misunderstanding the culture of Biblical times.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r>
              <a:tr h="828675">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400" b="1" i="0" u="none" strike="noStrike" cap="none" normalizeH="0" baseline="0" smtClean="0">
                          <a:ln>
                            <a:noFill/>
                          </a:ln>
                          <a:solidFill>
                            <a:schemeClr val="bg1"/>
                          </a:solidFill>
                          <a:effectLst/>
                          <a:latin typeface="Arial" charset="0"/>
                        </a:rPr>
                        <a:t>c. Grammatical error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r>
              <a:tr h="827088">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400" b="1" i="0" u="none" strike="noStrike" cap="none" normalizeH="0" baseline="0" smtClean="0">
                          <a:ln>
                            <a:noFill/>
                          </a:ln>
                          <a:solidFill>
                            <a:schemeClr val="bg1"/>
                          </a:solidFill>
                          <a:effectLst/>
                          <a:latin typeface="Arial" charset="0"/>
                        </a:rPr>
                        <a:t>d. Misunderstanding Biblical Hebrew thought.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r>
              <a:tr h="825500">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400" b="1" i="0" u="none" strike="noStrike" cap="none" normalizeH="0" baseline="0" smtClean="0">
                          <a:ln>
                            <a:noFill/>
                          </a:ln>
                          <a:solidFill>
                            <a:schemeClr val="bg1"/>
                          </a:solidFill>
                          <a:effectLst/>
                          <a:latin typeface="Arial" charset="0"/>
                        </a:rPr>
                        <a:t>e. Presuppositions (Eisegesis)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en-US" sz="2800" b="0"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r>
              <a:tr h="828675">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400" b="1" i="0" u="none" strike="noStrike" cap="none" normalizeH="0" baseline="0" smtClean="0">
                          <a:ln>
                            <a:noFill/>
                          </a:ln>
                          <a:solidFill>
                            <a:schemeClr val="bg1"/>
                          </a:solidFill>
                          <a:effectLst/>
                          <a:latin typeface="Arial" charset="0"/>
                        </a:rPr>
                        <a:t>f. Sensationalism / Super-spirituality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en-US" sz="2400" b="1"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tx2"/>
                    </a:solidFill>
                  </a:tcPr>
                </a:tc>
              </a:tr>
            </a:tbl>
          </a:graphicData>
        </a:graphic>
      </p:graphicFrame>
      <p:sp>
        <p:nvSpPr>
          <p:cNvPr id="32817" name="Text Box 1073"/>
          <p:cNvSpPr txBox="1">
            <a:spLocks noChangeArrowheads="1"/>
          </p:cNvSpPr>
          <p:nvPr/>
        </p:nvSpPr>
        <p:spPr bwMode="auto">
          <a:xfrm>
            <a:off x="5181600" y="19812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b="1">
                <a:solidFill>
                  <a:srgbClr val="FF0000"/>
                </a:solidFill>
                <a:latin typeface="Arial" charset="0"/>
              </a:rPr>
              <a:t>Taking out of context.</a:t>
            </a:r>
          </a:p>
        </p:txBody>
      </p:sp>
      <p:sp>
        <p:nvSpPr>
          <p:cNvPr id="32818" name="Text Box 1074"/>
          <p:cNvSpPr txBox="1">
            <a:spLocks noChangeArrowheads="1"/>
          </p:cNvSpPr>
          <p:nvPr/>
        </p:nvSpPr>
        <p:spPr bwMode="auto">
          <a:xfrm>
            <a:off x="5334000" y="2819400"/>
            <a:ext cx="342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2000" b="1">
                <a:solidFill>
                  <a:srgbClr val="FF0000"/>
                </a:solidFill>
                <a:latin typeface="Arial" charset="0"/>
              </a:rPr>
              <a:t>Bible Times &amp; Customs</a:t>
            </a:r>
          </a:p>
        </p:txBody>
      </p:sp>
      <p:sp>
        <p:nvSpPr>
          <p:cNvPr id="32819" name="Text Box 1075"/>
          <p:cNvSpPr txBox="1">
            <a:spLocks noChangeArrowheads="1"/>
          </p:cNvSpPr>
          <p:nvPr/>
        </p:nvSpPr>
        <p:spPr bwMode="auto">
          <a:xfrm>
            <a:off x="5257800" y="3581400"/>
            <a:ext cx="3657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b="1">
                <a:solidFill>
                  <a:srgbClr val="FF0000"/>
                </a:solidFill>
                <a:latin typeface="Arial" charset="0"/>
              </a:rPr>
              <a:t>From English or original language.</a:t>
            </a:r>
          </a:p>
        </p:txBody>
      </p:sp>
      <p:sp>
        <p:nvSpPr>
          <p:cNvPr id="32820" name="Text Box 1076"/>
          <p:cNvSpPr txBox="1">
            <a:spLocks noChangeArrowheads="1"/>
          </p:cNvSpPr>
          <p:nvPr/>
        </p:nvSpPr>
        <p:spPr bwMode="auto">
          <a:xfrm>
            <a:off x="5181600" y="4495800"/>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2000" b="1">
                <a:solidFill>
                  <a:srgbClr val="FF0000"/>
                </a:solidFill>
                <a:latin typeface="Arial" charset="0"/>
              </a:rPr>
              <a:t>What something DOES not IS</a:t>
            </a:r>
          </a:p>
        </p:txBody>
      </p:sp>
      <p:sp>
        <p:nvSpPr>
          <p:cNvPr id="32825" name="Text Box 1081"/>
          <p:cNvSpPr txBox="1">
            <a:spLocks noChangeArrowheads="1"/>
          </p:cNvSpPr>
          <p:nvPr/>
        </p:nvSpPr>
        <p:spPr bwMode="auto">
          <a:xfrm>
            <a:off x="5257800" y="5181600"/>
            <a:ext cx="3657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a:solidFill>
                  <a:srgbClr val="FF0000"/>
                </a:solidFill>
                <a:latin typeface="Arial" charset="0"/>
              </a:rPr>
              <a:t>Reading things INTO instead of OUT OF.</a:t>
            </a:r>
          </a:p>
        </p:txBody>
      </p:sp>
      <p:sp>
        <p:nvSpPr>
          <p:cNvPr id="32826" name="Text Box 1082"/>
          <p:cNvSpPr txBox="1">
            <a:spLocks noChangeArrowheads="1"/>
          </p:cNvSpPr>
          <p:nvPr/>
        </p:nvSpPr>
        <p:spPr bwMode="auto">
          <a:xfrm>
            <a:off x="5257800" y="6096000"/>
            <a:ext cx="3657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20000"/>
              </a:spcBef>
              <a:buClr>
                <a:schemeClr val="tx2"/>
              </a:buClr>
              <a:buSzPct val="90000"/>
              <a:buFont typeface="Symbol" pitchFamily="18" charset="2"/>
              <a:buNone/>
            </a:pPr>
            <a:r>
              <a:rPr lang="en-US" b="1">
                <a:solidFill>
                  <a:srgbClr val="FF0000"/>
                </a:solidFill>
                <a:latin typeface="Arial" charset="0"/>
              </a:rPr>
              <a:t>Finding ‘hidden meanings’</a:t>
            </a:r>
            <a:endParaRPr lang="en-US"/>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81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818"/>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819"/>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282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2825"/>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type.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2826"/>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17" grpId="0" autoUpdateAnimBg="0"/>
      <p:bldP spid="32818" grpId="0" autoUpdateAnimBg="0"/>
      <p:bldP spid="32819" grpId="0" autoUpdateAnimBg="0"/>
      <p:bldP spid="32820" grpId="0" autoUpdateAnimBg="0"/>
      <p:bldP spid="32825" grpId="0" autoUpdateAnimBg="0"/>
      <p:bldP spid="3282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p:txBody>
          <a:bodyPr/>
          <a:lstStyle/>
          <a:p>
            <a:pPr algn="ctr" eaLnBrk="1" hangingPunct="1">
              <a:defRPr/>
            </a:pPr>
            <a:r>
              <a:rPr lang="en-US" dirty="0" smtClean="0">
                <a:effectLst>
                  <a:outerShdw blurRad="38100" dist="38100" dir="2700000" algn="tl">
                    <a:srgbClr val="000000">
                      <a:alpha val="43137"/>
                    </a:srgbClr>
                  </a:outerShdw>
                </a:effectLst>
                <a:latin typeface="Arial" charset="0"/>
              </a:rPr>
              <a:t>Step by Step Guide to Biblical Interpretation.</a:t>
            </a:r>
          </a:p>
        </p:txBody>
      </p:sp>
      <p:pic>
        <p:nvPicPr>
          <p:cNvPr id="11267" name="Picture 3" descr="C:\WINDOWS\Profiles\Tim\My Documents\Hermeneutics\biblepeopl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371600"/>
            <a:ext cx="5486400" cy="461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4"/>
          <p:cNvSpPr txBox="1">
            <a:spLocks noChangeArrowheads="1"/>
          </p:cNvSpPr>
          <p:nvPr/>
        </p:nvSpPr>
        <p:spPr bwMode="auto">
          <a:xfrm>
            <a:off x="1219200" y="6072188"/>
            <a:ext cx="792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a:latin typeface="Arial" charset="0"/>
              </a:rPr>
              <a:t>1. Get good                     of the Bible and other</a:t>
            </a:r>
          </a:p>
        </p:txBody>
      </p:sp>
      <p:sp>
        <p:nvSpPr>
          <p:cNvPr id="33797" name="Text Box 5"/>
          <p:cNvSpPr txBox="1">
            <a:spLocks noChangeArrowheads="1"/>
          </p:cNvSpPr>
          <p:nvPr/>
        </p:nvSpPr>
        <p:spPr bwMode="auto">
          <a:xfrm>
            <a:off x="2928938" y="6072188"/>
            <a:ext cx="2590800" cy="461962"/>
          </a:xfrm>
          <a:prstGeom prst="rect">
            <a:avLst/>
          </a:prstGeom>
          <a:extLst/>
        </p:spPr>
        <p:txBody>
          <a:bodyPr>
            <a:spAutoFit/>
          </a:bodyPr>
          <a:lstStyle/>
          <a:p>
            <a:pPr>
              <a:spcBef>
                <a:spcPct val="50000"/>
              </a:spcBef>
              <a:defRPr/>
            </a:pPr>
            <a:r>
              <a:rPr lang="en-US" dirty="0">
                <a:solidFill>
                  <a:srgbClr val="FFC000"/>
                </a:solidFill>
                <a:effectLst>
                  <a:outerShdw blurRad="38100" dist="38100" dir="2700000" algn="tl">
                    <a:srgbClr val="000000">
                      <a:alpha val="43137"/>
                    </a:srgbClr>
                  </a:outerShdw>
                </a:effectLst>
                <a:latin typeface="Arial" charset="0"/>
              </a:rPr>
              <a:t>translations</a:t>
            </a:r>
          </a:p>
        </p:txBody>
      </p:sp>
      <p:sp>
        <p:nvSpPr>
          <p:cNvPr id="33798" name="Text Box 6"/>
          <p:cNvSpPr txBox="1">
            <a:spLocks noChangeArrowheads="1"/>
          </p:cNvSpPr>
          <p:nvPr/>
        </p:nvSpPr>
        <p:spPr bwMode="auto">
          <a:xfrm>
            <a:off x="1600200" y="6400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sp>
        <p:nvSpPr>
          <p:cNvPr id="33799" name="Text Box 7"/>
          <p:cNvSpPr txBox="1">
            <a:spLocks noChangeArrowheads="1"/>
          </p:cNvSpPr>
          <p:nvPr/>
        </p:nvSpPr>
        <p:spPr bwMode="auto">
          <a:xfrm>
            <a:off x="7929563" y="6072188"/>
            <a:ext cx="4038600" cy="461962"/>
          </a:xfrm>
          <a:prstGeom prst="rect">
            <a:avLst/>
          </a:prstGeom>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a:solidFill>
                  <a:srgbClr val="FFC000"/>
                </a:solidFill>
                <a:effectLst>
                  <a:outerShdw blurRad="38100" dist="38100" dir="2700000" algn="tl">
                    <a:srgbClr val="000000"/>
                  </a:outerShdw>
                </a:effectLst>
                <a:latin typeface="Arial" charset="0"/>
              </a:rPr>
              <a:t>‘tools’.</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499"/>
                                          </p:stCondLst>
                                        </p:cTn>
                                        <p:tgtEl>
                                          <p:spTgt spid="33798"/>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3799"/>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utoUpdateAnimBg="0"/>
      <p:bldP spid="33798" grpId="0" autoUpdateAnimBg="0"/>
      <p:bldP spid="3379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8" descr="C:\WINDOWS\Profiles\Tim\My Documents\Hermeneutics\trans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571500"/>
            <a:ext cx="8077200" cy="594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Flowchart: Process 7"/>
          <p:cNvSpPr>
            <a:spLocks noChangeArrowheads="1"/>
          </p:cNvSpPr>
          <p:nvPr/>
        </p:nvSpPr>
        <p:spPr bwMode="auto">
          <a:xfrm>
            <a:off x="1428750" y="3786188"/>
            <a:ext cx="7429500" cy="1000125"/>
          </a:xfrm>
          <a:prstGeom prst="flowChartProcess">
            <a:avLst/>
          </a:prstGeom>
          <a:solidFill>
            <a:srgbClr val="FFFFFF"/>
          </a:solidFill>
          <a:ln w="12700" cap="sq" algn="ctr">
            <a:solidFill>
              <a:srgbClr val="FFFFFF"/>
            </a:solidFill>
            <a:round/>
            <a:headEnd type="none" w="sm" len="sm"/>
            <a:tailEnd type="none" w="sm" len="sm"/>
          </a:ln>
        </p:spPr>
        <p:txBody>
          <a:bodyPr wrap="none"/>
          <a:lstStyle/>
          <a:p>
            <a:endParaRPr lang="en-SG"/>
          </a:p>
        </p:txBody>
      </p:sp>
      <p:sp>
        <p:nvSpPr>
          <p:cNvPr id="12292" name="Text Box 6"/>
          <p:cNvSpPr txBox="1">
            <a:spLocks noChangeArrowheads="1"/>
          </p:cNvSpPr>
          <p:nvPr/>
        </p:nvSpPr>
        <p:spPr bwMode="auto">
          <a:xfrm>
            <a:off x="1600200" y="6400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pic>
        <p:nvPicPr>
          <p:cNvPr id="12302" name="Picture 6" descr="BibleTranslationsChart.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7313" y="785813"/>
            <a:ext cx="7500937"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2102714"/>
      </p:ext>
    </p:extLst>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8" descr="C:\WINDOWS\Profiles\Tim\My Documents\Hermeneutics\trans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571500"/>
            <a:ext cx="8077200" cy="594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Flowchart: Process 7"/>
          <p:cNvSpPr>
            <a:spLocks noChangeArrowheads="1"/>
          </p:cNvSpPr>
          <p:nvPr/>
        </p:nvSpPr>
        <p:spPr bwMode="auto">
          <a:xfrm>
            <a:off x="1428750" y="3786188"/>
            <a:ext cx="7429500" cy="1000125"/>
          </a:xfrm>
          <a:prstGeom prst="flowChartProcess">
            <a:avLst/>
          </a:prstGeom>
          <a:solidFill>
            <a:srgbClr val="FFFFFF"/>
          </a:solidFill>
          <a:ln w="12700" cap="sq" algn="ctr">
            <a:solidFill>
              <a:srgbClr val="FFFFFF"/>
            </a:solidFill>
            <a:round/>
            <a:headEnd type="none" w="sm" len="sm"/>
            <a:tailEnd type="none" w="sm" len="sm"/>
          </a:ln>
        </p:spPr>
        <p:txBody>
          <a:bodyPr wrap="none"/>
          <a:lstStyle/>
          <a:p>
            <a:endParaRPr lang="en-SG"/>
          </a:p>
        </p:txBody>
      </p:sp>
      <p:sp>
        <p:nvSpPr>
          <p:cNvPr id="12292" name="Text Box 6"/>
          <p:cNvSpPr txBox="1">
            <a:spLocks noChangeArrowheads="1"/>
          </p:cNvSpPr>
          <p:nvPr/>
        </p:nvSpPr>
        <p:spPr bwMode="auto">
          <a:xfrm>
            <a:off x="1600200" y="6400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sp>
        <p:nvSpPr>
          <p:cNvPr id="33801" name="Text Box 9"/>
          <p:cNvSpPr txBox="1">
            <a:spLocks noChangeArrowheads="1"/>
          </p:cNvSpPr>
          <p:nvPr/>
        </p:nvSpPr>
        <p:spPr bwMode="auto">
          <a:xfrm>
            <a:off x="1447800" y="3810000"/>
            <a:ext cx="2286000" cy="2492990"/>
          </a:xfrm>
          <a:prstGeom prst="rect">
            <a:avLst/>
          </a:prstGeom>
          <a:solidFill>
            <a:schemeClr val="tx1"/>
          </a:solidFill>
          <a:effectLst>
            <a:glow rad="228600">
              <a:schemeClr val="accent2">
                <a:satMod val="175000"/>
                <a:alpha val="40000"/>
              </a:schemeClr>
            </a:glow>
          </a:effectLst>
          <a:scene3d>
            <a:camera prst="orthographicFront"/>
            <a:lightRig rig="threePt" dir="t"/>
          </a:scene3d>
          <a:sp3d>
            <a:bevelT/>
          </a:sp3d>
          <a:extLst/>
        </p:spPr>
        <p:txBody>
          <a:bodyPr>
            <a:spAutoFit/>
          </a:bodyPr>
          <a:lstStyle/>
          <a:p>
            <a:pPr algn="ctr">
              <a:spcBef>
                <a:spcPct val="50000"/>
              </a:spcBef>
              <a:defRPr/>
            </a:pPr>
            <a:r>
              <a:rPr lang="en-US" b="1" dirty="0">
                <a:solidFill>
                  <a:srgbClr val="FF0000"/>
                </a:solidFill>
                <a:effectLst>
                  <a:outerShdw blurRad="38100" dist="38100" dir="2700000" algn="tl">
                    <a:srgbClr val="000000">
                      <a:alpha val="43137"/>
                    </a:srgbClr>
                  </a:outerShdw>
                </a:effectLst>
                <a:latin typeface="Arial" charset="0"/>
              </a:rPr>
              <a:t>Literal translation of words and thoughts used.</a:t>
            </a:r>
          </a:p>
          <a:p>
            <a:pPr algn="ctr">
              <a:spcBef>
                <a:spcPct val="50000"/>
              </a:spcBef>
              <a:defRPr/>
            </a:pPr>
            <a:r>
              <a:rPr lang="en-US" b="1" dirty="0">
                <a:solidFill>
                  <a:srgbClr val="FF0000"/>
                </a:solidFill>
                <a:effectLst>
                  <a:outerShdw blurRad="38100" dist="38100" dir="2700000" algn="tl">
                    <a:srgbClr val="000000">
                      <a:alpha val="43137"/>
                    </a:srgbClr>
                  </a:outerShdw>
                </a:effectLst>
                <a:latin typeface="Arial" charset="0"/>
              </a:rPr>
              <a:t>KJV / NKJV</a:t>
            </a:r>
          </a:p>
        </p:txBody>
      </p:sp>
      <p:sp>
        <p:nvSpPr>
          <p:cNvPr id="33802" name="Text Box 10"/>
          <p:cNvSpPr txBox="1">
            <a:spLocks noChangeArrowheads="1"/>
          </p:cNvSpPr>
          <p:nvPr/>
        </p:nvSpPr>
        <p:spPr bwMode="auto">
          <a:xfrm>
            <a:off x="3886200" y="3810000"/>
            <a:ext cx="2057400" cy="2492990"/>
          </a:xfrm>
          <a:prstGeom prst="rect">
            <a:avLst/>
          </a:prstGeom>
          <a:solidFill>
            <a:schemeClr val="tx1"/>
          </a:solidFill>
          <a:effectLst>
            <a:glow rad="228600">
              <a:schemeClr val="accent2">
                <a:satMod val="175000"/>
                <a:alpha val="40000"/>
              </a:schemeClr>
            </a:glow>
          </a:effectLst>
          <a:scene3d>
            <a:camera prst="orthographicFront"/>
            <a:lightRig rig="threePt" dir="t"/>
          </a:scene3d>
          <a:sp3d>
            <a:bevelT/>
          </a:sp3d>
          <a:extLst/>
        </p:spPr>
        <p:txBody>
          <a:bodyPr>
            <a:spAutoFit/>
          </a:bodyPr>
          <a:lstStyle/>
          <a:p>
            <a:pPr algn="ctr">
              <a:spcBef>
                <a:spcPct val="50000"/>
              </a:spcBef>
              <a:defRPr/>
            </a:pPr>
            <a:r>
              <a:rPr lang="en-US" b="1" dirty="0">
                <a:solidFill>
                  <a:srgbClr val="FF0000"/>
                </a:solidFill>
                <a:effectLst>
                  <a:outerShdw blurRad="38100" dist="38100" dir="2700000" algn="tl">
                    <a:srgbClr val="000000">
                      <a:alpha val="43137"/>
                    </a:srgbClr>
                  </a:outerShdw>
                </a:effectLst>
                <a:latin typeface="Arial" charset="0"/>
              </a:rPr>
              <a:t>Interpreting words and ideas into modern equivalents</a:t>
            </a:r>
          </a:p>
          <a:p>
            <a:pPr algn="ctr">
              <a:spcBef>
                <a:spcPct val="50000"/>
              </a:spcBef>
              <a:defRPr/>
            </a:pPr>
            <a:r>
              <a:rPr lang="en-US" b="1" dirty="0">
                <a:solidFill>
                  <a:srgbClr val="FF0000"/>
                </a:solidFill>
                <a:effectLst>
                  <a:outerShdw blurRad="38100" dist="38100" dir="2700000" algn="tl">
                    <a:srgbClr val="000000">
                      <a:alpha val="43137"/>
                    </a:srgbClr>
                  </a:outerShdw>
                </a:effectLst>
                <a:latin typeface="Arial" charset="0"/>
              </a:rPr>
              <a:t>NIV</a:t>
            </a:r>
          </a:p>
        </p:txBody>
      </p:sp>
      <p:sp>
        <p:nvSpPr>
          <p:cNvPr id="33803" name="Text Box 11"/>
          <p:cNvSpPr txBox="1">
            <a:spLocks noChangeArrowheads="1"/>
          </p:cNvSpPr>
          <p:nvPr/>
        </p:nvSpPr>
        <p:spPr bwMode="auto">
          <a:xfrm>
            <a:off x="6072198" y="3857628"/>
            <a:ext cx="2895600" cy="2378075"/>
          </a:xfrm>
          <a:prstGeom prst="rect">
            <a:avLst/>
          </a:prstGeom>
          <a:solidFill>
            <a:schemeClr val="tx1"/>
          </a:solidFill>
          <a:effectLst>
            <a:glow rad="228600">
              <a:schemeClr val="accent2">
                <a:satMod val="175000"/>
                <a:alpha val="40000"/>
              </a:schemeClr>
            </a:glow>
          </a:effectLst>
          <a:scene3d>
            <a:camera prst="orthographicFront"/>
            <a:lightRig rig="threePt" dir="t"/>
          </a:scene3d>
          <a:sp3d>
            <a:bevelT/>
          </a:sp3d>
          <a:extLst/>
        </p:spPr>
        <p:txBody>
          <a:bodyPr>
            <a:spAutoFit/>
          </a:bodyPr>
          <a:lstStyle/>
          <a:p>
            <a:pPr algn="ctr">
              <a:spcBef>
                <a:spcPct val="50000"/>
              </a:spcBef>
              <a:defRPr/>
            </a:pPr>
            <a:r>
              <a:rPr lang="en-US" sz="2000" b="1" dirty="0">
                <a:solidFill>
                  <a:srgbClr val="FF0000"/>
                </a:solidFill>
                <a:effectLst>
                  <a:outerShdw blurRad="38100" dist="38100" dir="2700000" algn="tl">
                    <a:srgbClr val="000000">
                      <a:alpha val="43137"/>
                    </a:srgbClr>
                  </a:outerShdw>
                </a:effectLst>
                <a:latin typeface="Arial" charset="0"/>
              </a:rPr>
              <a:t>More of a free interpretation – changing words and grammar more dramatically for ease of understanding.</a:t>
            </a:r>
          </a:p>
          <a:p>
            <a:pPr algn="ctr">
              <a:spcBef>
                <a:spcPct val="50000"/>
              </a:spcBef>
              <a:defRPr/>
            </a:pPr>
            <a:r>
              <a:rPr lang="en-US" sz="2000" b="1" dirty="0">
                <a:solidFill>
                  <a:srgbClr val="FF0000"/>
                </a:solidFill>
                <a:effectLst>
                  <a:outerShdw blurRad="38100" dist="38100" dir="2700000" algn="tl">
                    <a:srgbClr val="000000">
                      <a:alpha val="43137"/>
                    </a:srgbClr>
                  </a:outerShdw>
                </a:effectLst>
                <a:latin typeface="Arial" charset="0"/>
              </a:rPr>
              <a:t>Living Bible</a:t>
            </a:r>
          </a:p>
        </p:txBody>
      </p:sp>
      <p:pic>
        <p:nvPicPr>
          <p:cNvPr id="12302" name="Picture 6" descr="BibleTranslationsChart.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7313" y="785813"/>
            <a:ext cx="7500937"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2" name="Text Box 6"/>
          <p:cNvSpPr txBox="1">
            <a:spLocks noChangeArrowheads="1"/>
          </p:cNvSpPr>
          <p:nvPr/>
        </p:nvSpPr>
        <p:spPr bwMode="auto">
          <a:xfrm>
            <a:off x="1600200" y="6400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pic>
        <p:nvPicPr>
          <p:cNvPr id="1026" name="Picture 2" descr="http://www.ucg.org/files/images/articleimages/types-of-bible-transla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105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364475"/>
      </p:ext>
    </p:extLst>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9" name="Picture 5" descr="BibleTranslationsChart"/>
          <p:cNvPicPr>
            <a:picLocks noChangeAspect="1" noChangeArrowheads="1"/>
          </p:cNvPicPr>
          <p:nvPr/>
        </p:nvPicPr>
        <p:blipFill>
          <a:blip r:embed="rId3" cstate="print"/>
          <a:srcRect/>
          <a:stretch>
            <a:fillRect/>
          </a:stretch>
        </p:blipFill>
        <p:spPr bwMode="auto">
          <a:xfrm>
            <a:off x="1115616" y="914400"/>
            <a:ext cx="7647384" cy="179228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3315" name="Rectangle 2" descr="backgroundcommandments"/>
          <p:cNvSpPr>
            <a:spLocks noChangeArrowheads="1"/>
          </p:cNvSpPr>
          <p:nvPr/>
        </p:nvSpPr>
        <p:spPr bwMode="auto">
          <a:xfrm>
            <a:off x="1187450" y="0"/>
            <a:ext cx="7956550" cy="9144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SG"/>
          </a:p>
        </p:txBody>
      </p:sp>
      <p:sp>
        <p:nvSpPr>
          <p:cNvPr id="13316" name="WordArt 9"/>
          <p:cNvSpPr>
            <a:spLocks noChangeArrowheads="1" noChangeShapeType="1" noTextEdit="1"/>
          </p:cNvSpPr>
          <p:nvPr/>
        </p:nvSpPr>
        <p:spPr bwMode="auto">
          <a:xfrm>
            <a:off x="1331913" y="228600"/>
            <a:ext cx="7583487" cy="4111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875"/>
              </a:avLst>
            </a:prstTxWarp>
          </a:bodyPr>
          <a:lstStyle/>
          <a:p>
            <a:pPr algn="ctr"/>
            <a:r>
              <a:rPr lang="en-SG" sz="3600" kern="10" spc="72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Types of Translation</a:t>
            </a:r>
          </a:p>
        </p:txBody>
      </p:sp>
      <p:pic>
        <p:nvPicPr>
          <p:cNvPr id="9" name="Picture 8" descr="TRanslation11.jpg"/>
          <p:cNvPicPr>
            <a:picLocks noChangeAspect="1"/>
          </p:cNvPicPr>
          <p:nvPr/>
        </p:nvPicPr>
        <p:blipFill>
          <a:blip r:embed="rId5" cstate="print"/>
          <a:srcRect/>
          <a:stretch>
            <a:fillRect/>
          </a:stretch>
        </p:blipFill>
        <p:spPr bwMode="auto">
          <a:xfrm>
            <a:off x="1187624" y="4941168"/>
            <a:ext cx="5257800" cy="17257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descr="TRanslation10.jpg"/>
          <p:cNvPicPr>
            <a:picLocks noChangeAspect="1"/>
          </p:cNvPicPr>
          <p:nvPr/>
        </p:nvPicPr>
        <p:blipFill>
          <a:blip r:embed="rId6" cstate="print"/>
          <a:srcRect/>
          <a:stretch>
            <a:fillRect/>
          </a:stretch>
        </p:blipFill>
        <p:spPr bwMode="auto">
          <a:xfrm>
            <a:off x="1187624" y="2924944"/>
            <a:ext cx="5256584" cy="1981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p:cNvSpPr txBox="1">
            <a:spLocks noChangeArrowheads="1"/>
          </p:cNvSpPr>
          <p:nvPr/>
        </p:nvSpPr>
        <p:spPr bwMode="auto">
          <a:xfrm>
            <a:off x="6516688" y="2971800"/>
            <a:ext cx="2474912"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b="1">
                <a:solidFill>
                  <a:srgbClr val="FFFFFF"/>
                </a:solidFill>
              </a:rPr>
              <a:t>e.g. 1 Peter 1:13</a:t>
            </a:r>
          </a:p>
          <a:p>
            <a:pPr eaLnBrk="1" hangingPunct="1"/>
            <a:r>
              <a:rPr lang="en-US" b="1" i="1">
                <a:solidFill>
                  <a:srgbClr val="FFFFFF"/>
                </a:solidFill>
              </a:rPr>
              <a:t>“Wherefore gird up the loins of your mind” </a:t>
            </a:r>
            <a:r>
              <a:rPr lang="en-US" b="1">
                <a:solidFill>
                  <a:srgbClr val="FFFFFF"/>
                </a:solidFill>
              </a:rPr>
              <a:t>(KJV)</a:t>
            </a:r>
          </a:p>
          <a:p>
            <a:pPr eaLnBrk="1" hangingPunct="1"/>
            <a:endParaRPr lang="en-US" b="1">
              <a:solidFill>
                <a:srgbClr val="FFFFFF"/>
              </a:solidFill>
            </a:endParaRPr>
          </a:p>
          <a:p>
            <a:pPr eaLnBrk="1" hangingPunct="1"/>
            <a:r>
              <a:rPr lang="en-US" b="1" i="1">
                <a:solidFill>
                  <a:srgbClr val="FFFFFF"/>
                </a:solidFill>
              </a:rPr>
              <a:t>“Therefore prepare your minds for action” </a:t>
            </a:r>
          </a:p>
          <a:p>
            <a:pPr eaLnBrk="1" hangingPunct="1"/>
            <a:r>
              <a:rPr lang="en-US" b="1">
                <a:solidFill>
                  <a:srgbClr val="FFFFFF"/>
                </a:solidFill>
              </a:rPr>
              <a:t>(NIV)</a:t>
            </a:r>
            <a:endParaRPr lang="en-SG" b="1">
              <a:solidFill>
                <a:srgbClr val="FFFFFF"/>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withEffect">
                                  <p:stCondLst>
                                    <p:cond delay="0"/>
                                  </p:stCondLst>
                                  <p:childTnLst>
                                    <p:set>
                                      <p:cBhvr>
                                        <p:cTn id="6" dur="1" fill="hold">
                                          <p:stCondLst>
                                            <p:cond delay="0"/>
                                          </p:stCondLst>
                                        </p:cTn>
                                        <p:tgtEl>
                                          <p:spTgt spid="88069"/>
                                        </p:tgtEl>
                                        <p:attrNameLst>
                                          <p:attrName>style.visibility</p:attrName>
                                        </p:attrNameLst>
                                      </p:cBhvr>
                                      <p:to>
                                        <p:strVal val="visible"/>
                                      </p:to>
                                    </p:set>
                                    <p:animEffect transition="in" filter="fade">
                                      <p:cBhvr>
                                        <p:cTn id="7" dur="1000"/>
                                        <p:tgtEl>
                                          <p:spTgt spid="88069"/>
                                        </p:tgtEl>
                                      </p:cBhvr>
                                    </p:animEffect>
                                    <p:anim calcmode="lin" valueType="num">
                                      <p:cBhvr>
                                        <p:cTn id="8" dur="1000" fill="hold"/>
                                        <p:tgtEl>
                                          <p:spTgt spid="88069"/>
                                        </p:tgtEl>
                                        <p:attrNameLst>
                                          <p:attrName>ppt_x</p:attrName>
                                        </p:attrNameLst>
                                      </p:cBhvr>
                                      <p:tavLst>
                                        <p:tav tm="0">
                                          <p:val>
                                            <p:strVal val="#ppt_x"/>
                                          </p:val>
                                        </p:tav>
                                        <p:tav tm="100000">
                                          <p:val>
                                            <p:strVal val="#ppt_x"/>
                                          </p:val>
                                        </p:tav>
                                      </p:tavLst>
                                    </p:anim>
                                    <p:anim calcmode="lin" valueType="num">
                                      <p:cBhvr>
                                        <p:cTn id="9" dur="900" decel="100000" fill="hold"/>
                                        <p:tgtEl>
                                          <p:spTgt spid="8806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8069"/>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900" decel="100000" fill="hold"/>
                                        <p:tgtEl>
                                          <p:spTgt spid="8"/>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5" fill="hold" nodeType="afterGroup">
                            <p:stCondLst>
                              <p:cond delay="1000"/>
                            </p:stCondLst>
                            <p:childTnLst>
                              <p:par>
                                <p:cTn id="26" presetID="26"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80">
                                          <p:stCondLst>
                                            <p:cond delay="0"/>
                                          </p:stCondLst>
                                        </p:cTn>
                                        <p:tgtEl>
                                          <p:spTgt spid="10"/>
                                        </p:tgtEl>
                                      </p:cBhvr>
                                    </p:animEffect>
                                    <p:anim calcmode="lin" valueType="num">
                                      <p:cBhvr>
                                        <p:cTn id="2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4" dur="26">
                                          <p:stCondLst>
                                            <p:cond delay="650"/>
                                          </p:stCondLst>
                                        </p:cTn>
                                        <p:tgtEl>
                                          <p:spTgt spid="10"/>
                                        </p:tgtEl>
                                      </p:cBhvr>
                                      <p:to x="100000" y="60000"/>
                                    </p:animScale>
                                    <p:animScale>
                                      <p:cBhvr>
                                        <p:cTn id="35" dur="166" decel="50000">
                                          <p:stCondLst>
                                            <p:cond delay="676"/>
                                          </p:stCondLst>
                                        </p:cTn>
                                        <p:tgtEl>
                                          <p:spTgt spid="10"/>
                                        </p:tgtEl>
                                      </p:cBhvr>
                                      <p:to x="100000" y="100000"/>
                                    </p:animScale>
                                    <p:animScale>
                                      <p:cBhvr>
                                        <p:cTn id="36" dur="26">
                                          <p:stCondLst>
                                            <p:cond delay="1312"/>
                                          </p:stCondLst>
                                        </p:cTn>
                                        <p:tgtEl>
                                          <p:spTgt spid="10"/>
                                        </p:tgtEl>
                                      </p:cBhvr>
                                      <p:to x="100000" y="80000"/>
                                    </p:animScale>
                                    <p:animScale>
                                      <p:cBhvr>
                                        <p:cTn id="37" dur="166" decel="50000">
                                          <p:stCondLst>
                                            <p:cond delay="1338"/>
                                          </p:stCondLst>
                                        </p:cTn>
                                        <p:tgtEl>
                                          <p:spTgt spid="10"/>
                                        </p:tgtEl>
                                      </p:cBhvr>
                                      <p:to x="100000" y="100000"/>
                                    </p:animScale>
                                    <p:animScale>
                                      <p:cBhvr>
                                        <p:cTn id="38" dur="26">
                                          <p:stCondLst>
                                            <p:cond delay="1642"/>
                                          </p:stCondLst>
                                        </p:cTn>
                                        <p:tgtEl>
                                          <p:spTgt spid="10"/>
                                        </p:tgtEl>
                                      </p:cBhvr>
                                      <p:to x="100000" y="90000"/>
                                    </p:animScale>
                                    <p:animScale>
                                      <p:cBhvr>
                                        <p:cTn id="39" dur="166" decel="50000">
                                          <p:stCondLst>
                                            <p:cond delay="1668"/>
                                          </p:stCondLst>
                                        </p:cTn>
                                        <p:tgtEl>
                                          <p:spTgt spid="10"/>
                                        </p:tgtEl>
                                      </p:cBhvr>
                                      <p:to x="100000" y="100000"/>
                                    </p:animScale>
                                    <p:animScale>
                                      <p:cBhvr>
                                        <p:cTn id="40" dur="26">
                                          <p:stCondLst>
                                            <p:cond delay="1808"/>
                                          </p:stCondLst>
                                        </p:cTn>
                                        <p:tgtEl>
                                          <p:spTgt spid="10"/>
                                        </p:tgtEl>
                                      </p:cBhvr>
                                      <p:to x="100000" y="95000"/>
                                    </p:animScale>
                                    <p:animScale>
                                      <p:cBhvr>
                                        <p:cTn id="41"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ranslation1.jpg"/>
          <p:cNvPicPr>
            <a:picLocks noChangeAspect="1"/>
          </p:cNvPicPr>
          <p:nvPr/>
        </p:nvPicPr>
        <p:blipFill>
          <a:blip r:embed="rId3" cstate="print"/>
          <a:srcRect/>
          <a:stretch>
            <a:fillRect/>
          </a:stretch>
        </p:blipFill>
        <p:spPr bwMode="auto">
          <a:xfrm>
            <a:off x="1547664" y="908720"/>
            <a:ext cx="7020272" cy="3276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TextBox 6"/>
          <p:cNvSpPr txBox="1">
            <a:spLocks noChangeArrowheads="1"/>
          </p:cNvSpPr>
          <p:nvPr/>
        </p:nvSpPr>
        <p:spPr bwMode="auto">
          <a:xfrm>
            <a:off x="2362200" y="4292600"/>
            <a:ext cx="678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b="1">
                <a:solidFill>
                  <a:srgbClr val="FFFFFF"/>
                </a:solidFill>
              </a:rPr>
              <a:t>KJV/NKJV                     NASB/NIV</a:t>
            </a:r>
            <a:endParaRPr lang="en-SG" b="1">
              <a:solidFill>
                <a:srgbClr val="FFFFFF"/>
              </a:solidFill>
            </a:endParaRPr>
          </a:p>
        </p:txBody>
      </p:sp>
      <p:sp>
        <p:nvSpPr>
          <p:cNvPr id="14340" name="Rectangle 2" descr="backgroundcommandments"/>
          <p:cNvSpPr>
            <a:spLocks noChangeArrowheads="1"/>
          </p:cNvSpPr>
          <p:nvPr/>
        </p:nvSpPr>
        <p:spPr bwMode="auto">
          <a:xfrm>
            <a:off x="1187450" y="0"/>
            <a:ext cx="7956550" cy="9144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SG"/>
          </a:p>
        </p:txBody>
      </p:sp>
      <p:sp>
        <p:nvSpPr>
          <p:cNvPr id="14341" name="WordArt 9"/>
          <p:cNvSpPr>
            <a:spLocks noChangeArrowheads="1" noChangeShapeType="1" noTextEdit="1"/>
          </p:cNvSpPr>
          <p:nvPr/>
        </p:nvSpPr>
        <p:spPr bwMode="auto">
          <a:xfrm>
            <a:off x="1476375" y="228600"/>
            <a:ext cx="7439025" cy="4111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875"/>
              </a:avLst>
            </a:prstTxWarp>
          </a:bodyPr>
          <a:lstStyle/>
          <a:p>
            <a:pPr algn="ctr"/>
            <a:r>
              <a:rPr lang="en-SG" sz="3600" kern="10" spc="72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Translation from What Texts?</a:t>
            </a:r>
          </a:p>
        </p:txBody>
      </p:sp>
      <p:sp>
        <p:nvSpPr>
          <p:cNvPr id="11" name="TextBox 10"/>
          <p:cNvSpPr txBox="1">
            <a:spLocks noChangeArrowheads="1"/>
          </p:cNvSpPr>
          <p:nvPr/>
        </p:nvSpPr>
        <p:spPr bwMode="auto">
          <a:xfrm>
            <a:off x="1476375" y="5013325"/>
            <a:ext cx="73548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b="1">
                <a:solidFill>
                  <a:srgbClr val="FFFFFF"/>
                </a:solidFill>
              </a:rPr>
              <a:t>This difference in manner of determining the original texts causes many differences in the final reading but none of the differences are major in that they do not change any doctrines or the main message of the texts. </a:t>
            </a:r>
            <a:endParaRPr lang="en-SG" b="1">
              <a:solidFill>
                <a:srgbClr val="FFFFFF"/>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26"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childTnLst>
                          </p:cTn>
                        </p:par>
                        <p:par>
                          <p:cTn id="28" fill="hold" nodeType="afterGroup">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errors.jpg"/>
          <p:cNvPicPr>
            <a:picLocks noChangeAspect="1"/>
          </p:cNvPicPr>
          <p:nvPr/>
        </p:nvPicPr>
        <p:blipFill>
          <a:blip r:embed="rId3" cstate="print"/>
          <a:stretch>
            <a:fillRect/>
          </a:stretch>
        </p:blipFill>
        <p:spPr>
          <a:xfrm>
            <a:off x="2133600" y="3048000"/>
            <a:ext cx="4572000" cy="3192399"/>
          </a:xfrm>
          <a:prstGeom prst="roundRect">
            <a:avLst>
              <a:gd name="adj" fmla="val 16667"/>
            </a:avLst>
          </a:prstGeom>
          <a:ln>
            <a:noFill/>
          </a:ln>
          <a:effectLst>
            <a:outerShdw blurRad="152400" dist="12000" dir="900000" sy="98000" kx="110000" ky="200000" algn="tl" rotWithShape="0">
              <a:srgbClr val="000000">
                <a:alpha val="30000"/>
              </a:srgbClr>
            </a:outerShdw>
            <a:reflection blurRad="6350" stA="52000" endA="300" endPos="350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
        <p:nvSpPr>
          <p:cNvPr id="15363" name="Title 8"/>
          <p:cNvSpPr>
            <a:spLocks noGrp="1"/>
          </p:cNvSpPr>
          <p:nvPr>
            <p:ph type="title"/>
          </p:nvPr>
        </p:nvSpPr>
        <p:spPr/>
        <p:txBody>
          <a:bodyPr/>
          <a:lstStyle/>
          <a:p>
            <a:r>
              <a:rPr lang="en-SG" smtClean="0"/>
              <a:t>iv. Examples of Translation errors.</a:t>
            </a:r>
          </a:p>
        </p:txBody>
      </p:sp>
      <p:sp>
        <p:nvSpPr>
          <p:cNvPr id="15364" name="Rectangle 2" descr="backgroundcommandments"/>
          <p:cNvSpPr>
            <a:spLocks noChangeArrowheads="1"/>
          </p:cNvSpPr>
          <p:nvPr/>
        </p:nvSpPr>
        <p:spPr bwMode="auto">
          <a:xfrm>
            <a:off x="0" y="0"/>
            <a:ext cx="9144000" cy="9144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SG"/>
          </a:p>
        </p:txBody>
      </p:sp>
      <p:sp>
        <p:nvSpPr>
          <p:cNvPr id="15365" name="WordArt 9"/>
          <p:cNvSpPr>
            <a:spLocks noChangeArrowheads="1" noChangeShapeType="1" noTextEdit="1"/>
          </p:cNvSpPr>
          <p:nvPr/>
        </p:nvSpPr>
        <p:spPr bwMode="auto">
          <a:xfrm>
            <a:off x="228600" y="228600"/>
            <a:ext cx="8686800" cy="4111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875"/>
              </a:avLst>
            </a:prstTxWarp>
          </a:bodyPr>
          <a:lstStyle/>
          <a:p>
            <a:pPr algn="ctr"/>
            <a:r>
              <a:rPr lang="en-SG" sz="3600" kern="10" spc="72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Examples of Translation Errors</a:t>
            </a:r>
          </a:p>
        </p:txBody>
      </p:sp>
      <p:sp>
        <p:nvSpPr>
          <p:cNvPr id="15366" name="Footer Placeholder 4"/>
          <p:cNvSpPr txBox="1">
            <a:spLocks noGrp="1"/>
          </p:cNvSpPr>
          <p:nvPr/>
        </p:nvSpPr>
        <p:spPr bwMode="auto">
          <a:xfrm>
            <a:off x="2743200" y="64008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000"/>
              <a:t>BIBLIOLOGY: The Doctrine of Scripture</a:t>
            </a:r>
          </a:p>
        </p:txBody>
      </p:sp>
      <p:pic>
        <p:nvPicPr>
          <p:cNvPr id="12" name="Picture 11" descr="translation2.jpg"/>
          <p:cNvPicPr>
            <a:picLocks noChangeAspect="1"/>
          </p:cNvPicPr>
          <p:nvPr/>
        </p:nvPicPr>
        <p:blipFill>
          <a:blip r:embed="rId5" cstate="print"/>
          <a:srcRect/>
          <a:stretch>
            <a:fillRect/>
          </a:stretch>
        </p:blipFill>
        <p:spPr bwMode="auto">
          <a:xfrm>
            <a:off x="381000" y="914400"/>
            <a:ext cx="8382000" cy="2514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descr="translation3.jpg"/>
          <p:cNvPicPr>
            <a:picLocks noChangeAspect="1"/>
          </p:cNvPicPr>
          <p:nvPr/>
        </p:nvPicPr>
        <p:blipFill>
          <a:blip r:embed="rId6" cstate="print"/>
          <a:srcRect/>
          <a:stretch>
            <a:fillRect/>
          </a:stretch>
        </p:blipFill>
        <p:spPr bwMode="auto">
          <a:xfrm>
            <a:off x="381000" y="3429000"/>
            <a:ext cx="8382000" cy="28098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TextBox 13"/>
          <p:cNvSpPr txBox="1">
            <a:spLocks noChangeArrowheads="1"/>
          </p:cNvSpPr>
          <p:nvPr/>
        </p:nvSpPr>
        <p:spPr bwMode="auto">
          <a:xfrm>
            <a:off x="914400" y="838200"/>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A.</a:t>
            </a:r>
            <a:endParaRPr lang="en-SG" sz="2800" b="1"/>
          </a:p>
        </p:txBody>
      </p:sp>
      <p:sp>
        <p:nvSpPr>
          <p:cNvPr id="15" name="TextBox 14"/>
          <p:cNvSpPr txBox="1">
            <a:spLocks noChangeArrowheads="1"/>
          </p:cNvSpPr>
          <p:nvPr/>
        </p:nvSpPr>
        <p:spPr bwMode="auto">
          <a:xfrm>
            <a:off x="1066800" y="3352800"/>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B.</a:t>
            </a:r>
            <a:endParaRPr lang="en-SG" sz="2800" b="1"/>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80">
                                          <p:stCondLst>
                                            <p:cond delay="0"/>
                                          </p:stCondLst>
                                        </p:cTn>
                                        <p:tgtEl>
                                          <p:spTgt spid="14"/>
                                        </p:tgtEl>
                                      </p:cBhvr>
                                    </p:animEffect>
                                    <p:anim calcmode="lin" valueType="num">
                                      <p:cBhvr>
                                        <p:cTn id="2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9" dur="26">
                                          <p:stCondLst>
                                            <p:cond delay="650"/>
                                          </p:stCondLst>
                                        </p:cTn>
                                        <p:tgtEl>
                                          <p:spTgt spid="14"/>
                                        </p:tgtEl>
                                      </p:cBhvr>
                                      <p:to x="100000" y="60000"/>
                                    </p:animScale>
                                    <p:animScale>
                                      <p:cBhvr>
                                        <p:cTn id="30" dur="166" decel="50000">
                                          <p:stCondLst>
                                            <p:cond delay="676"/>
                                          </p:stCondLst>
                                        </p:cTn>
                                        <p:tgtEl>
                                          <p:spTgt spid="14"/>
                                        </p:tgtEl>
                                      </p:cBhvr>
                                      <p:to x="100000" y="100000"/>
                                    </p:animScale>
                                    <p:animScale>
                                      <p:cBhvr>
                                        <p:cTn id="31" dur="26">
                                          <p:stCondLst>
                                            <p:cond delay="1312"/>
                                          </p:stCondLst>
                                        </p:cTn>
                                        <p:tgtEl>
                                          <p:spTgt spid="14"/>
                                        </p:tgtEl>
                                      </p:cBhvr>
                                      <p:to x="100000" y="80000"/>
                                    </p:animScale>
                                    <p:animScale>
                                      <p:cBhvr>
                                        <p:cTn id="32" dur="166" decel="50000">
                                          <p:stCondLst>
                                            <p:cond delay="1338"/>
                                          </p:stCondLst>
                                        </p:cTn>
                                        <p:tgtEl>
                                          <p:spTgt spid="14"/>
                                        </p:tgtEl>
                                      </p:cBhvr>
                                      <p:to x="100000" y="100000"/>
                                    </p:animScale>
                                    <p:animScale>
                                      <p:cBhvr>
                                        <p:cTn id="33" dur="26">
                                          <p:stCondLst>
                                            <p:cond delay="1642"/>
                                          </p:stCondLst>
                                        </p:cTn>
                                        <p:tgtEl>
                                          <p:spTgt spid="14"/>
                                        </p:tgtEl>
                                      </p:cBhvr>
                                      <p:to x="100000" y="90000"/>
                                    </p:animScale>
                                    <p:animScale>
                                      <p:cBhvr>
                                        <p:cTn id="34" dur="166" decel="50000">
                                          <p:stCondLst>
                                            <p:cond delay="1668"/>
                                          </p:stCondLst>
                                        </p:cTn>
                                        <p:tgtEl>
                                          <p:spTgt spid="14"/>
                                        </p:tgtEl>
                                      </p:cBhvr>
                                      <p:to x="100000" y="100000"/>
                                    </p:animScale>
                                    <p:animScale>
                                      <p:cBhvr>
                                        <p:cTn id="35" dur="26">
                                          <p:stCondLst>
                                            <p:cond delay="1808"/>
                                          </p:stCondLst>
                                        </p:cTn>
                                        <p:tgtEl>
                                          <p:spTgt spid="14"/>
                                        </p:tgtEl>
                                      </p:cBhvr>
                                      <p:to x="100000" y="95000"/>
                                    </p:animScale>
                                    <p:animScale>
                                      <p:cBhvr>
                                        <p:cTn id="36" dur="166" decel="50000">
                                          <p:stCondLst>
                                            <p:cond delay="1834"/>
                                          </p:stCondLst>
                                        </p:cTn>
                                        <p:tgtEl>
                                          <p:spTgt spid="14"/>
                                        </p:tgtEl>
                                      </p:cBhvr>
                                      <p:to x="100000" y="100000"/>
                                    </p:animScale>
                                  </p:childTnLst>
                                </p:cTn>
                              </p:par>
                            </p:childTnLst>
                          </p:cTn>
                        </p:par>
                      </p:childTnLst>
                    </p:cTn>
                  </p:par>
                  <p:par>
                    <p:cTn id="37" fill="hold" nodeType="clickPar">
                      <p:stCondLst>
                        <p:cond delay="indefinite"/>
                      </p:stCondLst>
                      <p:childTnLst>
                        <p:par>
                          <p:cTn id="38" fill="hold" nodeType="withGroup">
                            <p:stCondLst>
                              <p:cond delay="0"/>
                            </p:stCondLst>
                            <p:childTnLst>
                              <p:par>
                                <p:cTn id="39" presetID="26"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80">
                                          <p:stCondLst>
                                            <p:cond delay="0"/>
                                          </p:stCondLst>
                                        </p:cTn>
                                        <p:tgtEl>
                                          <p:spTgt spid="13"/>
                                        </p:tgtEl>
                                      </p:cBhvr>
                                    </p:animEffect>
                                    <p:anim calcmode="lin" valueType="num">
                                      <p:cBhvr>
                                        <p:cTn id="4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7" dur="26">
                                          <p:stCondLst>
                                            <p:cond delay="650"/>
                                          </p:stCondLst>
                                        </p:cTn>
                                        <p:tgtEl>
                                          <p:spTgt spid="13"/>
                                        </p:tgtEl>
                                      </p:cBhvr>
                                      <p:to x="100000" y="60000"/>
                                    </p:animScale>
                                    <p:animScale>
                                      <p:cBhvr>
                                        <p:cTn id="48" dur="166" decel="50000">
                                          <p:stCondLst>
                                            <p:cond delay="676"/>
                                          </p:stCondLst>
                                        </p:cTn>
                                        <p:tgtEl>
                                          <p:spTgt spid="13"/>
                                        </p:tgtEl>
                                      </p:cBhvr>
                                      <p:to x="100000" y="100000"/>
                                    </p:animScale>
                                    <p:animScale>
                                      <p:cBhvr>
                                        <p:cTn id="49" dur="26">
                                          <p:stCondLst>
                                            <p:cond delay="1312"/>
                                          </p:stCondLst>
                                        </p:cTn>
                                        <p:tgtEl>
                                          <p:spTgt spid="13"/>
                                        </p:tgtEl>
                                      </p:cBhvr>
                                      <p:to x="100000" y="80000"/>
                                    </p:animScale>
                                    <p:animScale>
                                      <p:cBhvr>
                                        <p:cTn id="50" dur="166" decel="50000">
                                          <p:stCondLst>
                                            <p:cond delay="1338"/>
                                          </p:stCondLst>
                                        </p:cTn>
                                        <p:tgtEl>
                                          <p:spTgt spid="13"/>
                                        </p:tgtEl>
                                      </p:cBhvr>
                                      <p:to x="100000" y="100000"/>
                                    </p:animScale>
                                    <p:animScale>
                                      <p:cBhvr>
                                        <p:cTn id="51" dur="26">
                                          <p:stCondLst>
                                            <p:cond delay="1642"/>
                                          </p:stCondLst>
                                        </p:cTn>
                                        <p:tgtEl>
                                          <p:spTgt spid="13"/>
                                        </p:tgtEl>
                                      </p:cBhvr>
                                      <p:to x="100000" y="90000"/>
                                    </p:animScale>
                                    <p:animScale>
                                      <p:cBhvr>
                                        <p:cTn id="52" dur="166" decel="50000">
                                          <p:stCondLst>
                                            <p:cond delay="1668"/>
                                          </p:stCondLst>
                                        </p:cTn>
                                        <p:tgtEl>
                                          <p:spTgt spid="13"/>
                                        </p:tgtEl>
                                      </p:cBhvr>
                                      <p:to x="100000" y="100000"/>
                                    </p:animScale>
                                    <p:animScale>
                                      <p:cBhvr>
                                        <p:cTn id="53" dur="26">
                                          <p:stCondLst>
                                            <p:cond delay="1808"/>
                                          </p:stCondLst>
                                        </p:cTn>
                                        <p:tgtEl>
                                          <p:spTgt spid="13"/>
                                        </p:tgtEl>
                                      </p:cBhvr>
                                      <p:to x="100000" y="95000"/>
                                    </p:animScale>
                                    <p:animScale>
                                      <p:cBhvr>
                                        <p:cTn id="54" dur="166" decel="50000">
                                          <p:stCondLst>
                                            <p:cond delay="1834"/>
                                          </p:stCondLst>
                                        </p:cTn>
                                        <p:tgtEl>
                                          <p:spTgt spid="13"/>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down)">
                                      <p:cBhvr>
                                        <p:cTn id="57" dur="580">
                                          <p:stCondLst>
                                            <p:cond delay="0"/>
                                          </p:stCondLst>
                                        </p:cTn>
                                        <p:tgtEl>
                                          <p:spTgt spid="15"/>
                                        </p:tgtEl>
                                      </p:cBhvr>
                                    </p:animEffect>
                                    <p:anim calcmode="lin" valueType="num">
                                      <p:cBhvr>
                                        <p:cTn id="5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3" dur="26">
                                          <p:stCondLst>
                                            <p:cond delay="650"/>
                                          </p:stCondLst>
                                        </p:cTn>
                                        <p:tgtEl>
                                          <p:spTgt spid="15"/>
                                        </p:tgtEl>
                                      </p:cBhvr>
                                      <p:to x="100000" y="60000"/>
                                    </p:animScale>
                                    <p:animScale>
                                      <p:cBhvr>
                                        <p:cTn id="64" dur="166" decel="50000">
                                          <p:stCondLst>
                                            <p:cond delay="676"/>
                                          </p:stCondLst>
                                        </p:cTn>
                                        <p:tgtEl>
                                          <p:spTgt spid="15"/>
                                        </p:tgtEl>
                                      </p:cBhvr>
                                      <p:to x="100000" y="100000"/>
                                    </p:animScale>
                                    <p:animScale>
                                      <p:cBhvr>
                                        <p:cTn id="65" dur="26">
                                          <p:stCondLst>
                                            <p:cond delay="1312"/>
                                          </p:stCondLst>
                                        </p:cTn>
                                        <p:tgtEl>
                                          <p:spTgt spid="15"/>
                                        </p:tgtEl>
                                      </p:cBhvr>
                                      <p:to x="100000" y="80000"/>
                                    </p:animScale>
                                    <p:animScale>
                                      <p:cBhvr>
                                        <p:cTn id="66" dur="166" decel="50000">
                                          <p:stCondLst>
                                            <p:cond delay="1338"/>
                                          </p:stCondLst>
                                        </p:cTn>
                                        <p:tgtEl>
                                          <p:spTgt spid="15"/>
                                        </p:tgtEl>
                                      </p:cBhvr>
                                      <p:to x="100000" y="100000"/>
                                    </p:animScale>
                                    <p:animScale>
                                      <p:cBhvr>
                                        <p:cTn id="67" dur="26">
                                          <p:stCondLst>
                                            <p:cond delay="1642"/>
                                          </p:stCondLst>
                                        </p:cTn>
                                        <p:tgtEl>
                                          <p:spTgt spid="15"/>
                                        </p:tgtEl>
                                      </p:cBhvr>
                                      <p:to x="100000" y="90000"/>
                                    </p:animScale>
                                    <p:animScale>
                                      <p:cBhvr>
                                        <p:cTn id="68" dur="166" decel="50000">
                                          <p:stCondLst>
                                            <p:cond delay="1668"/>
                                          </p:stCondLst>
                                        </p:cTn>
                                        <p:tgtEl>
                                          <p:spTgt spid="15"/>
                                        </p:tgtEl>
                                      </p:cBhvr>
                                      <p:to x="100000" y="100000"/>
                                    </p:animScale>
                                    <p:animScale>
                                      <p:cBhvr>
                                        <p:cTn id="69" dur="26">
                                          <p:stCondLst>
                                            <p:cond delay="1808"/>
                                          </p:stCondLst>
                                        </p:cTn>
                                        <p:tgtEl>
                                          <p:spTgt spid="15"/>
                                        </p:tgtEl>
                                      </p:cBhvr>
                                      <p:to x="100000" y="95000"/>
                                    </p:animScale>
                                    <p:animScale>
                                      <p:cBhvr>
                                        <p:cTn id="70"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rrormessage.jpg"/>
          <p:cNvPicPr>
            <a:picLocks noChangeAspect="1"/>
          </p:cNvPicPr>
          <p:nvPr/>
        </p:nvPicPr>
        <p:blipFill>
          <a:blip r:embed="rId3" cstate="print"/>
          <a:stretch>
            <a:fillRect/>
          </a:stretch>
        </p:blipFill>
        <p:spPr>
          <a:xfrm>
            <a:off x="2133600" y="2971800"/>
            <a:ext cx="4495800" cy="3409569"/>
          </a:xfrm>
          <a:prstGeom prst="roundRect">
            <a:avLst>
              <a:gd name="adj" fmla="val 16667"/>
            </a:avLst>
          </a:prstGeom>
          <a:ln>
            <a:noFill/>
          </a:ln>
          <a:effectLst>
            <a:outerShdw blurRad="152400" dist="12000" dir="900000" sy="98000" kx="110000" ky="200000" algn="tl" rotWithShape="0">
              <a:srgbClr val="000000">
                <a:alpha val="30000"/>
              </a:srgbClr>
            </a:outerShdw>
            <a:reflection blurRad="6350" stA="52000" endA="300" endPos="350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
        <p:nvSpPr>
          <p:cNvPr id="16387" name="Rectangle 2" descr="backgroundcommandments"/>
          <p:cNvSpPr>
            <a:spLocks noChangeArrowheads="1"/>
          </p:cNvSpPr>
          <p:nvPr/>
        </p:nvSpPr>
        <p:spPr bwMode="auto">
          <a:xfrm>
            <a:off x="0" y="0"/>
            <a:ext cx="9144000" cy="9144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SG"/>
          </a:p>
        </p:txBody>
      </p:sp>
      <p:sp>
        <p:nvSpPr>
          <p:cNvPr id="16388" name="WordArt 9"/>
          <p:cNvSpPr>
            <a:spLocks noChangeArrowheads="1" noChangeShapeType="1" noTextEdit="1"/>
          </p:cNvSpPr>
          <p:nvPr/>
        </p:nvSpPr>
        <p:spPr bwMode="auto">
          <a:xfrm>
            <a:off x="228600" y="228600"/>
            <a:ext cx="8686800" cy="4111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875"/>
              </a:avLst>
            </a:prstTxWarp>
          </a:bodyPr>
          <a:lstStyle/>
          <a:p>
            <a:pPr algn="ctr"/>
            <a:r>
              <a:rPr lang="en-SG" sz="3600" kern="10" spc="72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Examples of Translation Errors</a:t>
            </a:r>
          </a:p>
        </p:txBody>
      </p:sp>
      <p:sp>
        <p:nvSpPr>
          <p:cNvPr id="16389" name="Footer Placeholder 4"/>
          <p:cNvSpPr txBox="1">
            <a:spLocks noGrp="1"/>
          </p:cNvSpPr>
          <p:nvPr/>
        </p:nvSpPr>
        <p:spPr bwMode="auto">
          <a:xfrm>
            <a:off x="2743200" y="64008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000"/>
              <a:t>BIBLIOLOGY: The Doctrine of Scripture</a:t>
            </a:r>
          </a:p>
        </p:txBody>
      </p:sp>
      <p:pic>
        <p:nvPicPr>
          <p:cNvPr id="5" name="Picture 4" descr="Translation4.jpg"/>
          <p:cNvPicPr>
            <a:picLocks noChangeAspect="1"/>
          </p:cNvPicPr>
          <p:nvPr/>
        </p:nvPicPr>
        <p:blipFill>
          <a:blip r:embed="rId5" cstate="print"/>
          <a:srcRect/>
          <a:stretch>
            <a:fillRect/>
          </a:stretch>
        </p:blipFill>
        <p:spPr bwMode="auto">
          <a:xfrm>
            <a:off x="457200" y="914400"/>
            <a:ext cx="8229600" cy="2590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Translation5.jpg"/>
          <p:cNvPicPr>
            <a:picLocks noChangeAspect="1"/>
          </p:cNvPicPr>
          <p:nvPr/>
        </p:nvPicPr>
        <p:blipFill>
          <a:blip r:embed="rId6" cstate="print"/>
          <a:srcRect/>
          <a:stretch>
            <a:fillRect/>
          </a:stretch>
        </p:blipFill>
        <p:spPr bwMode="auto">
          <a:xfrm>
            <a:off x="457200" y="3505200"/>
            <a:ext cx="8229600" cy="28670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p:cNvSpPr txBox="1">
            <a:spLocks noChangeArrowheads="1"/>
          </p:cNvSpPr>
          <p:nvPr/>
        </p:nvSpPr>
        <p:spPr bwMode="auto">
          <a:xfrm>
            <a:off x="533400" y="838200"/>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C.</a:t>
            </a:r>
            <a:endParaRPr lang="en-SG" sz="2800" b="1"/>
          </a:p>
        </p:txBody>
      </p:sp>
      <p:sp>
        <p:nvSpPr>
          <p:cNvPr id="11" name="TextBox 10"/>
          <p:cNvSpPr txBox="1">
            <a:spLocks noChangeArrowheads="1"/>
          </p:cNvSpPr>
          <p:nvPr/>
        </p:nvSpPr>
        <p:spPr bwMode="auto">
          <a:xfrm>
            <a:off x="838200" y="3429000"/>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D.</a:t>
            </a:r>
            <a:endParaRPr lang="en-SG" sz="2800" b="1"/>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nodeType="clickPar">
                      <p:stCondLst>
                        <p:cond delay="indefinite"/>
                      </p:stCondLst>
                      <p:childTnLst>
                        <p:par>
                          <p:cTn id="38" fill="hold" nodeType="withGroup">
                            <p:stCondLst>
                              <p:cond delay="0"/>
                            </p:stCondLst>
                            <p:childTnLst>
                              <p:par>
                                <p:cTn id="39" presetID="26"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80">
                                          <p:stCondLst>
                                            <p:cond delay="0"/>
                                          </p:stCondLst>
                                        </p:cTn>
                                        <p:tgtEl>
                                          <p:spTgt spid="6"/>
                                        </p:tgtEl>
                                      </p:cBhvr>
                                    </p:animEffect>
                                    <p:anim calcmode="lin" valueType="num">
                                      <p:cBhvr>
                                        <p:cTn id="4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7" dur="26">
                                          <p:stCondLst>
                                            <p:cond delay="650"/>
                                          </p:stCondLst>
                                        </p:cTn>
                                        <p:tgtEl>
                                          <p:spTgt spid="6"/>
                                        </p:tgtEl>
                                      </p:cBhvr>
                                      <p:to x="100000" y="60000"/>
                                    </p:animScale>
                                    <p:animScale>
                                      <p:cBhvr>
                                        <p:cTn id="48" dur="166" decel="50000">
                                          <p:stCondLst>
                                            <p:cond delay="676"/>
                                          </p:stCondLst>
                                        </p:cTn>
                                        <p:tgtEl>
                                          <p:spTgt spid="6"/>
                                        </p:tgtEl>
                                      </p:cBhvr>
                                      <p:to x="100000" y="100000"/>
                                    </p:animScale>
                                    <p:animScale>
                                      <p:cBhvr>
                                        <p:cTn id="49" dur="26">
                                          <p:stCondLst>
                                            <p:cond delay="1312"/>
                                          </p:stCondLst>
                                        </p:cTn>
                                        <p:tgtEl>
                                          <p:spTgt spid="6"/>
                                        </p:tgtEl>
                                      </p:cBhvr>
                                      <p:to x="100000" y="80000"/>
                                    </p:animScale>
                                    <p:animScale>
                                      <p:cBhvr>
                                        <p:cTn id="50" dur="166" decel="50000">
                                          <p:stCondLst>
                                            <p:cond delay="1338"/>
                                          </p:stCondLst>
                                        </p:cTn>
                                        <p:tgtEl>
                                          <p:spTgt spid="6"/>
                                        </p:tgtEl>
                                      </p:cBhvr>
                                      <p:to x="100000" y="100000"/>
                                    </p:animScale>
                                    <p:animScale>
                                      <p:cBhvr>
                                        <p:cTn id="51" dur="26">
                                          <p:stCondLst>
                                            <p:cond delay="1642"/>
                                          </p:stCondLst>
                                        </p:cTn>
                                        <p:tgtEl>
                                          <p:spTgt spid="6"/>
                                        </p:tgtEl>
                                      </p:cBhvr>
                                      <p:to x="100000" y="90000"/>
                                    </p:animScale>
                                    <p:animScale>
                                      <p:cBhvr>
                                        <p:cTn id="52" dur="166" decel="50000">
                                          <p:stCondLst>
                                            <p:cond delay="1668"/>
                                          </p:stCondLst>
                                        </p:cTn>
                                        <p:tgtEl>
                                          <p:spTgt spid="6"/>
                                        </p:tgtEl>
                                      </p:cBhvr>
                                      <p:to x="100000" y="100000"/>
                                    </p:animScale>
                                    <p:animScale>
                                      <p:cBhvr>
                                        <p:cTn id="53" dur="26">
                                          <p:stCondLst>
                                            <p:cond delay="1808"/>
                                          </p:stCondLst>
                                        </p:cTn>
                                        <p:tgtEl>
                                          <p:spTgt spid="6"/>
                                        </p:tgtEl>
                                      </p:cBhvr>
                                      <p:to x="100000" y="95000"/>
                                    </p:animScale>
                                    <p:animScale>
                                      <p:cBhvr>
                                        <p:cTn id="54" dur="166" decel="50000">
                                          <p:stCondLst>
                                            <p:cond delay="1834"/>
                                          </p:stCondLst>
                                        </p:cTn>
                                        <p:tgtEl>
                                          <p:spTgt spid="6"/>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down)">
                                      <p:cBhvr>
                                        <p:cTn id="57" dur="580">
                                          <p:stCondLst>
                                            <p:cond delay="0"/>
                                          </p:stCondLst>
                                        </p:cTn>
                                        <p:tgtEl>
                                          <p:spTgt spid="11"/>
                                        </p:tgtEl>
                                      </p:cBhvr>
                                    </p:animEffect>
                                    <p:anim calcmode="lin" valueType="num">
                                      <p:cBhvr>
                                        <p:cTn id="5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3" dur="26">
                                          <p:stCondLst>
                                            <p:cond delay="650"/>
                                          </p:stCondLst>
                                        </p:cTn>
                                        <p:tgtEl>
                                          <p:spTgt spid="11"/>
                                        </p:tgtEl>
                                      </p:cBhvr>
                                      <p:to x="100000" y="60000"/>
                                    </p:animScale>
                                    <p:animScale>
                                      <p:cBhvr>
                                        <p:cTn id="64" dur="166" decel="50000">
                                          <p:stCondLst>
                                            <p:cond delay="676"/>
                                          </p:stCondLst>
                                        </p:cTn>
                                        <p:tgtEl>
                                          <p:spTgt spid="11"/>
                                        </p:tgtEl>
                                      </p:cBhvr>
                                      <p:to x="100000" y="100000"/>
                                    </p:animScale>
                                    <p:animScale>
                                      <p:cBhvr>
                                        <p:cTn id="65" dur="26">
                                          <p:stCondLst>
                                            <p:cond delay="1312"/>
                                          </p:stCondLst>
                                        </p:cTn>
                                        <p:tgtEl>
                                          <p:spTgt spid="11"/>
                                        </p:tgtEl>
                                      </p:cBhvr>
                                      <p:to x="100000" y="80000"/>
                                    </p:animScale>
                                    <p:animScale>
                                      <p:cBhvr>
                                        <p:cTn id="66" dur="166" decel="50000">
                                          <p:stCondLst>
                                            <p:cond delay="1338"/>
                                          </p:stCondLst>
                                        </p:cTn>
                                        <p:tgtEl>
                                          <p:spTgt spid="11"/>
                                        </p:tgtEl>
                                      </p:cBhvr>
                                      <p:to x="100000" y="100000"/>
                                    </p:animScale>
                                    <p:animScale>
                                      <p:cBhvr>
                                        <p:cTn id="67" dur="26">
                                          <p:stCondLst>
                                            <p:cond delay="1642"/>
                                          </p:stCondLst>
                                        </p:cTn>
                                        <p:tgtEl>
                                          <p:spTgt spid="11"/>
                                        </p:tgtEl>
                                      </p:cBhvr>
                                      <p:to x="100000" y="90000"/>
                                    </p:animScale>
                                    <p:animScale>
                                      <p:cBhvr>
                                        <p:cTn id="68" dur="166" decel="50000">
                                          <p:stCondLst>
                                            <p:cond delay="1668"/>
                                          </p:stCondLst>
                                        </p:cTn>
                                        <p:tgtEl>
                                          <p:spTgt spid="11"/>
                                        </p:tgtEl>
                                      </p:cBhvr>
                                      <p:to x="100000" y="100000"/>
                                    </p:animScale>
                                    <p:animScale>
                                      <p:cBhvr>
                                        <p:cTn id="69" dur="26">
                                          <p:stCondLst>
                                            <p:cond delay="1808"/>
                                          </p:stCondLst>
                                        </p:cTn>
                                        <p:tgtEl>
                                          <p:spTgt spid="11"/>
                                        </p:tgtEl>
                                      </p:cBhvr>
                                      <p:to x="100000" y="95000"/>
                                    </p:animScale>
                                    <p:animScale>
                                      <p:cBhvr>
                                        <p:cTn id="7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rrornt.jpg"/>
          <p:cNvPicPr>
            <a:picLocks noChangeAspect="1"/>
          </p:cNvPicPr>
          <p:nvPr/>
        </p:nvPicPr>
        <p:blipFill>
          <a:blip r:embed="rId3" cstate="print"/>
          <a:stretch>
            <a:fillRect/>
          </a:stretch>
        </p:blipFill>
        <p:spPr>
          <a:xfrm>
            <a:off x="1676400" y="3200400"/>
            <a:ext cx="4696968" cy="3200400"/>
          </a:xfrm>
          <a:prstGeom prst="roundRect">
            <a:avLst>
              <a:gd name="adj" fmla="val 16667"/>
            </a:avLst>
          </a:prstGeom>
          <a:ln>
            <a:noFill/>
          </a:ln>
          <a:effectLst>
            <a:outerShdw blurRad="152400" dist="12000" dir="900000" sy="98000" kx="110000" ky="200000" algn="tl" rotWithShape="0">
              <a:srgbClr val="000000">
                <a:alpha val="30000"/>
              </a:srgbClr>
            </a:outerShdw>
            <a:reflection blurRad="6350" stA="52000" endA="300" endPos="350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
        <p:nvSpPr>
          <p:cNvPr id="17411" name="Rectangle 2" descr="backgroundcommandments"/>
          <p:cNvSpPr>
            <a:spLocks noChangeArrowheads="1"/>
          </p:cNvSpPr>
          <p:nvPr/>
        </p:nvSpPr>
        <p:spPr bwMode="auto">
          <a:xfrm>
            <a:off x="0" y="0"/>
            <a:ext cx="9144000" cy="9144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SG"/>
          </a:p>
        </p:txBody>
      </p:sp>
      <p:sp>
        <p:nvSpPr>
          <p:cNvPr id="17412" name="WordArt 9"/>
          <p:cNvSpPr>
            <a:spLocks noChangeArrowheads="1" noChangeShapeType="1" noTextEdit="1"/>
          </p:cNvSpPr>
          <p:nvPr/>
        </p:nvSpPr>
        <p:spPr bwMode="auto">
          <a:xfrm>
            <a:off x="228600" y="228600"/>
            <a:ext cx="8686800" cy="4111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875"/>
              </a:avLst>
            </a:prstTxWarp>
          </a:bodyPr>
          <a:lstStyle/>
          <a:p>
            <a:pPr algn="ctr"/>
            <a:r>
              <a:rPr lang="en-SG" sz="3600" kern="10" spc="72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Examples of Translation Errors</a:t>
            </a:r>
          </a:p>
        </p:txBody>
      </p:sp>
      <p:sp>
        <p:nvSpPr>
          <p:cNvPr id="17413" name="Footer Placeholder 4"/>
          <p:cNvSpPr txBox="1">
            <a:spLocks noGrp="1"/>
          </p:cNvSpPr>
          <p:nvPr/>
        </p:nvSpPr>
        <p:spPr bwMode="auto">
          <a:xfrm>
            <a:off x="2743200" y="64008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000"/>
              <a:t>BIBLIOLOGY: The Doctrine of Scripture</a:t>
            </a:r>
          </a:p>
        </p:txBody>
      </p:sp>
      <p:pic>
        <p:nvPicPr>
          <p:cNvPr id="5" name="Picture 4" descr="Translation6.jpg"/>
          <p:cNvPicPr>
            <a:picLocks noChangeAspect="1"/>
          </p:cNvPicPr>
          <p:nvPr/>
        </p:nvPicPr>
        <p:blipFill>
          <a:blip r:embed="rId5" cstate="print"/>
          <a:srcRect/>
          <a:stretch>
            <a:fillRect/>
          </a:stretch>
        </p:blipFill>
        <p:spPr bwMode="auto">
          <a:xfrm>
            <a:off x="381000" y="914400"/>
            <a:ext cx="8229600" cy="2590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Translation7.jpg"/>
          <p:cNvPicPr>
            <a:picLocks noChangeAspect="1"/>
          </p:cNvPicPr>
          <p:nvPr/>
        </p:nvPicPr>
        <p:blipFill>
          <a:blip r:embed="rId6" cstate="print"/>
          <a:srcRect/>
          <a:stretch>
            <a:fillRect/>
          </a:stretch>
        </p:blipFill>
        <p:spPr bwMode="auto">
          <a:xfrm>
            <a:off x="381000" y="3505200"/>
            <a:ext cx="8229600" cy="2895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p:cNvSpPr txBox="1">
            <a:spLocks noChangeArrowheads="1"/>
          </p:cNvSpPr>
          <p:nvPr/>
        </p:nvSpPr>
        <p:spPr bwMode="auto">
          <a:xfrm>
            <a:off x="457200" y="914400"/>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E.</a:t>
            </a:r>
            <a:endParaRPr lang="en-SG" sz="2800" b="1"/>
          </a:p>
        </p:txBody>
      </p:sp>
      <p:sp>
        <p:nvSpPr>
          <p:cNvPr id="11" name="TextBox 10"/>
          <p:cNvSpPr txBox="1">
            <a:spLocks noChangeArrowheads="1"/>
          </p:cNvSpPr>
          <p:nvPr/>
        </p:nvSpPr>
        <p:spPr bwMode="auto">
          <a:xfrm>
            <a:off x="381000" y="3505200"/>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F.</a:t>
            </a:r>
            <a:endParaRPr lang="en-SG" sz="2800" b="1"/>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nodeType="clickPar">
                      <p:stCondLst>
                        <p:cond delay="indefinite"/>
                      </p:stCondLst>
                      <p:childTnLst>
                        <p:par>
                          <p:cTn id="38" fill="hold" nodeType="withGroup">
                            <p:stCondLst>
                              <p:cond delay="0"/>
                            </p:stCondLst>
                            <p:childTnLst>
                              <p:par>
                                <p:cTn id="39" presetID="26"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80">
                                          <p:stCondLst>
                                            <p:cond delay="0"/>
                                          </p:stCondLst>
                                        </p:cTn>
                                        <p:tgtEl>
                                          <p:spTgt spid="6"/>
                                        </p:tgtEl>
                                      </p:cBhvr>
                                    </p:animEffect>
                                    <p:anim calcmode="lin" valueType="num">
                                      <p:cBhvr>
                                        <p:cTn id="4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7" dur="26">
                                          <p:stCondLst>
                                            <p:cond delay="650"/>
                                          </p:stCondLst>
                                        </p:cTn>
                                        <p:tgtEl>
                                          <p:spTgt spid="6"/>
                                        </p:tgtEl>
                                      </p:cBhvr>
                                      <p:to x="100000" y="60000"/>
                                    </p:animScale>
                                    <p:animScale>
                                      <p:cBhvr>
                                        <p:cTn id="48" dur="166" decel="50000">
                                          <p:stCondLst>
                                            <p:cond delay="676"/>
                                          </p:stCondLst>
                                        </p:cTn>
                                        <p:tgtEl>
                                          <p:spTgt spid="6"/>
                                        </p:tgtEl>
                                      </p:cBhvr>
                                      <p:to x="100000" y="100000"/>
                                    </p:animScale>
                                    <p:animScale>
                                      <p:cBhvr>
                                        <p:cTn id="49" dur="26">
                                          <p:stCondLst>
                                            <p:cond delay="1312"/>
                                          </p:stCondLst>
                                        </p:cTn>
                                        <p:tgtEl>
                                          <p:spTgt spid="6"/>
                                        </p:tgtEl>
                                      </p:cBhvr>
                                      <p:to x="100000" y="80000"/>
                                    </p:animScale>
                                    <p:animScale>
                                      <p:cBhvr>
                                        <p:cTn id="50" dur="166" decel="50000">
                                          <p:stCondLst>
                                            <p:cond delay="1338"/>
                                          </p:stCondLst>
                                        </p:cTn>
                                        <p:tgtEl>
                                          <p:spTgt spid="6"/>
                                        </p:tgtEl>
                                      </p:cBhvr>
                                      <p:to x="100000" y="100000"/>
                                    </p:animScale>
                                    <p:animScale>
                                      <p:cBhvr>
                                        <p:cTn id="51" dur="26">
                                          <p:stCondLst>
                                            <p:cond delay="1642"/>
                                          </p:stCondLst>
                                        </p:cTn>
                                        <p:tgtEl>
                                          <p:spTgt spid="6"/>
                                        </p:tgtEl>
                                      </p:cBhvr>
                                      <p:to x="100000" y="90000"/>
                                    </p:animScale>
                                    <p:animScale>
                                      <p:cBhvr>
                                        <p:cTn id="52" dur="166" decel="50000">
                                          <p:stCondLst>
                                            <p:cond delay="1668"/>
                                          </p:stCondLst>
                                        </p:cTn>
                                        <p:tgtEl>
                                          <p:spTgt spid="6"/>
                                        </p:tgtEl>
                                      </p:cBhvr>
                                      <p:to x="100000" y="100000"/>
                                    </p:animScale>
                                    <p:animScale>
                                      <p:cBhvr>
                                        <p:cTn id="53" dur="26">
                                          <p:stCondLst>
                                            <p:cond delay="1808"/>
                                          </p:stCondLst>
                                        </p:cTn>
                                        <p:tgtEl>
                                          <p:spTgt spid="6"/>
                                        </p:tgtEl>
                                      </p:cBhvr>
                                      <p:to x="100000" y="95000"/>
                                    </p:animScale>
                                    <p:animScale>
                                      <p:cBhvr>
                                        <p:cTn id="54" dur="166" decel="50000">
                                          <p:stCondLst>
                                            <p:cond delay="1834"/>
                                          </p:stCondLst>
                                        </p:cTn>
                                        <p:tgtEl>
                                          <p:spTgt spid="6"/>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down)">
                                      <p:cBhvr>
                                        <p:cTn id="57" dur="580">
                                          <p:stCondLst>
                                            <p:cond delay="0"/>
                                          </p:stCondLst>
                                        </p:cTn>
                                        <p:tgtEl>
                                          <p:spTgt spid="11"/>
                                        </p:tgtEl>
                                      </p:cBhvr>
                                    </p:animEffect>
                                    <p:anim calcmode="lin" valueType="num">
                                      <p:cBhvr>
                                        <p:cTn id="5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3" dur="26">
                                          <p:stCondLst>
                                            <p:cond delay="650"/>
                                          </p:stCondLst>
                                        </p:cTn>
                                        <p:tgtEl>
                                          <p:spTgt spid="11"/>
                                        </p:tgtEl>
                                      </p:cBhvr>
                                      <p:to x="100000" y="60000"/>
                                    </p:animScale>
                                    <p:animScale>
                                      <p:cBhvr>
                                        <p:cTn id="64" dur="166" decel="50000">
                                          <p:stCondLst>
                                            <p:cond delay="676"/>
                                          </p:stCondLst>
                                        </p:cTn>
                                        <p:tgtEl>
                                          <p:spTgt spid="11"/>
                                        </p:tgtEl>
                                      </p:cBhvr>
                                      <p:to x="100000" y="100000"/>
                                    </p:animScale>
                                    <p:animScale>
                                      <p:cBhvr>
                                        <p:cTn id="65" dur="26">
                                          <p:stCondLst>
                                            <p:cond delay="1312"/>
                                          </p:stCondLst>
                                        </p:cTn>
                                        <p:tgtEl>
                                          <p:spTgt spid="11"/>
                                        </p:tgtEl>
                                      </p:cBhvr>
                                      <p:to x="100000" y="80000"/>
                                    </p:animScale>
                                    <p:animScale>
                                      <p:cBhvr>
                                        <p:cTn id="66" dur="166" decel="50000">
                                          <p:stCondLst>
                                            <p:cond delay="1338"/>
                                          </p:stCondLst>
                                        </p:cTn>
                                        <p:tgtEl>
                                          <p:spTgt spid="11"/>
                                        </p:tgtEl>
                                      </p:cBhvr>
                                      <p:to x="100000" y="100000"/>
                                    </p:animScale>
                                    <p:animScale>
                                      <p:cBhvr>
                                        <p:cTn id="67" dur="26">
                                          <p:stCondLst>
                                            <p:cond delay="1642"/>
                                          </p:stCondLst>
                                        </p:cTn>
                                        <p:tgtEl>
                                          <p:spTgt spid="11"/>
                                        </p:tgtEl>
                                      </p:cBhvr>
                                      <p:to x="100000" y="90000"/>
                                    </p:animScale>
                                    <p:animScale>
                                      <p:cBhvr>
                                        <p:cTn id="68" dur="166" decel="50000">
                                          <p:stCondLst>
                                            <p:cond delay="1668"/>
                                          </p:stCondLst>
                                        </p:cTn>
                                        <p:tgtEl>
                                          <p:spTgt spid="11"/>
                                        </p:tgtEl>
                                      </p:cBhvr>
                                      <p:to x="100000" y="100000"/>
                                    </p:animScale>
                                    <p:animScale>
                                      <p:cBhvr>
                                        <p:cTn id="69" dur="26">
                                          <p:stCondLst>
                                            <p:cond delay="1808"/>
                                          </p:stCondLst>
                                        </p:cTn>
                                        <p:tgtEl>
                                          <p:spTgt spid="11"/>
                                        </p:tgtEl>
                                      </p:cBhvr>
                                      <p:to x="100000" y="95000"/>
                                    </p:animScale>
                                    <p:animScale>
                                      <p:cBhvr>
                                        <p:cTn id="7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pPr algn="ctr" eaLnBrk="1" hangingPunct="1">
              <a:defRPr/>
            </a:pPr>
            <a:r>
              <a:rPr lang="en-US" sz="8000" dirty="0" smtClean="0">
                <a:effectLst>
                  <a:outerShdw blurRad="38100" dist="38100" dir="2700000" algn="tl">
                    <a:srgbClr val="000000">
                      <a:alpha val="43137"/>
                    </a:srgbClr>
                  </a:outerShdw>
                </a:effectLst>
                <a:latin typeface="Arial" charset="0"/>
              </a:rPr>
              <a:t>Introduction</a:t>
            </a:r>
          </a:p>
        </p:txBody>
      </p:sp>
      <p:sp>
        <p:nvSpPr>
          <p:cNvPr id="4099" name="Text Box 3"/>
          <p:cNvSpPr txBox="1">
            <a:spLocks noChangeArrowheads="1"/>
          </p:cNvSpPr>
          <p:nvPr/>
        </p:nvSpPr>
        <p:spPr bwMode="auto">
          <a:xfrm>
            <a:off x="1500188" y="1571625"/>
            <a:ext cx="731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2800" b="1">
                <a:latin typeface="Arial" charset="0"/>
              </a:rPr>
              <a:t>The Scope of Scripture Interpretation</a:t>
            </a:r>
          </a:p>
        </p:txBody>
      </p:sp>
      <p:sp>
        <p:nvSpPr>
          <p:cNvPr id="4100" name="Text Box 4"/>
          <p:cNvSpPr txBox="1">
            <a:spLocks noChangeArrowheads="1"/>
          </p:cNvSpPr>
          <p:nvPr/>
        </p:nvSpPr>
        <p:spPr bwMode="auto">
          <a:xfrm>
            <a:off x="1428750" y="2143125"/>
            <a:ext cx="7391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b="1" i="1">
                <a:latin typeface="Arial" charset="0"/>
              </a:rPr>
              <a:t>“All Scripture is given by inspiration of God and is profitable for doctrine, for reproof, for correction, for instruction in righteousness”. </a:t>
            </a:r>
          </a:p>
          <a:p>
            <a:pPr algn="ctr" eaLnBrk="1" hangingPunct="1">
              <a:spcBef>
                <a:spcPct val="50000"/>
              </a:spcBef>
            </a:pPr>
            <a:r>
              <a:rPr lang="en-US" b="1" i="1">
                <a:latin typeface="Arial" charset="0"/>
              </a:rPr>
              <a:t>2 Timothy 3:16</a:t>
            </a:r>
          </a:p>
        </p:txBody>
      </p:sp>
      <p:sp>
        <p:nvSpPr>
          <p:cNvPr id="4101" name="Text Box 63"/>
          <p:cNvSpPr txBox="1">
            <a:spLocks noChangeArrowheads="1"/>
          </p:cNvSpPr>
          <p:nvPr/>
        </p:nvSpPr>
        <p:spPr bwMode="auto">
          <a:xfrm>
            <a:off x="441325" y="1793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pic>
        <p:nvPicPr>
          <p:cNvPr id="7" name="Picture 6" descr="bibleBLK.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43375" y="4143375"/>
            <a:ext cx="1890713"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descr="bible_reading_hg_cl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3214688"/>
            <a:ext cx="24765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descr="bible_camp_hg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00188" y="3786188"/>
            <a:ext cx="2220912"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descr="backgroundcommandments"/>
          <p:cNvSpPr>
            <a:spLocks noChangeArrowheads="1"/>
          </p:cNvSpPr>
          <p:nvPr/>
        </p:nvSpPr>
        <p:spPr bwMode="auto">
          <a:xfrm>
            <a:off x="0" y="0"/>
            <a:ext cx="9144000" cy="9144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SG"/>
          </a:p>
        </p:txBody>
      </p:sp>
      <p:sp>
        <p:nvSpPr>
          <p:cNvPr id="18435" name="WordArt 9"/>
          <p:cNvSpPr>
            <a:spLocks noChangeArrowheads="1" noChangeShapeType="1" noTextEdit="1"/>
          </p:cNvSpPr>
          <p:nvPr/>
        </p:nvSpPr>
        <p:spPr bwMode="auto">
          <a:xfrm>
            <a:off x="228600" y="228600"/>
            <a:ext cx="8686800" cy="4111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875"/>
              </a:avLst>
            </a:prstTxWarp>
          </a:bodyPr>
          <a:lstStyle/>
          <a:p>
            <a:pPr algn="ctr"/>
            <a:r>
              <a:rPr lang="en-SG" sz="3600" kern="10" spc="72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Examples of Translation Errors</a:t>
            </a:r>
          </a:p>
        </p:txBody>
      </p:sp>
      <p:sp>
        <p:nvSpPr>
          <p:cNvPr id="18436" name="Footer Placeholder 4"/>
          <p:cNvSpPr txBox="1">
            <a:spLocks noGrp="1"/>
          </p:cNvSpPr>
          <p:nvPr/>
        </p:nvSpPr>
        <p:spPr bwMode="auto">
          <a:xfrm>
            <a:off x="2743200" y="64008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000"/>
              <a:t>BIBLIOLOGY: The Doctrine of Scripture</a:t>
            </a:r>
          </a:p>
        </p:txBody>
      </p:sp>
      <p:pic>
        <p:nvPicPr>
          <p:cNvPr id="5" name="Picture 4" descr="Translation8.jpg"/>
          <p:cNvPicPr>
            <a:picLocks noChangeAspect="1"/>
          </p:cNvPicPr>
          <p:nvPr/>
        </p:nvPicPr>
        <p:blipFill>
          <a:blip r:embed="rId4" cstate="print"/>
          <a:srcRect/>
          <a:stretch>
            <a:fillRect/>
          </a:stretch>
        </p:blipFill>
        <p:spPr bwMode="auto">
          <a:xfrm>
            <a:off x="381000" y="914400"/>
            <a:ext cx="8382000"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Translation9.jpg"/>
          <p:cNvPicPr>
            <a:picLocks noChangeAspect="1"/>
          </p:cNvPicPr>
          <p:nvPr/>
        </p:nvPicPr>
        <p:blipFill>
          <a:blip r:embed="rId5" cstate="print"/>
          <a:srcRect/>
          <a:stretch>
            <a:fillRect/>
          </a:stretch>
        </p:blipFill>
        <p:spPr bwMode="auto">
          <a:xfrm>
            <a:off x="381000" y="3581400"/>
            <a:ext cx="8382000" cy="28098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p:cNvSpPr txBox="1">
            <a:spLocks noChangeArrowheads="1"/>
          </p:cNvSpPr>
          <p:nvPr/>
        </p:nvSpPr>
        <p:spPr bwMode="auto">
          <a:xfrm>
            <a:off x="609600" y="914400"/>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G.</a:t>
            </a:r>
            <a:endParaRPr lang="en-SG" sz="2800" b="1"/>
          </a:p>
        </p:txBody>
      </p:sp>
      <p:sp>
        <p:nvSpPr>
          <p:cNvPr id="11" name="TextBox 10"/>
          <p:cNvSpPr txBox="1">
            <a:spLocks noChangeArrowheads="1"/>
          </p:cNvSpPr>
          <p:nvPr/>
        </p:nvSpPr>
        <p:spPr bwMode="auto">
          <a:xfrm>
            <a:off x="457200" y="3581400"/>
            <a:ext cx="91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H.</a:t>
            </a:r>
            <a:endParaRPr lang="en-SG" sz="2800" b="1"/>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nodeType="clickPar">
                      <p:stCondLst>
                        <p:cond delay="indefinite"/>
                      </p:stCondLst>
                      <p:childTnLst>
                        <p:par>
                          <p:cTn id="38" fill="hold" nodeType="withGroup">
                            <p:stCondLst>
                              <p:cond delay="0"/>
                            </p:stCondLst>
                            <p:childTnLst>
                              <p:par>
                                <p:cTn id="39" presetID="26"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80">
                                          <p:stCondLst>
                                            <p:cond delay="0"/>
                                          </p:stCondLst>
                                        </p:cTn>
                                        <p:tgtEl>
                                          <p:spTgt spid="6"/>
                                        </p:tgtEl>
                                      </p:cBhvr>
                                    </p:animEffect>
                                    <p:anim calcmode="lin" valueType="num">
                                      <p:cBhvr>
                                        <p:cTn id="4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7" dur="26">
                                          <p:stCondLst>
                                            <p:cond delay="650"/>
                                          </p:stCondLst>
                                        </p:cTn>
                                        <p:tgtEl>
                                          <p:spTgt spid="6"/>
                                        </p:tgtEl>
                                      </p:cBhvr>
                                      <p:to x="100000" y="60000"/>
                                    </p:animScale>
                                    <p:animScale>
                                      <p:cBhvr>
                                        <p:cTn id="48" dur="166" decel="50000">
                                          <p:stCondLst>
                                            <p:cond delay="676"/>
                                          </p:stCondLst>
                                        </p:cTn>
                                        <p:tgtEl>
                                          <p:spTgt spid="6"/>
                                        </p:tgtEl>
                                      </p:cBhvr>
                                      <p:to x="100000" y="100000"/>
                                    </p:animScale>
                                    <p:animScale>
                                      <p:cBhvr>
                                        <p:cTn id="49" dur="26">
                                          <p:stCondLst>
                                            <p:cond delay="1312"/>
                                          </p:stCondLst>
                                        </p:cTn>
                                        <p:tgtEl>
                                          <p:spTgt spid="6"/>
                                        </p:tgtEl>
                                      </p:cBhvr>
                                      <p:to x="100000" y="80000"/>
                                    </p:animScale>
                                    <p:animScale>
                                      <p:cBhvr>
                                        <p:cTn id="50" dur="166" decel="50000">
                                          <p:stCondLst>
                                            <p:cond delay="1338"/>
                                          </p:stCondLst>
                                        </p:cTn>
                                        <p:tgtEl>
                                          <p:spTgt spid="6"/>
                                        </p:tgtEl>
                                      </p:cBhvr>
                                      <p:to x="100000" y="100000"/>
                                    </p:animScale>
                                    <p:animScale>
                                      <p:cBhvr>
                                        <p:cTn id="51" dur="26">
                                          <p:stCondLst>
                                            <p:cond delay="1642"/>
                                          </p:stCondLst>
                                        </p:cTn>
                                        <p:tgtEl>
                                          <p:spTgt spid="6"/>
                                        </p:tgtEl>
                                      </p:cBhvr>
                                      <p:to x="100000" y="90000"/>
                                    </p:animScale>
                                    <p:animScale>
                                      <p:cBhvr>
                                        <p:cTn id="52" dur="166" decel="50000">
                                          <p:stCondLst>
                                            <p:cond delay="1668"/>
                                          </p:stCondLst>
                                        </p:cTn>
                                        <p:tgtEl>
                                          <p:spTgt spid="6"/>
                                        </p:tgtEl>
                                      </p:cBhvr>
                                      <p:to x="100000" y="100000"/>
                                    </p:animScale>
                                    <p:animScale>
                                      <p:cBhvr>
                                        <p:cTn id="53" dur="26">
                                          <p:stCondLst>
                                            <p:cond delay="1808"/>
                                          </p:stCondLst>
                                        </p:cTn>
                                        <p:tgtEl>
                                          <p:spTgt spid="6"/>
                                        </p:tgtEl>
                                      </p:cBhvr>
                                      <p:to x="100000" y="95000"/>
                                    </p:animScale>
                                    <p:animScale>
                                      <p:cBhvr>
                                        <p:cTn id="54" dur="166" decel="50000">
                                          <p:stCondLst>
                                            <p:cond delay="1834"/>
                                          </p:stCondLst>
                                        </p:cTn>
                                        <p:tgtEl>
                                          <p:spTgt spid="6"/>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down)">
                                      <p:cBhvr>
                                        <p:cTn id="57" dur="580">
                                          <p:stCondLst>
                                            <p:cond delay="0"/>
                                          </p:stCondLst>
                                        </p:cTn>
                                        <p:tgtEl>
                                          <p:spTgt spid="11"/>
                                        </p:tgtEl>
                                      </p:cBhvr>
                                    </p:animEffect>
                                    <p:anim calcmode="lin" valueType="num">
                                      <p:cBhvr>
                                        <p:cTn id="5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3" dur="26">
                                          <p:stCondLst>
                                            <p:cond delay="650"/>
                                          </p:stCondLst>
                                        </p:cTn>
                                        <p:tgtEl>
                                          <p:spTgt spid="11"/>
                                        </p:tgtEl>
                                      </p:cBhvr>
                                      <p:to x="100000" y="60000"/>
                                    </p:animScale>
                                    <p:animScale>
                                      <p:cBhvr>
                                        <p:cTn id="64" dur="166" decel="50000">
                                          <p:stCondLst>
                                            <p:cond delay="676"/>
                                          </p:stCondLst>
                                        </p:cTn>
                                        <p:tgtEl>
                                          <p:spTgt spid="11"/>
                                        </p:tgtEl>
                                      </p:cBhvr>
                                      <p:to x="100000" y="100000"/>
                                    </p:animScale>
                                    <p:animScale>
                                      <p:cBhvr>
                                        <p:cTn id="65" dur="26">
                                          <p:stCondLst>
                                            <p:cond delay="1312"/>
                                          </p:stCondLst>
                                        </p:cTn>
                                        <p:tgtEl>
                                          <p:spTgt spid="11"/>
                                        </p:tgtEl>
                                      </p:cBhvr>
                                      <p:to x="100000" y="80000"/>
                                    </p:animScale>
                                    <p:animScale>
                                      <p:cBhvr>
                                        <p:cTn id="66" dur="166" decel="50000">
                                          <p:stCondLst>
                                            <p:cond delay="1338"/>
                                          </p:stCondLst>
                                        </p:cTn>
                                        <p:tgtEl>
                                          <p:spTgt spid="11"/>
                                        </p:tgtEl>
                                      </p:cBhvr>
                                      <p:to x="100000" y="100000"/>
                                    </p:animScale>
                                    <p:animScale>
                                      <p:cBhvr>
                                        <p:cTn id="67" dur="26">
                                          <p:stCondLst>
                                            <p:cond delay="1642"/>
                                          </p:stCondLst>
                                        </p:cTn>
                                        <p:tgtEl>
                                          <p:spTgt spid="11"/>
                                        </p:tgtEl>
                                      </p:cBhvr>
                                      <p:to x="100000" y="90000"/>
                                    </p:animScale>
                                    <p:animScale>
                                      <p:cBhvr>
                                        <p:cTn id="68" dur="166" decel="50000">
                                          <p:stCondLst>
                                            <p:cond delay="1668"/>
                                          </p:stCondLst>
                                        </p:cTn>
                                        <p:tgtEl>
                                          <p:spTgt spid="11"/>
                                        </p:tgtEl>
                                      </p:cBhvr>
                                      <p:to x="100000" y="100000"/>
                                    </p:animScale>
                                    <p:animScale>
                                      <p:cBhvr>
                                        <p:cTn id="69" dur="26">
                                          <p:stCondLst>
                                            <p:cond delay="1808"/>
                                          </p:stCondLst>
                                        </p:cTn>
                                        <p:tgtEl>
                                          <p:spTgt spid="11"/>
                                        </p:tgtEl>
                                      </p:cBhvr>
                                      <p:to x="100000" y="95000"/>
                                    </p:animScale>
                                    <p:animScale>
                                      <p:cBhvr>
                                        <p:cTn id="7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Text Box 6"/>
          <p:cNvSpPr txBox="1">
            <a:spLocks noChangeArrowheads="1"/>
          </p:cNvSpPr>
          <p:nvPr/>
        </p:nvSpPr>
        <p:spPr bwMode="auto">
          <a:xfrm>
            <a:off x="1600200" y="6400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pic>
        <p:nvPicPr>
          <p:cNvPr id="19459" name="Picture 12" descr="C:\WINDOWS\Profiles\Tim\My Documents\Hermeneutics\bibstud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800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extLst/>
        </p:spPr>
        <p:txBody>
          <a:bodyPr/>
          <a:lstStyle/>
          <a:p>
            <a:pPr eaLnBrk="1" hangingPunct="1">
              <a:defRPr/>
            </a:pPr>
            <a:r>
              <a:rPr lang="en-US" sz="4000" b="1" dirty="0" smtClean="0">
                <a:effectLst>
                  <a:outerShdw blurRad="38100" dist="38100" dir="2700000" algn="tl">
                    <a:srgbClr val="000000">
                      <a:alpha val="43137"/>
                    </a:srgbClr>
                  </a:outerShdw>
                </a:effectLst>
                <a:latin typeface="Arial" charset="0"/>
              </a:rPr>
              <a:t>II. Make six basic</a:t>
            </a:r>
          </a:p>
        </p:txBody>
      </p:sp>
      <p:sp>
        <p:nvSpPr>
          <p:cNvPr id="34819" name="Text Box 3"/>
          <p:cNvSpPr txBox="1">
            <a:spLocks noChangeArrowheads="1"/>
          </p:cNvSpPr>
          <p:nvPr/>
        </p:nvSpPr>
        <p:spPr bwMode="auto">
          <a:xfrm>
            <a:off x="5486400" y="642938"/>
            <a:ext cx="3657600" cy="579437"/>
          </a:xfrm>
          <a:prstGeom prst="rect">
            <a:avLst/>
          </a:prstGeom>
          <a:extLst/>
        </p:spPr>
        <p:txBody>
          <a:bodyPr>
            <a:spAutoFit/>
          </a:bodyPr>
          <a:lstStyle/>
          <a:p>
            <a:pPr>
              <a:spcBef>
                <a:spcPct val="50000"/>
              </a:spcBef>
              <a:defRPr/>
            </a:pPr>
            <a:r>
              <a:rPr lang="en-US" sz="3200" b="1" dirty="0">
                <a:solidFill>
                  <a:srgbClr val="FFC000"/>
                </a:solidFill>
                <a:effectLst>
                  <a:outerShdw blurRad="38100" dist="38100" dir="2700000" algn="tl">
                    <a:srgbClr val="000000">
                      <a:alpha val="43137"/>
                    </a:srgbClr>
                  </a:outerShdw>
                </a:effectLst>
                <a:latin typeface="Arial" charset="0"/>
              </a:rPr>
              <a:t>OBSERVATIONS</a:t>
            </a:r>
          </a:p>
        </p:txBody>
      </p:sp>
      <p:sp>
        <p:nvSpPr>
          <p:cNvPr id="20484" name="Text Box 4"/>
          <p:cNvSpPr txBox="1">
            <a:spLocks noChangeArrowheads="1"/>
          </p:cNvSpPr>
          <p:nvPr/>
        </p:nvSpPr>
        <p:spPr bwMode="auto">
          <a:xfrm>
            <a:off x="1371600" y="1447800"/>
            <a:ext cx="7467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b="1">
                <a:latin typeface="Arial" charset="0"/>
              </a:rPr>
              <a:t>Firstly READ IT OUT ALOUD then ask the 5 W’s and an H…</a:t>
            </a:r>
          </a:p>
        </p:txBody>
      </p:sp>
      <p:sp>
        <p:nvSpPr>
          <p:cNvPr id="34821" name="Text Box 5"/>
          <p:cNvSpPr txBox="1">
            <a:spLocks noChangeArrowheads="1"/>
          </p:cNvSpPr>
          <p:nvPr/>
        </p:nvSpPr>
        <p:spPr bwMode="auto">
          <a:xfrm>
            <a:off x="1143000" y="2667000"/>
            <a:ext cx="800100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Tx/>
              <a:buAutoNum type="arabicPeriod"/>
            </a:pPr>
            <a:r>
              <a:rPr lang="en-US" b="1">
                <a:latin typeface="Arial" charset="0"/>
              </a:rPr>
              <a:t>WHO</a:t>
            </a:r>
            <a:r>
              <a:rPr lang="en-US">
                <a:latin typeface="Arial" charset="0"/>
              </a:rPr>
              <a:t>: Wrote it? Spoke it? About whom? To whom?</a:t>
            </a:r>
          </a:p>
          <a:p>
            <a:pPr eaLnBrk="1" hangingPunct="1">
              <a:spcBef>
                <a:spcPct val="50000"/>
              </a:spcBef>
              <a:buFontTx/>
              <a:buAutoNum type="arabicPeriod"/>
            </a:pPr>
            <a:r>
              <a:rPr lang="en-US" b="1">
                <a:latin typeface="Arial" charset="0"/>
              </a:rPr>
              <a:t>WHAT</a:t>
            </a:r>
            <a:r>
              <a:rPr lang="en-US">
                <a:latin typeface="Arial" charset="0"/>
              </a:rPr>
              <a:t>: Are the main events? Are the major ideas?etc</a:t>
            </a:r>
          </a:p>
          <a:p>
            <a:pPr eaLnBrk="1" hangingPunct="1">
              <a:spcBef>
                <a:spcPct val="50000"/>
              </a:spcBef>
              <a:buFontTx/>
              <a:buAutoNum type="arabicPeriod"/>
            </a:pPr>
            <a:r>
              <a:rPr lang="en-US" b="1">
                <a:latin typeface="Arial" charset="0"/>
              </a:rPr>
              <a:t>WHEN</a:t>
            </a:r>
            <a:r>
              <a:rPr lang="en-US">
                <a:latin typeface="Arial" charset="0"/>
              </a:rPr>
              <a:t>:  Was it written? Did this take place? etc… </a:t>
            </a:r>
          </a:p>
          <a:p>
            <a:pPr eaLnBrk="1" hangingPunct="1">
              <a:spcBef>
                <a:spcPct val="50000"/>
              </a:spcBef>
              <a:buFontTx/>
              <a:buAutoNum type="arabicPeriod"/>
            </a:pPr>
            <a:r>
              <a:rPr lang="en-US" b="1">
                <a:latin typeface="Arial" charset="0"/>
              </a:rPr>
              <a:t>WHERE</a:t>
            </a:r>
            <a:r>
              <a:rPr lang="en-US">
                <a:latin typeface="Arial" charset="0"/>
              </a:rPr>
              <a:t>: Was this done? Was it said? Will it happen?</a:t>
            </a:r>
          </a:p>
          <a:p>
            <a:pPr eaLnBrk="1" hangingPunct="1">
              <a:spcBef>
                <a:spcPct val="50000"/>
              </a:spcBef>
              <a:buFontTx/>
              <a:buAutoNum type="arabicPeriod"/>
            </a:pPr>
            <a:r>
              <a:rPr lang="en-US" b="1">
                <a:latin typeface="Arial" charset="0"/>
              </a:rPr>
              <a:t>WHY</a:t>
            </a:r>
            <a:r>
              <a:rPr lang="en-US">
                <a:latin typeface="Arial" charset="0"/>
              </a:rPr>
              <a:t>: Was this written? Was this mentioned? etc..</a:t>
            </a:r>
          </a:p>
          <a:p>
            <a:pPr eaLnBrk="1" hangingPunct="1">
              <a:spcBef>
                <a:spcPct val="50000"/>
              </a:spcBef>
              <a:buFontTx/>
              <a:buAutoNum type="arabicPeriod"/>
            </a:pPr>
            <a:r>
              <a:rPr lang="en-US" b="1">
                <a:latin typeface="Arial" charset="0"/>
              </a:rPr>
              <a:t>HOW</a:t>
            </a:r>
            <a:r>
              <a:rPr lang="en-US">
                <a:latin typeface="Arial" charset="0"/>
              </a:rPr>
              <a:t>: Is it done? Is this truth illustrated?</a:t>
            </a:r>
          </a:p>
        </p:txBody>
      </p:sp>
      <p:pic>
        <p:nvPicPr>
          <p:cNvPr id="20486" name="Picture 5" descr="detective_magnifying_glass_lg_cl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0"/>
            <a:ext cx="1298575"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81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821">
                                            <p:txEl>
                                              <p:pRg st="0" end="0"/>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4821">
                                            <p:txEl>
                                              <p:pRg st="1" end="1"/>
                                            </p:txEl>
                                          </p:spTgt>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4821">
                                            <p:txEl>
                                              <p:pRg st="2" end="2"/>
                                            </p:txEl>
                                          </p:spTgt>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4821">
                                            <p:txEl>
                                              <p:pRg st="3" end="3"/>
                                            </p:txEl>
                                          </p:spTgt>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type.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4821">
                                            <p:txEl>
                                              <p:pRg st="4" end="4"/>
                                            </p:txEl>
                                          </p:spTgt>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typ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4821">
                                            <p:txEl>
                                              <p:pRg st="5" end="5"/>
                                            </p:txEl>
                                          </p:spTgt>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utoUpdateAnimBg="0"/>
      <p:bldP spid="3482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extLst/>
        </p:spPr>
        <p:txBody>
          <a:bodyPr/>
          <a:lstStyle/>
          <a:p>
            <a:pPr eaLnBrk="1" hangingPunct="1">
              <a:defRPr/>
            </a:pPr>
            <a:r>
              <a:rPr lang="en-US" sz="4000" b="1" dirty="0" smtClean="0">
                <a:effectLst>
                  <a:outerShdw blurRad="38100" dist="38100" dir="2700000" algn="tl">
                    <a:srgbClr val="000000">
                      <a:alpha val="43137"/>
                    </a:srgbClr>
                  </a:outerShdw>
                </a:effectLst>
                <a:latin typeface="Arial" charset="0"/>
              </a:rPr>
              <a:t>II. Make six basic</a:t>
            </a:r>
          </a:p>
        </p:txBody>
      </p:sp>
      <p:sp>
        <p:nvSpPr>
          <p:cNvPr id="34819" name="Text Box 3"/>
          <p:cNvSpPr txBox="1">
            <a:spLocks noChangeArrowheads="1"/>
          </p:cNvSpPr>
          <p:nvPr/>
        </p:nvSpPr>
        <p:spPr bwMode="auto">
          <a:xfrm>
            <a:off x="5486400" y="642938"/>
            <a:ext cx="3657600" cy="579437"/>
          </a:xfrm>
          <a:prstGeom prst="rect">
            <a:avLst/>
          </a:prstGeom>
          <a:extLst/>
        </p:spPr>
        <p:txBody>
          <a:bodyPr>
            <a:spAutoFit/>
          </a:bodyPr>
          <a:lstStyle/>
          <a:p>
            <a:pPr>
              <a:spcBef>
                <a:spcPct val="50000"/>
              </a:spcBef>
              <a:defRPr/>
            </a:pPr>
            <a:r>
              <a:rPr lang="en-US" sz="3200" b="1" dirty="0">
                <a:solidFill>
                  <a:srgbClr val="FFC000"/>
                </a:solidFill>
                <a:effectLst>
                  <a:outerShdw blurRad="38100" dist="38100" dir="2700000" algn="tl">
                    <a:srgbClr val="000000">
                      <a:alpha val="43137"/>
                    </a:srgbClr>
                  </a:outerShdw>
                </a:effectLst>
                <a:latin typeface="Arial" charset="0"/>
              </a:rPr>
              <a:t>OBSERVATIONS</a:t>
            </a:r>
          </a:p>
        </p:txBody>
      </p:sp>
      <p:sp>
        <p:nvSpPr>
          <p:cNvPr id="20484" name="Text Box 4"/>
          <p:cNvSpPr txBox="1">
            <a:spLocks noChangeArrowheads="1"/>
          </p:cNvSpPr>
          <p:nvPr/>
        </p:nvSpPr>
        <p:spPr bwMode="auto">
          <a:xfrm>
            <a:off x="1371600" y="1447800"/>
            <a:ext cx="7467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b="1">
                <a:latin typeface="Arial" charset="0"/>
              </a:rPr>
              <a:t>Firstly READ IT OUT ALOUD then ask the 5 W’s and an H…</a:t>
            </a:r>
          </a:p>
        </p:txBody>
      </p:sp>
      <p:sp>
        <p:nvSpPr>
          <p:cNvPr id="34821" name="Text Box 5"/>
          <p:cNvSpPr txBox="1">
            <a:spLocks noChangeArrowheads="1"/>
          </p:cNvSpPr>
          <p:nvPr/>
        </p:nvSpPr>
        <p:spPr bwMode="auto">
          <a:xfrm>
            <a:off x="1143000" y="2667000"/>
            <a:ext cx="8001000"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Tx/>
              <a:buAutoNum type="arabicPeriod"/>
            </a:pPr>
            <a:r>
              <a:rPr lang="en-US" b="1">
                <a:latin typeface="Arial" charset="0"/>
              </a:rPr>
              <a:t>WHO</a:t>
            </a:r>
            <a:r>
              <a:rPr lang="en-US">
                <a:latin typeface="Arial" charset="0"/>
              </a:rPr>
              <a:t>: Wrote it? Spoke it? About whom? To whom?</a:t>
            </a:r>
          </a:p>
          <a:p>
            <a:pPr eaLnBrk="1" hangingPunct="1">
              <a:spcBef>
                <a:spcPct val="50000"/>
              </a:spcBef>
              <a:buFontTx/>
              <a:buAutoNum type="arabicPeriod"/>
            </a:pPr>
            <a:r>
              <a:rPr lang="en-US" b="1">
                <a:latin typeface="Arial" charset="0"/>
              </a:rPr>
              <a:t>WHAT</a:t>
            </a:r>
            <a:r>
              <a:rPr lang="en-US">
                <a:latin typeface="Arial" charset="0"/>
              </a:rPr>
              <a:t>: Are the main events? Are the major ideas?etc</a:t>
            </a:r>
          </a:p>
          <a:p>
            <a:pPr eaLnBrk="1" hangingPunct="1">
              <a:spcBef>
                <a:spcPct val="50000"/>
              </a:spcBef>
              <a:buFontTx/>
              <a:buAutoNum type="arabicPeriod"/>
            </a:pPr>
            <a:r>
              <a:rPr lang="en-US" b="1">
                <a:latin typeface="Arial" charset="0"/>
              </a:rPr>
              <a:t>WHEN</a:t>
            </a:r>
            <a:r>
              <a:rPr lang="en-US">
                <a:latin typeface="Arial" charset="0"/>
              </a:rPr>
              <a:t>:  Was it written? Did this take place? etc… </a:t>
            </a:r>
          </a:p>
          <a:p>
            <a:pPr eaLnBrk="1" hangingPunct="1">
              <a:spcBef>
                <a:spcPct val="50000"/>
              </a:spcBef>
              <a:buFontTx/>
              <a:buAutoNum type="arabicPeriod"/>
            </a:pPr>
            <a:r>
              <a:rPr lang="en-US" b="1">
                <a:latin typeface="Arial" charset="0"/>
              </a:rPr>
              <a:t>WHERE</a:t>
            </a:r>
            <a:r>
              <a:rPr lang="en-US">
                <a:latin typeface="Arial" charset="0"/>
              </a:rPr>
              <a:t>: Was this done? Was it said? Will it happen?</a:t>
            </a:r>
          </a:p>
          <a:p>
            <a:pPr eaLnBrk="1" hangingPunct="1">
              <a:spcBef>
                <a:spcPct val="50000"/>
              </a:spcBef>
              <a:buFontTx/>
              <a:buAutoNum type="arabicPeriod"/>
            </a:pPr>
            <a:r>
              <a:rPr lang="en-US" b="1">
                <a:latin typeface="Arial" charset="0"/>
              </a:rPr>
              <a:t>WHY</a:t>
            </a:r>
            <a:r>
              <a:rPr lang="en-US">
                <a:latin typeface="Arial" charset="0"/>
              </a:rPr>
              <a:t>: Was this written? Was this mentioned? etc..</a:t>
            </a:r>
          </a:p>
          <a:p>
            <a:pPr eaLnBrk="1" hangingPunct="1">
              <a:spcBef>
                <a:spcPct val="50000"/>
              </a:spcBef>
              <a:buFontTx/>
              <a:buAutoNum type="arabicPeriod"/>
            </a:pPr>
            <a:r>
              <a:rPr lang="en-US" b="1">
                <a:latin typeface="Arial" charset="0"/>
              </a:rPr>
              <a:t>HOW</a:t>
            </a:r>
            <a:r>
              <a:rPr lang="en-US">
                <a:latin typeface="Arial" charset="0"/>
              </a:rPr>
              <a:t>: Is it done? Is this truth illustrated?</a:t>
            </a:r>
          </a:p>
        </p:txBody>
      </p:sp>
      <p:pic>
        <p:nvPicPr>
          <p:cNvPr id="20486" name="Picture 5" descr="detective_magnifying_glass_lg_cl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0"/>
            <a:ext cx="1298575"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Vertical Scroll 6"/>
          <p:cNvSpPr/>
          <p:nvPr/>
        </p:nvSpPr>
        <p:spPr bwMode="auto">
          <a:xfrm>
            <a:off x="1619672" y="332656"/>
            <a:ext cx="6768752" cy="6065912"/>
          </a:xfrm>
          <a:prstGeom prst="verticalScroll">
            <a:avLst/>
          </a:prstGeom>
          <a:solidFill>
            <a:schemeClr val="accent1">
              <a:lumMod val="75000"/>
            </a:schemeClr>
          </a:solidFill>
          <a:ln w="12700" cap="sq" cmpd="sng" algn="ctr">
            <a:solidFill>
              <a:schemeClr val="tx1"/>
            </a:solidFill>
            <a:prstDash val="solid"/>
            <a:round/>
            <a:headEnd type="none" w="sm" len="sm"/>
            <a:tailEnd type="none" w="sm" len="sm"/>
          </a:ln>
          <a:effectLst>
            <a:reflection blurRad="6350" stA="50000" endA="300" endPos="90000" dir="5400000" sy="-100000" algn="bl" rotWithShape="0"/>
          </a:effectLst>
          <a:extLst/>
        </p:spPr>
        <p:txBody>
          <a:bodyPr wrap="none"/>
          <a:lstStyle/>
          <a:p>
            <a:pPr marL="742950" indent="-742950" algn="ctr">
              <a:buFontTx/>
              <a:buAutoNum type="arabicPeriod"/>
              <a:defRPr/>
            </a:pPr>
            <a:r>
              <a:rPr lang="en-US" sz="3600" b="1" dirty="0">
                <a:effectLst>
                  <a:outerShdw blurRad="38100" dist="38100" dir="2700000" algn="tl">
                    <a:srgbClr val="000000">
                      <a:alpha val="43137"/>
                    </a:srgbClr>
                  </a:outerShdw>
                </a:effectLst>
              </a:rPr>
              <a:t>PEOPLE</a:t>
            </a:r>
          </a:p>
          <a:p>
            <a:pPr marL="742950" indent="-742950" algn="ctr">
              <a:buFontTx/>
              <a:buAutoNum type="arabicPeriod"/>
              <a:defRPr/>
            </a:pPr>
            <a:r>
              <a:rPr lang="en-US" sz="3600" b="1" dirty="0">
                <a:effectLst>
                  <a:outerShdw blurRad="38100" dist="38100" dir="2700000" algn="tl">
                    <a:srgbClr val="000000">
                      <a:alpha val="43137"/>
                    </a:srgbClr>
                  </a:outerShdw>
                </a:effectLst>
              </a:rPr>
              <a:t>PLACE</a:t>
            </a:r>
          </a:p>
          <a:p>
            <a:pPr marL="742950" indent="-742950" algn="ctr">
              <a:buFontTx/>
              <a:buAutoNum type="arabicPeriod"/>
              <a:defRPr/>
            </a:pPr>
            <a:r>
              <a:rPr lang="en-US" sz="3600" b="1" dirty="0">
                <a:effectLst>
                  <a:outerShdw blurRad="38100" dist="38100" dir="2700000" algn="tl">
                    <a:srgbClr val="000000">
                      <a:alpha val="43137"/>
                    </a:srgbClr>
                  </a:outerShdw>
                </a:effectLst>
              </a:rPr>
              <a:t>PLOT</a:t>
            </a:r>
          </a:p>
          <a:p>
            <a:pPr marL="742950" indent="-742950" algn="ctr">
              <a:buFontTx/>
              <a:buAutoNum type="arabicPeriod"/>
              <a:defRPr/>
            </a:pPr>
            <a:r>
              <a:rPr lang="en-US" sz="3600" b="1" dirty="0">
                <a:effectLst>
                  <a:outerShdw blurRad="38100" dist="38100" dir="2700000" algn="tl">
                    <a:srgbClr val="000000">
                      <a:alpha val="43137"/>
                    </a:srgbClr>
                  </a:outerShdw>
                </a:effectLst>
              </a:rPr>
              <a:t>POINT</a:t>
            </a:r>
          </a:p>
          <a:p>
            <a:pPr marL="742950" indent="-742950" algn="ctr">
              <a:buFontTx/>
              <a:buAutoNum type="arabicPeriod"/>
              <a:defRPr/>
            </a:pPr>
            <a:r>
              <a:rPr lang="en-US" sz="3600" b="1" dirty="0">
                <a:effectLst>
                  <a:outerShdw blurRad="38100" dist="38100" dir="2700000" algn="tl">
                    <a:srgbClr val="000000">
                      <a:alpha val="43137"/>
                    </a:srgbClr>
                  </a:outerShdw>
                </a:effectLst>
              </a:rPr>
              <a:t>PRINCIPLES</a:t>
            </a:r>
          </a:p>
          <a:p>
            <a:pPr marL="742950" indent="-742950" algn="ctr">
              <a:buFontTx/>
              <a:buAutoNum type="arabicPeriod"/>
              <a:defRPr/>
            </a:pPr>
            <a:r>
              <a:rPr lang="en-US" sz="3600" b="1" dirty="0">
                <a:effectLst>
                  <a:outerShdw blurRad="38100" dist="38100" dir="2700000" algn="tl">
                    <a:srgbClr val="000000">
                      <a:alpha val="43137"/>
                    </a:srgbClr>
                  </a:outerShdw>
                </a:effectLst>
              </a:rPr>
              <a:t>PRESENT</a:t>
            </a:r>
          </a:p>
          <a:p>
            <a:pPr marL="742950" indent="-742950" algn="ctr">
              <a:buFontTx/>
              <a:buAutoNum type="arabicPeriod"/>
              <a:defRPr/>
            </a:pPr>
            <a:r>
              <a:rPr lang="en-US" sz="3600" b="1" dirty="0">
                <a:effectLst>
                  <a:outerShdw blurRad="38100" dist="38100" dir="2700000" algn="tl">
                    <a:srgbClr val="000000">
                      <a:alpha val="43137"/>
                    </a:srgbClr>
                  </a:outerShdw>
                </a:effectLst>
              </a:rPr>
              <a:t>PARALLELS</a:t>
            </a:r>
          </a:p>
          <a:p>
            <a:pPr marL="742950" indent="-742950" algn="ctr">
              <a:buFontTx/>
              <a:buAutoNum type="arabicPeriod"/>
              <a:defRPr/>
            </a:pPr>
            <a:r>
              <a:rPr lang="en-US" sz="3600" b="1" dirty="0">
                <a:effectLst>
                  <a:outerShdw blurRad="38100" dist="38100" dir="2700000" algn="tl">
                    <a:srgbClr val="000000">
                      <a:alpha val="43137"/>
                    </a:srgbClr>
                  </a:outerShdw>
                </a:effectLst>
              </a:rPr>
              <a:t>PERSONAL</a:t>
            </a:r>
          </a:p>
          <a:p>
            <a:pPr marL="742950" indent="-742950" algn="ctr">
              <a:buFontTx/>
              <a:buAutoNum type="arabicPeriod"/>
              <a:defRPr/>
            </a:pPr>
            <a:r>
              <a:rPr lang="en-US" sz="3600" b="1" dirty="0">
                <a:effectLst>
                  <a:outerShdw blurRad="38100" dist="38100" dir="2700000" algn="tl">
                    <a:srgbClr val="000000">
                      <a:alpha val="43137"/>
                    </a:srgbClr>
                  </a:outerShdw>
                </a:effectLst>
              </a:rPr>
              <a:t>PLAN</a:t>
            </a:r>
            <a:endParaRPr lang="en-US" sz="3600" dirty="0"/>
          </a:p>
          <a:p>
            <a:pPr>
              <a:defRPr/>
            </a:pPr>
            <a:endParaRPr lang="en-SG" dirty="0"/>
          </a:p>
        </p:txBody>
      </p:sp>
    </p:spTree>
    <p:extLst>
      <p:ext uri="{BB962C8B-B14F-4D97-AF65-F5344CB8AC3E}">
        <p14:creationId xmlns:p14="http://schemas.microsoft.com/office/powerpoint/2010/main" val="1636804356"/>
      </p:ext>
    </p:extLst>
  </p:cSld>
  <p:clrMapOvr>
    <a:masterClrMapping/>
  </p:clrMapOvr>
  <p:transition>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6" descr="C:\WINDOWS\Profiles\Tim\My Documents\Hermeneutics\bib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938338"/>
            <a:ext cx="5410200" cy="491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025" y="214313"/>
            <a:ext cx="7800975"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6438" y="285750"/>
            <a:ext cx="27146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1813" y="928688"/>
            <a:ext cx="33242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7" name="Text Box 7"/>
          <p:cNvSpPr txBox="1">
            <a:spLocks noChangeArrowheads="1"/>
          </p:cNvSpPr>
          <p:nvPr/>
        </p:nvSpPr>
        <p:spPr bwMode="auto">
          <a:xfrm>
            <a:off x="1371600" y="2286000"/>
            <a:ext cx="7391400" cy="4243388"/>
          </a:xfrm>
          <a:prstGeom prst="rect">
            <a:avLst/>
          </a:prstGeom>
          <a:solidFill>
            <a:schemeClr val="bg1"/>
          </a:solidFill>
          <a:ln w="12700" cap="sq">
            <a:solidFill>
              <a:schemeClr val="bg1"/>
            </a:solidFill>
            <a:miter lim="800000"/>
            <a:headEnd type="none" w="sm" len="sm"/>
            <a:tailEnd type="none" w="sm" len="sm"/>
          </a:ln>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Tx/>
              <a:buAutoNum type="alphaLcPeriod"/>
            </a:pPr>
            <a:r>
              <a:rPr lang="en-US" sz="3200" b="1">
                <a:latin typeface="Arial" charset="0"/>
              </a:rPr>
              <a:t>Old Testament Narratives</a:t>
            </a:r>
          </a:p>
          <a:p>
            <a:pPr eaLnBrk="1" hangingPunct="1">
              <a:spcBef>
                <a:spcPct val="50000"/>
              </a:spcBef>
            </a:pPr>
            <a:r>
              <a:rPr lang="en-US" b="1">
                <a:latin typeface="Arial" charset="0"/>
              </a:rPr>
              <a:t>Such as</a:t>
            </a:r>
          </a:p>
          <a:p>
            <a:pPr eaLnBrk="1" hangingPunct="1">
              <a:spcBef>
                <a:spcPct val="50000"/>
              </a:spcBef>
            </a:pPr>
            <a:r>
              <a:rPr lang="en-US" b="1">
                <a:latin typeface="Arial" charset="0"/>
              </a:rPr>
              <a:t>Three levels…</a:t>
            </a:r>
          </a:p>
          <a:p>
            <a:pPr eaLnBrk="1" hangingPunct="1">
              <a:spcBef>
                <a:spcPct val="50000"/>
              </a:spcBef>
            </a:pPr>
            <a:r>
              <a:rPr lang="en-US" b="1">
                <a:latin typeface="Arial" charset="0"/>
              </a:rPr>
              <a:t>TOP LEVEL= Whole universal                   of God worked out through creation.</a:t>
            </a:r>
          </a:p>
          <a:p>
            <a:pPr eaLnBrk="1" hangingPunct="1">
              <a:spcBef>
                <a:spcPct val="50000"/>
              </a:spcBef>
            </a:pPr>
            <a:r>
              <a:rPr lang="en-US" b="1">
                <a:latin typeface="Arial" charset="0"/>
              </a:rPr>
              <a:t>MIDDLE LEVEL = Centers on</a:t>
            </a:r>
          </a:p>
          <a:p>
            <a:pPr eaLnBrk="1" hangingPunct="1">
              <a:spcBef>
                <a:spcPct val="50000"/>
              </a:spcBef>
            </a:pPr>
            <a:r>
              <a:rPr lang="en-US" b="1">
                <a:latin typeface="Arial" charset="0"/>
              </a:rPr>
              <a:t>BOTTOM LEVEL =    </a:t>
            </a:r>
            <a:r>
              <a:rPr lang="en-US" b="1">
                <a:solidFill>
                  <a:srgbClr val="FFC000"/>
                </a:solidFill>
                <a:effectLst>
                  <a:outerShdw blurRad="38100" dist="38100" dir="2700000" algn="tl">
                    <a:srgbClr val="000000"/>
                  </a:outerShdw>
                </a:effectLst>
                <a:latin typeface="Arial" charset="0"/>
              </a:rPr>
              <a:t>                      </a:t>
            </a:r>
            <a:r>
              <a:rPr lang="en-US" b="1">
                <a:latin typeface="Arial" charset="0"/>
              </a:rPr>
              <a:t>        narratives.</a:t>
            </a:r>
          </a:p>
          <a:p>
            <a:pPr eaLnBrk="1" hangingPunct="1">
              <a:spcBef>
                <a:spcPct val="50000"/>
              </a:spcBef>
            </a:pPr>
            <a:endParaRPr lang="en-US" b="1">
              <a:latin typeface="Arial" charset="0"/>
            </a:endParaRPr>
          </a:p>
        </p:txBody>
      </p:sp>
      <p:sp>
        <p:nvSpPr>
          <p:cNvPr id="35848" name="Text Box 8"/>
          <p:cNvSpPr txBox="1">
            <a:spLocks noChangeArrowheads="1"/>
          </p:cNvSpPr>
          <p:nvPr/>
        </p:nvSpPr>
        <p:spPr bwMode="auto">
          <a:xfrm>
            <a:off x="2743200" y="2971800"/>
            <a:ext cx="6019800" cy="457200"/>
          </a:xfrm>
          <a:prstGeom prst="rect">
            <a:avLst/>
          </a:prstGeom>
          <a:extLst/>
        </p:spPr>
        <p:txBody>
          <a:bodyPr>
            <a:spAutoFit/>
          </a:bodyPr>
          <a:lstStyle/>
          <a:p>
            <a:pPr>
              <a:spcBef>
                <a:spcPct val="50000"/>
              </a:spcBef>
              <a:defRPr/>
            </a:pPr>
            <a:r>
              <a:rPr lang="en-US" b="1" dirty="0">
                <a:solidFill>
                  <a:srgbClr val="FFC000"/>
                </a:solidFill>
                <a:effectLst>
                  <a:outerShdw blurRad="38100" dist="38100" dir="2700000" algn="tl">
                    <a:srgbClr val="000000">
                      <a:alpha val="43137"/>
                    </a:srgbClr>
                  </a:outerShdw>
                </a:effectLst>
                <a:latin typeface="Arial" charset="0"/>
              </a:rPr>
              <a:t>Genesis, Exodus, Judges, Ruth, Esther</a:t>
            </a:r>
          </a:p>
        </p:txBody>
      </p:sp>
      <p:sp>
        <p:nvSpPr>
          <p:cNvPr id="35849" name="Text Box 9"/>
          <p:cNvSpPr txBox="1">
            <a:spLocks noChangeArrowheads="1"/>
          </p:cNvSpPr>
          <p:nvPr/>
        </p:nvSpPr>
        <p:spPr bwMode="auto">
          <a:xfrm>
            <a:off x="5943600" y="4038600"/>
            <a:ext cx="1295400" cy="457200"/>
          </a:xfrm>
          <a:prstGeom prst="rect">
            <a:avLst/>
          </a:prstGeom>
          <a:extLst/>
        </p:spPr>
        <p:txBody>
          <a:bodyPr>
            <a:spAutoFit/>
          </a:bodyPr>
          <a:lstStyle/>
          <a:p>
            <a:pPr>
              <a:spcBef>
                <a:spcPct val="50000"/>
              </a:spcBef>
              <a:defRPr/>
            </a:pPr>
            <a:r>
              <a:rPr lang="en-US" b="1" dirty="0">
                <a:solidFill>
                  <a:srgbClr val="FFC000"/>
                </a:solidFill>
                <a:effectLst>
                  <a:outerShdw blurRad="38100" dist="38100" dir="2700000" algn="tl">
                    <a:srgbClr val="000000">
                      <a:alpha val="43137"/>
                    </a:srgbClr>
                  </a:outerShdw>
                </a:effectLst>
                <a:latin typeface="Arial" charset="0"/>
              </a:rPr>
              <a:t>PLAN</a:t>
            </a:r>
          </a:p>
        </p:txBody>
      </p:sp>
      <p:sp>
        <p:nvSpPr>
          <p:cNvPr id="35850" name="Text Box 10"/>
          <p:cNvSpPr txBox="1">
            <a:spLocks noChangeArrowheads="1"/>
          </p:cNvSpPr>
          <p:nvPr/>
        </p:nvSpPr>
        <p:spPr bwMode="auto">
          <a:xfrm>
            <a:off x="5867400" y="4953000"/>
            <a:ext cx="1905000" cy="457200"/>
          </a:xfrm>
          <a:prstGeom prst="rect">
            <a:avLst/>
          </a:prstGeom>
          <a:extLst/>
        </p:spPr>
        <p:txBody>
          <a:bodyPr>
            <a:spAutoFit/>
          </a:bodyPr>
          <a:lstStyle/>
          <a:p>
            <a:pPr>
              <a:spcBef>
                <a:spcPct val="50000"/>
              </a:spcBef>
              <a:defRPr/>
            </a:pPr>
            <a:r>
              <a:rPr lang="en-US" b="1" dirty="0">
                <a:solidFill>
                  <a:srgbClr val="FFC000"/>
                </a:solidFill>
                <a:effectLst>
                  <a:outerShdw blurRad="38100" dist="38100" dir="2700000" algn="tl">
                    <a:srgbClr val="000000">
                      <a:alpha val="43137"/>
                    </a:srgbClr>
                  </a:outerShdw>
                </a:effectLst>
                <a:latin typeface="Arial" charset="0"/>
              </a:rPr>
              <a:t>ISRAEL</a:t>
            </a:r>
          </a:p>
        </p:txBody>
      </p:sp>
      <p:sp>
        <p:nvSpPr>
          <p:cNvPr id="35851" name="Text Box 11"/>
          <p:cNvSpPr txBox="1">
            <a:spLocks noChangeArrowheads="1"/>
          </p:cNvSpPr>
          <p:nvPr/>
        </p:nvSpPr>
        <p:spPr bwMode="auto">
          <a:xfrm>
            <a:off x="4419600" y="5562600"/>
            <a:ext cx="2438400" cy="457200"/>
          </a:xfrm>
          <a:prstGeom prst="rect">
            <a:avLst/>
          </a:prstGeom>
          <a:extLst/>
        </p:spPr>
        <p:txBody>
          <a:bodyPr>
            <a:spAutoFit/>
          </a:bodyPr>
          <a:lstStyle/>
          <a:p>
            <a:pPr>
              <a:spcBef>
                <a:spcPct val="50000"/>
              </a:spcBef>
              <a:defRPr/>
            </a:pPr>
            <a:r>
              <a:rPr lang="en-US" b="1" dirty="0">
                <a:solidFill>
                  <a:srgbClr val="FFC000"/>
                </a:solidFill>
                <a:effectLst>
                  <a:outerShdw blurRad="38100" dist="38100" dir="2700000" algn="tl">
                    <a:srgbClr val="000000">
                      <a:alpha val="43137"/>
                    </a:srgbClr>
                  </a:outerShdw>
                </a:effectLst>
                <a:latin typeface="Arial" charset="0"/>
              </a:rPr>
              <a:t>INDIVIDUAL</a:t>
            </a:r>
          </a:p>
        </p:txBody>
      </p:sp>
      <p:pic>
        <p:nvPicPr>
          <p:cNvPr id="2" name="Picture 1"/>
          <p:cNvPicPr>
            <a:picLocks noChangeAspect="1"/>
          </p:cNvPicPr>
          <p:nvPr/>
        </p:nvPicPr>
        <p:blipFill>
          <a:blip r:embed="rId3" cstate="print">
            <a:extLst/>
          </a:blip>
          <a:stretch>
            <a:fillRect/>
          </a:stretch>
        </p:blipFill>
        <p:spPr>
          <a:xfrm>
            <a:off x="1428728" y="357167"/>
            <a:ext cx="2571768" cy="1737680"/>
          </a:xfrm>
          <a:prstGeom prst="rect">
            <a:avLst/>
          </a:prstGeom>
          <a:scene3d>
            <a:camera prst="orthographicFront"/>
            <a:lightRig rig="threePt" dir="t"/>
          </a:scene3d>
          <a:sp3d>
            <a:bevelT/>
          </a:sp3d>
        </p:spPr>
      </p:pic>
      <p:sp>
        <p:nvSpPr>
          <p:cNvPr id="3" name="Rectangle 2"/>
          <p:cNvSpPr/>
          <p:nvPr/>
        </p:nvSpPr>
        <p:spPr>
          <a:xfrm>
            <a:off x="4071934" y="357166"/>
            <a:ext cx="4513672" cy="1754326"/>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algn="ctr">
              <a:defRPr/>
            </a:pP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Old Testament</a:t>
            </a:r>
          </a:p>
          <a:p>
            <a:pPr algn="ctr">
              <a:defRPr/>
            </a:pP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Narrative</a:t>
            </a:r>
          </a:p>
        </p:txBody>
      </p:sp>
      <p:pic>
        <p:nvPicPr>
          <p:cNvPr id="22537" name="Picture 8" descr="adam_eve_garden_grab_it_md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929188"/>
            <a:ext cx="1143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849"/>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850"/>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5851"/>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8" grpId="0" autoUpdateAnimBg="0"/>
      <p:bldP spid="35849" grpId="0" autoUpdateAnimBg="0"/>
      <p:bldP spid="35850" grpId="0" autoUpdateAnimBg="0"/>
      <p:bldP spid="35851"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Text Box 12"/>
          <p:cNvSpPr txBox="1">
            <a:spLocks noChangeArrowheads="1"/>
          </p:cNvSpPr>
          <p:nvPr/>
        </p:nvSpPr>
        <p:spPr bwMode="auto">
          <a:xfrm>
            <a:off x="1295400" y="2071688"/>
            <a:ext cx="7848600" cy="42910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Tx/>
              <a:buAutoNum type="arabicPeriod"/>
            </a:pPr>
            <a:r>
              <a:rPr lang="en-US" b="1">
                <a:latin typeface="Arial" charset="0"/>
              </a:rPr>
              <a:t>It usually will not teach a                         directly.</a:t>
            </a:r>
          </a:p>
          <a:p>
            <a:pPr eaLnBrk="1" hangingPunct="1">
              <a:spcBef>
                <a:spcPct val="50000"/>
              </a:spcBef>
              <a:buFontTx/>
              <a:buAutoNum type="arabicPeriod"/>
            </a:pPr>
            <a:r>
              <a:rPr lang="en-US" b="1">
                <a:latin typeface="Arial" charset="0"/>
              </a:rPr>
              <a:t>It will usually illustrate a                          found elsewhere.</a:t>
            </a:r>
          </a:p>
          <a:p>
            <a:pPr eaLnBrk="1" hangingPunct="1">
              <a:spcBef>
                <a:spcPct val="50000"/>
              </a:spcBef>
              <a:buFontTx/>
              <a:buAutoNum type="arabicPeriod"/>
            </a:pPr>
            <a:r>
              <a:rPr lang="en-US" b="1">
                <a:latin typeface="Arial" charset="0"/>
              </a:rPr>
              <a:t>Records             happens (this is not necessarily   what                        happen).</a:t>
            </a:r>
          </a:p>
          <a:p>
            <a:pPr eaLnBrk="1" hangingPunct="1">
              <a:spcBef>
                <a:spcPct val="50000"/>
              </a:spcBef>
              <a:buFontTx/>
              <a:buAutoNum type="arabicPeriod"/>
            </a:pPr>
            <a:r>
              <a:rPr lang="en-US" b="1">
                <a:latin typeface="Arial" charset="0"/>
              </a:rPr>
              <a:t>Not necessarily a good                           for us.</a:t>
            </a:r>
          </a:p>
          <a:p>
            <a:pPr eaLnBrk="1" hangingPunct="1">
              <a:spcBef>
                <a:spcPct val="50000"/>
              </a:spcBef>
              <a:buFontTx/>
              <a:buAutoNum type="arabicPeriod"/>
            </a:pPr>
            <a:r>
              <a:rPr lang="en-US" b="1">
                <a:latin typeface="Arial" charset="0"/>
              </a:rPr>
              <a:t>None of the characteristics are</a:t>
            </a:r>
          </a:p>
          <a:p>
            <a:pPr eaLnBrk="1" hangingPunct="1">
              <a:spcBef>
                <a:spcPct val="50000"/>
              </a:spcBef>
              <a:buFontTx/>
              <a:buAutoNum type="arabicPeriod"/>
            </a:pPr>
            <a:r>
              <a:rPr lang="en-US" b="1">
                <a:latin typeface="Arial" charset="0"/>
              </a:rPr>
              <a:t>We are to                          if their actions were good or bad on the basis of the rest of Scripture.</a:t>
            </a:r>
          </a:p>
        </p:txBody>
      </p:sp>
      <p:sp>
        <p:nvSpPr>
          <p:cNvPr id="35854" name="Text Box 14"/>
          <p:cNvSpPr txBox="1">
            <a:spLocks noChangeArrowheads="1"/>
          </p:cNvSpPr>
          <p:nvPr/>
        </p:nvSpPr>
        <p:spPr bwMode="auto">
          <a:xfrm>
            <a:off x="5486400" y="2590800"/>
            <a:ext cx="1828800" cy="457200"/>
          </a:xfrm>
          <a:prstGeom prst="rect">
            <a:avLst/>
          </a:prstGeom>
          <a:extLst/>
        </p:spPr>
        <p:txBody>
          <a:bodyPr>
            <a:spAutoFit/>
          </a:bodyPr>
          <a:lstStyle/>
          <a:p>
            <a:pPr>
              <a:spcBef>
                <a:spcPct val="50000"/>
              </a:spcBef>
              <a:defRPr/>
            </a:pPr>
            <a:r>
              <a:rPr lang="en-US" b="1" dirty="0">
                <a:solidFill>
                  <a:srgbClr val="FFC000"/>
                </a:solidFill>
                <a:effectLst>
                  <a:outerShdw blurRad="38100" dist="38100" dir="2700000" algn="tl">
                    <a:srgbClr val="000000">
                      <a:alpha val="43137"/>
                    </a:srgbClr>
                  </a:outerShdw>
                </a:effectLst>
                <a:latin typeface="Arial" charset="0"/>
              </a:rPr>
              <a:t>DOCTRINE</a:t>
            </a:r>
          </a:p>
        </p:txBody>
      </p:sp>
      <p:sp>
        <p:nvSpPr>
          <p:cNvPr id="35855" name="Text Box 15"/>
          <p:cNvSpPr txBox="1">
            <a:spLocks noChangeArrowheads="1"/>
          </p:cNvSpPr>
          <p:nvPr/>
        </p:nvSpPr>
        <p:spPr bwMode="auto">
          <a:xfrm>
            <a:off x="3048000" y="3505200"/>
            <a:ext cx="1219200" cy="457200"/>
          </a:xfrm>
          <a:prstGeom prst="rect">
            <a:avLst/>
          </a:prstGeom>
          <a:extLst/>
        </p:spPr>
        <p:txBody>
          <a:bodyPr>
            <a:spAutoFit/>
          </a:bodyPr>
          <a:lstStyle/>
          <a:p>
            <a:pPr>
              <a:spcBef>
                <a:spcPct val="50000"/>
              </a:spcBef>
              <a:defRPr/>
            </a:pPr>
            <a:r>
              <a:rPr lang="en-US" b="1" dirty="0">
                <a:solidFill>
                  <a:srgbClr val="FFC000"/>
                </a:solidFill>
                <a:effectLst>
                  <a:outerShdw blurRad="38100" dist="38100" dir="2700000" algn="tl">
                    <a:srgbClr val="000000">
                      <a:alpha val="43137"/>
                    </a:srgbClr>
                  </a:outerShdw>
                </a:effectLst>
                <a:latin typeface="Arial" charset="0"/>
              </a:rPr>
              <a:t>WHAT</a:t>
            </a:r>
          </a:p>
        </p:txBody>
      </p:sp>
      <p:sp>
        <p:nvSpPr>
          <p:cNvPr id="35856" name="Text Box 16"/>
          <p:cNvSpPr txBox="1">
            <a:spLocks noChangeArrowheads="1"/>
          </p:cNvSpPr>
          <p:nvPr/>
        </p:nvSpPr>
        <p:spPr bwMode="auto">
          <a:xfrm>
            <a:off x="2743200" y="3886200"/>
            <a:ext cx="1828800" cy="457200"/>
          </a:xfrm>
          <a:prstGeom prst="rect">
            <a:avLst/>
          </a:prstGeom>
          <a:extLst/>
        </p:spPr>
        <p:txBody>
          <a:bodyPr>
            <a:spAutoFit/>
          </a:bodyPr>
          <a:lstStyle/>
          <a:p>
            <a:pPr>
              <a:spcBef>
                <a:spcPct val="50000"/>
              </a:spcBef>
              <a:defRPr/>
            </a:pPr>
            <a:r>
              <a:rPr lang="en-US" b="1" dirty="0">
                <a:solidFill>
                  <a:srgbClr val="FFC000"/>
                </a:solidFill>
                <a:effectLst>
                  <a:outerShdw blurRad="38100" dist="38100" dir="2700000" algn="tl">
                    <a:srgbClr val="000000">
                      <a:alpha val="43137"/>
                    </a:srgbClr>
                  </a:outerShdw>
                </a:effectLst>
                <a:latin typeface="Arial" charset="0"/>
              </a:rPr>
              <a:t>SHOULD</a:t>
            </a:r>
          </a:p>
        </p:txBody>
      </p:sp>
      <p:sp>
        <p:nvSpPr>
          <p:cNvPr id="35857" name="Text Box 17"/>
          <p:cNvSpPr txBox="1">
            <a:spLocks noChangeArrowheads="1"/>
          </p:cNvSpPr>
          <p:nvPr/>
        </p:nvSpPr>
        <p:spPr bwMode="auto">
          <a:xfrm>
            <a:off x="5410200" y="4419600"/>
            <a:ext cx="1752600" cy="457200"/>
          </a:xfrm>
          <a:prstGeom prst="rect">
            <a:avLst/>
          </a:prstGeom>
          <a:extLst/>
        </p:spPr>
        <p:txBody>
          <a:bodyPr>
            <a:spAutoFit/>
          </a:bodyPr>
          <a:lstStyle/>
          <a:p>
            <a:pPr>
              <a:spcBef>
                <a:spcPct val="50000"/>
              </a:spcBef>
              <a:defRPr/>
            </a:pPr>
            <a:r>
              <a:rPr lang="en-US" b="1" dirty="0">
                <a:solidFill>
                  <a:srgbClr val="FFC000"/>
                </a:solidFill>
                <a:effectLst>
                  <a:outerShdw blurRad="38100" dist="38100" dir="2700000" algn="tl">
                    <a:srgbClr val="000000">
                      <a:alpha val="43137"/>
                    </a:srgbClr>
                  </a:outerShdw>
                </a:effectLst>
                <a:latin typeface="Arial" charset="0"/>
              </a:rPr>
              <a:t>EXAMPLE</a:t>
            </a:r>
          </a:p>
        </p:txBody>
      </p:sp>
      <p:sp>
        <p:nvSpPr>
          <p:cNvPr id="35858" name="Text Box 18"/>
          <p:cNvSpPr txBox="1">
            <a:spLocks noChangeArrowheads="1"/>
          </p:cNvSpPr>
          <p:nvPr/>
        </p:nvSpPr>
        <p:spPr bwMode="auto">
          <a:xfrm>
            <a:off x="6400800" y="5029200"/>
            <a:ext cx="2286000" cy="457200"/>
          </a:xfrm>
          <a:prstGeom prst="rect">
            <a:avLst/>
          </a:prstGeom>
          <a:extLst/>
        </p:spPr>
        <p:txBody>
          <a:bodyPr>
            <a:spAutoFit/>
          </a:bodyPr>
          <a:lstStyle/>
          <a:p>
            <a:pPr>
              <a:spcBef>
                <a:spcPct val="50000"/>
              </a:spcBef>
              <a:defRPr/>
            </a:pPr>
            <a:r>
              <a:rPr lang="en-US" b="1" dirty="0">
                <a:solidFill>
                  <a:srgbClr val="FFC000"/>
                </a:solidFill>
                <a:effectLst>
                  <a:outerShdw blurRad="38100" dist="38100" dir="2700000" algn="tl">
                    <a:srgbClr val="000000">
                      <a:alpha val="43137"/>
                    </a:srgbClr>
                  </a:outerShdw>
                </a:effectLst>
                <a:latin typeface="Arial" charset="0"/>
              </a:rPr>
              <a:t>PERFECT</a:t>
            </a:r>
          </a:p>
        </p:txBody>
      </p:sp>
      <p:sp>
        <p:nvSpPr>
          <p:cNvPr id="35859" name="Text Box 19"/>
          <p:cNvSpPr txBox="1">
            <a:spLocks noChangeArrowheads="1"/>
          </p:cNvSpPr>
          <p:nvPr/>
        </p:nvSpPr>
        <p:spPr bwMode="auto">
          <a:xfrm>
            <a:off x="3581400" y="5562600"/>
            <a:ext cx="1905000" cy="457200"/>
          </a:xfrm>
          <a:prstGeom prst="rect">
            <a:avLst/>
          </a:prstGeom>
          <a:extLst/>
        </p:spPr>
        <p:txBody>
          <a:bodyPr>
            <a:spAutoFit/>
          </a:bodyPr>
          <a:lstStyle/>
          <a:p>
            <a:pPr>
              <a:spcBef>
                <a:spcPct val="50000"/>
              </a:spcBef>
              <a:defRPr/>
            </a:pPr>
            <a:r>
              <a:rPr lang="en-US" b="1" dirty="0">
                <a:solidFill>
                  <a:srgbClr val="FFC000"/>
                </a:solidFill>
                <a:effectLst>
                  <a:outerShdw blurRad="38100" dist="38100" dir="2700000" algn="tl">
                    <a:srgbClr val="000000">
                      <a:alpha val="43137"/>
                    </a:srgbClr>
                  </a:outerShdw>
                </a:effectLst>
                <a:latin typeface="Arial" charset="0"/>
              </a:rPr>
              <a:t>JUDGE</a:t>
            </a:r>
          </a:p>
        </p:txBody>
      </p:sp>
      <p:pic>
        <p:nvPicPr>
          <p:cNvPr id="235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0688" y="2000250"/>
            <a:ext cx="19907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313" y="0"/>
            <a:ext cx="75723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10" descr="samson_chained_breaking_pillars_lg_clr%5B1%5D.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143500"/>
            <a:ext cx="13335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5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855"/>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85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585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5858"/>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type.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5859"/>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4" grpId="0" autoUpdateAnimBg="0"/>
      <p:bldP spid="35855" grpId="0" autoUpdateAnimBg="0"/>
      <p:bldP spid="35856" grpId="0" autoUpdateAnimBg="0"/>
      <p:bldP spid="35857" grpId="0" autoUpdateAnimBg="0"/>
      <p:bldP spid="35858" grpId="0" autoUpdateAnimBg="0"/>
      <p:bldP spid="35859"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60" name="Text Box 20"/>
          <p:cNvSpPr txBox="1">
            <a:spLocks noChangeArrowheads="1"/>
          </p:cNvSpPr>
          <p:nvPr/>
        </p:nvSpPr>
        <p:spPr bwMode="auto">
          <a:xfrm>
            <a:off x="1214438" y="2000250"/>
            <a:ext cx="7929562" cy="4340225"/>
          </a:xfrm>
          <a:prstGeom prst="rect">
            <a:avLst/>
          </a:prstGeom>
          <a:solidFill>
            <a:schemeClr val="bg1"/>
          </a:solidFill>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a:latin typeface="Arial" charset="0"/>
              </a:rPr>
              <a:t>7. All narratives are </a:t>
            </a:r>
            <a:r>
              <a:rPr lang="en-US" b="1">
                <a:solidFill>
                  <a:srgbClr val="FFC000"/>
                </a:solidFill>
                <a:effectLst>
                  <a:outerShdw blurRad="38100" dist="38100" dir="2700000" algn="tl">
                    <a:srgbClr val="000000"/>
                  </a:outerShdw>
                </a:effectLst>
                <a:latin typeface="Arial" charset="0"/>
              </a:rPr>
              <a:t>                    </a:t>
            </a:r>
            <a:r>
              <a:rPr lang="en-US" b="1">
                <a:latin typeface="Arial" charset="0"/>
              </a:rPr>
              <a:t> and</a:t>
            </a:r>
          </a:p>
          <a:p>
            <a:pPr eaLnBrk="1" hangingPunct="1">
              <a:spcBef>
                <a:spcPct val="50000"/>
              </a:spcBef>
            </a:pPr>
            <a:r>
              <a:rPr lang="en-US" b="1">
                <a:latin typeface="Arial" charset="0"/>
              </a:rPr>
              <a:t>8. Not written to answer our                           questions</a:t>
            </a:r>
          </a:p>
          <a:p>
            <a:pPr eaLnBrk="1" hangingPunct="1">
              <a:spcBef>
                <a:spcPct val="50000"/>
              </a:spcBef>
            </a:pPr>
            <a:r>
              <a:rPr lang="en-US" b="1">
                <a:latin typeface="Arial" charset="0"/>
              </a:rPr>
              <a:t>9. Teach a specific   </a:t>
            </a:r>
            <a:r>
              <a:rPr lang="en-US" b="1">
                <a:solidFill>
                  <a:srgbClr val="FFC000"/>
                </a:solidFill>
                <a:effectLst>
                  <a:outerShdw blurRad="38100" dist="38100" dir="2700000" algn="tl">
                    <a:srgbClr val="000000"/>
                  </a:outerShdw>
                </a:effectLst>
                <a:latin typeface="Arial" charset="0"/>
              </a:rPr>
              <a:t>           </a:t>
            </a:r>
            <a:r>
              <a:rPr lang="en-US" b="1">
                <a:latin typeface="Arial" charset="0"/>
              </a:rPr>
              <a:t>       explicitly or implicitly. </a:t>
            </a:r>
          </a:p>
          <a:p>
            <a:pPr eaLnBrk="1" hangingPunct="1">
              <a:spcBef>
                <a:spcPct val="50000"/>
              </a:spcBef>
              <a:buFontTx/>
              <a:buAutoNum type="arabicPeriod" startAt="10"/>
            </a:pPr>
            <a:r>
              <a:rPr lang="en-US" b="1">
                <a:latin typeface="Arial" charset="0"/>
              </a:rPr>
              <a:t>   </a:t>
            </a:r>
            <a:r>
              <a:rPr lang="en-US" b="1">
                <a:solidFill>
                  <a:srgbClr val="FFC000"/>
                </a:solidFill>
                <a:latin typeface="Arial" charset="0"/>
              </a:rPr>
              <a:t>         </a:t>
            </a:r>
            <a:r>
              <a:rPr lang="en-US" b="1">
                <a:latin typeface="Arial" charset="0"/>
              </a:rPr>
              <a:t>    Is the hero of all Biblical narratives.</a:t>
            </a:r>
          </a:p>
          <a:p>
            <a:pPr eaLnBrk="1" hangingPunct="1">
              <a:spcBef>
                <a:spcPct val="50000"/>
              </a:spcBef>
            </a:pPr>
            <a:endParaRPr lang="en-US" b="1">
              <a:latin typeface="Arial" charset="0"/>
            </a:endParaRPr>
          </a:p>
          <a:p>
            <a:pPr eaLnBrk="1" hangingPunct="1">
              <a:spcBef>
                <a:spcPct val="50000"/>
              </a:spcBef>
            </a:pPr>
            <a:endParaRPr lang="en-US" b="1">
              <a:latin typeface="Arial" charset="0"/>
            </a:endParaRPr>
          </a:p>
          <a:p>
            <a:pPr eaLnBrk="1" hangingPunct="1">
              <a:spcBef>
                <a:spcPct val="50000"/>
              </a:spcBef>
            </a:pPr>
            <a:endParaRPr lang="en-US" b="1">
              <a:latin typeface="Arial" charset="0"/>
            </a:endParaRPr>
          </a:p>
          <a:p>
            <a:pPr eaLnBrk="1" hangingPunct="1">
              <a:spcBef>
                <a:spcPct val="50000"/>
              </a:spcBef>
            </a:pPr>
            <a:r>
              <a:rPr lang="en-US" b="1">
                <a:latin typeface="Arial" charset="0"/>
              </a:rPr>
              <a:t>        </a:t>
            </a:r>
          </a:p>
        </p:txBody>
      </p:sp>
      <p:sp>
        <p:nvSpPr>
          <p:cNvPr id="35861" name="Text Box 21"/>
          <p:cNvSpPr txBox="1">
            <a:spLocks noChangeArrowheads="1"/>
          </p:cNvSpPr>
          <p:nvPr/>
        </p:nvSpPr>
        <p:spPr bwMode="auto">
          <a:xfrm>
            <a:off x="4114800" y="1981200"/>
            <a:ext cx="1981200" cy="457200"/>
          </a:xfrm>
          <a:prstGeom prst="rect">
            <a:avLst/>
          </a:prstGeom>
          <a:extLst/>
        </p:spPr>
        <p:txBody>
          <a:bodyPr>
            <a:spAutoFit/>
          </a:bodyPr>
          <a:lstStyle/>
          <a:p>
            <a:pPr>
              <a:spcBef>
                <a:spcPct val="50000"/>
              </a:spcBef>
              <a:defRPr/>
            </a:pPr>
            <a:r>
              <a:rPr lang="en-US" b="1" dirty="0">
                <a:solidFill>
                  <a:srgbClr val="FFC000"/>
                </a:solidFill>
                <a:effectLst>
                  <a:outerShdw blurRad="38100" dist="38100" dir="2700000" algn="tl">
                    <a:srgbClr val="000000">
                      <a:alpha val="43137"/>
                    </a:srgbClr>
                  </a:outerShdw>
                </a:effectLst>
                <a:latin typeface="Arial" charset="0"/>
              </a:rPr>
              <a:t>SELECTIVE</a:t>
            </a:r>
          </a:p>
        </p:txBody>
      </p:sp>
      <p:sp>
        <p:nvSpPr>
          <p:cNvPr id="35862" name="Text Box 22"/>
          <p:cNvSpPr txBox="1">
            <a:spLocks noChangeArrowheads="1"/>
          </p:cNvSpPr>
          <p:nvPr/>
        </p:nvSpPr>
        <p:spPr bwMode="auto">
          <a:xfrm>
            <a:off x="6705600" y="1981200"/>
            <a:ext cx="2438400" cy="457200"/>
          </a:xfrm>
          <a:prstGeom prst="rect">
            <a:avLst/>
          </a:prstGeom>
          <a:extLst/>
        </p:spPr>
        <p:txBody>
          <a:bodyPr>
            <a:spAutoFit/>
          </a:bodyPr>
          <a:lstStyle/>
          <a:p>
            <a:pPr>
              <a:spcBef>
                <a:spcPct val="50000"/>
              </a:spcBef>
              <a:defRPr/>
            </a:pPr>
            <a:r>
              <a:rPr lang="en-US" b="1" dirty="0">
                <a:solidFill>
                  <a:srgbClr val="FFC000"/>
                </a:solidFill>
                <a:effectLst>
                  <a:outerShdw blurRad="38100" dist="38100" dir="2700000" algn="tl">
                    <a:srgbClr val="000000">
                      <a:alpha val="43137"/>
                    </a:srgbClr>
                  </a:outerShdw>
                </a:effectLst>
                <a:latin typeface="Arial" charset="0"/>
              </a:rPr>
              <a:t>INCOMPLETE</a:t>
            </a:r>
          </a:p>
        </p:txBody>
      </p:sp>
      <p:sp>
        <p:nvSpPr>
          <p:cNvPr id="35863" name="Text Box 23"/>
          <p:cNvSpPr txBox="1">
            <a:spLocks noChangeArrowheads="1"/>
          </p:cNvSpPr>
          <p:nvPr/>
        </p:nvSpPr>
        <p:spPr bwMode="auto">
          <a:xfrm>
            <a:off x="5286375" y="2571750"/>
            <a:ext cx="2438400" cy="457200"/>
          </a:xfrm>
          <a:prstGeom prst="rect">
            <a:avLst/>
          </a:prstGeom>
          <a:extLst/>
        </p:spPr>
        <p:txBody>
          <a:bodyPr>
            <a:spAutoFit/>
          </a:bodyPr>
          <a:lstStyle/>
          <a:p>
            <a:pPr>
              <a:spcBef>
                <a:spcPct val="50000"/>
              </a:spcBef>
              <a:defRPr/>
            </a:pPr>
            <a:r>
              <a:rPr lang="en-US" b="1" dirty="0">
                <a:solidFill>
                  <a:srgbClr val="FFC000"/>
                </a:solidFill>
                <a:effectLst>
                  <a:outerShdw blurRad="38100" dist="38100" dir="2700000" algn="tl">
                    <a:srgbClr val="000000">
                      <a:alpha val="43137"/>
                    </a:srgbClr>
                  </a:outerShdw>
                </a:effectLst>
                <a:latin typeface="Arial" charset="0"/>
              </a:rPr>
              <a:t>THEOLOGICAL</a:t>
            </a:r>
          </a:p>
        </p:txBody>
      </p:sp>
      <p:sp>
        <p:nvSpPr>
          <p:cNvPr id="35864" name="Text Box 24"/>
          <p:cNvSpPr txBox="1">
            <a:spLocks noChangeArrowheads="1"/>
          </p:cNvSpPr>
          <p:nvPr/>
        </p:nvSpPr>
        <p:spPr bwMode="auto">
          <a:xfrm>
            <a:off x="4143375" y="3071813"/>
            <a:ext cx="1676400" cy="457200"/>
          </a:xfrm>
          <a:prstGeom prst="rect">
            <a:avLst/>
          </a:prstGeom>
          <a:extLst/>
        </p:spPr>
        <p:txBody>
          <a:bodyPr>
            <a:spAutoFit/>
          </a:bodyPr>
          <a:lstStyle/>
          <a:p>
            <a:pPr>
              <a:spcBef>
                <a:spcPct val="50000"/>
              </a:spcBef>
              <a:defRPr/>
            </a:pPr>
            <a:r>
              <a:rPr lang="en-US" b="1" dirty="0">
                <a:solidFill>
                  <a:srgbClr val="FFC000"/>
                </a:solidFill>
                <a:effectLst>
                  <a:outerShdw blurRad="38100" dist="38100" dir="2700000" algn="tl">
                    <a:srgbClr val="000000">
                      <a:alpha val="43137"/>
                    </a:srgbClr>
                  </a:outerShdw>
                </a:effectLst>
                <a:latin typeface="Arial" charset="0"/>
              </a:rPr>
              <a:t>POINT</a:t>
            </a:r>
          </a:p>
        </p:txBody>
      </p:sp>
      <p:sp>
        <p:nvSpPr>
          <p:cNvPr id="35866" name="Text Box 26"/>
          <p:cNvSpPr txBox="1">
            <a:spLocks noChangeArrowheads="1"/>
          </p:cNvSpPr>
          <p:nvPr/>
        </p:nvSpPr>
        <p:spPr bwMode="auto">
          <a:xfrm>
            <a:off x="1928813" y="3643313"/>
            <a:ext cx="1295400" cy="457200"/>
          </a:xfrm>
          <a:prstGeom prst="rect">
            <a:avLst/>
          </a:prstGeom>
          <a:extLst/>
        </p:spPr>
        <p:txBody>
          <a:bodyPr>
            <a:spAutoFit/>
          </a:bodyPr>
          <a:lstStyle/>
          <a:p>
            <a:pPr>
              <a:spcBef>
                <a:spcPct val="50000"/>
              </a:spcBef>
              <a:defRPr/>
            </a:pPr>
            <a:r>
              <a:rPr lang="en-US" b="1" dirty="0">
                <a:solidFill>
                  <a:srgbClr val="FFC000"/>
                </a:solidFill>
                <a:effectLst>
                  <a:outerShdw blurRad="38100" dist="38100" dir="2700000" algn="tl">
                    <a:srgbClr val="000000">
                      <a:alpha val="43137"/>
                    </a:srgbClr>
                  </a:outerShdw>
                </a:effectLst>
                <a:latin typeface="Arial" charset="0"/>
              </a:rPr>
              <a:t>GOD</a:t>
            </a:r>
          </a:p>
        </p:txBody>
      </p:sp>
      <p:pic>
        <p:nvPicPr>
          <p:cNvPr id="245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0"/>
            <a:ext cx="75723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72313" y="4429125"/>
            <a:ext cx="16764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00188" y="4500563"/>
            <a:ext cx="18573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86188" y="4357688"/>
            <a:ext cx="1624012"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00688" y="4357688"/>
            <a:ext cx="11430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61"/>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862"/>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863"/>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5864"/>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5866"/>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61" grpId="0" autoUpdateAnimBg="0"/>
      <p:bldP spid="35862" grpId="0" autoUpdateAnimBg="0"/>
      <p:bldP spid="35863" grpId="0" autoUpdateAnimBg="0"/>
      <p:bldP spid="35864" grpId="0" autoUpdateAnimBg="0"/>
      <p:bldP spid="35866"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Text Box 29"/>
          <p:cNvSpPr txBox="1">
            <a:spLocks noChangeArrowheads="1"/>
          </p:cNvSpPr>
          <p:nvPr/>
        </p:nvSpPr>
        <p:spPr bwMode="auto">
          <a:xfrm>
            <a:off x="1143000" y="142875"/>
            <a:ext cx="7848600" cy="64817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a:latin typeface="Arial" charset="0"/>
              </a:rPr>
              <a:t>With OT Biblical Narratives BEWARE OF..</a:t>
            </a:r>
          </a:p>
          <a:p>
            <a:pPr eaLnBrk="1" hangingPunct="1">
              <a:spcBef>
                <a:spcPct val="50000"/>
              </a:spcBef>
              <a:buFontTx/>
              <a:buAutoNum type="arabicPeriod"/>
            </a:pPr>
            <a:r>
              <a:rPr lang="en-US" b="1">
                <a:latin typeface="Arial" charset="0"/>
              </a:rPr>
              <a:t>Allegorizing -</a:t>
            </a:r>
          </a:p>
          <a:p>
            <a:pPr eaLnBrk="1" hangingPunct="1">
              <a:spcBef>
                <a:spcPct val="50000"/>
              </a:spcBef>
              <a:buFontTx/>
              <a:buAutoNum type="arabicPeriod"/>
            </a:pPr>
            <a:endParaRPr lang="en-US" b="1">
              <a:latin typeface="Arial" charset="0"/>
            </a:endParaRPr>
          </a:p>
          <a:p>
            <a:pPr eaLnBrk="1" hangingPunct="1">
              <a:spcBef>
                <a:spcPct val="50000"/>
              </a:spcBef>
              <a:buFontTx/>
              <a:buAutoNum type="arabicPeriod"/>
            </a:pPr>
            <a:r>
              <a:rPr lang="en-US" b="1">
                <a:latin typeface="Arial" charset="0"/>
              </a:rPr>
              <a:t>Decontextualizing –</a:t>
            </a:r>
          </a:p>
          <a:p>
            <a:pPr eaLnBrk="1" hangingPunct="1">
              <a:spcBef>
                <a:spcPct val="50000"/>
              </a:spcBef>
              <a:buFontTx/>
              <a:buAutoNum type="arabicPeriod"/>
            </a:pPr>
            <a:endParaRPr lang="en-US" b="1">
              <a:latin typeface="Arial" charset="0"/>
            </a:endParaRPr>
          </a:p>
          <a:p>
            <a:pPr eaLnBrk="1" hangingPunct="1">
              <a:spcBef>
                <a:spcPct val="50000"/>
              </a:spcBef>
              <a:buFontTx/>
              <a:buAutoNum type="arabicPeriod"/>
            </a:pPr>
            <a:r>
              <a:rPr lang="en-US" b="1">
                <a:latin typeface="Arial" charset="0"/>
              </a:rPr>
              <a:t>Selectivity -</a:t>
            </a:r>
          </a:p>
          <a:p>
            <a:pPr eaLnBrk="1" hangingPunct="1">
              <a:spcBef>
                <a:spcPct val="50000"/>
              </a:spcBef>
              <a:buFontTx/>
              <a:buAutoNum type="arabicPeriod"/>
            </a:pPr>
            <a:endParaRPr lang="en-US" b="1">
              <a:latin typeface="Arial" charset="0"/>
            </a:endParaRPr>
          </a:p>
          <a:p>
            <a:pPr eaLnBrk="1" hangingPunct="1">
              <a:spcBef>
                <a:spcPct val="50000"/>
              </a:spcBef>
              <a:buFontTx/>
              <a:buAutoNum type="arabicPeriod"/>
            </a:pPr>
            <a:r>
              <a:rPr lang="en-US" b="1">
                <a:latin typeface="Arial" charset="0"/>
              </a:rPr>
              <a:t>False combinations –</a:t>
            </a:r>
          </a:p>
          <a:p>
            <a:pPr eaLnBrk="1" hangingPunct="1">
              <a:spcBef>
                <a:spcPct val="50000"/>
              </a:spcBef>
              <a:buFontTx/>
              <a:buAutoNum type="arabicPeriod"/>
            </a:pPr>
            <a:endParaRPr lang="en-US" b="1">
              <a:latin typeface="Arial" charset="0"/>
            </a:endParaRPr>
          </a:p>
          <a:p>
            <a:pPr eaLnBrk="1" hangingPunct="1">
              <a:spcBef>
                <a:spcPct val="50000"/>
              </a:spcBef>
              <a:buFontTx/>
              <a:buAutoNum type="arabicPeriod"/>
            </a:pPr>
            <a:r>
              <a:rPr lang="en-US" b="1">
                <a:latin typeface="Arial" charset="0"/>
              </a:rPr>
              <a:t> Redefinitions -</a:t>
            </a:r>
          </a:p>
          <a:p>
            <a:pPr eaLnBrk="1" hangingPunct="1">
              <a:spcBef>
                <a:spcPct val="50000"/>
              </a:spcBef>
            </a:pPr>
            <a:endParaRPr lang="en-US" b="1">
              <a:latin typeface="Arial" charset="0"/>
            </a:endParaRPr>
          </a:p>
          <a:p>
            <a:pPr eaLnBrk="1" hangingPunct="1">
              <a:spcBef>
                <a:spcPct val="50000"/>
              </a:spcBef>
              <a:buFontTx/>
              <a:buAutoNum type="arabicPeriod"/>
            </a:pPr>
            <a:endParaRPr lang="en-US" b="1">
              <a:latin typeface="Arial" charset="0"/>
            </a:endParaRPr>
          </a:p>
        </p:txBody>
      </p:sp>
      <p:sp>
        <p:nvSpPr>
          <p:cNvPr id="35871" name="Text Box 31"/>
          <p:cNvSpPr txBox="1">
            <a:spLocks noChangeArrowheads="1"/>
          </p:cNvSpPr>
          <p:nvPr/>
        </p:nvSpPr>
        <p:spPr bwMode="auto">
          <a:xfrm>
            <a:off x="3786188" y="642938"/>
            <a:ext cx="5029200" cy="1200150"/>
          </a:xfrm>
          <a:prstGeom prst="rect">
            <a:avLst/>
          </a:prstGeom>
          <a:extLst/>
        </p:spPr>
        <p:txBody>
          <a:bodyPr>
            <a:spAutoFit/>
          </a:bodyPr>
          <a:lstStyle/>
          <a:p>
            <a:pPr>
              <a:spcBef>
                <a:spcPct val="50000"/>
              </a:spcBef>
              <a:defRPr/>
            </a:pPr>
            <a:r>
              <a:rPr lang="en-US" b="1" dirty="0">
                <a:solidFill>
                  <a:srgbClr val="FFC000"/>
                </a:solidFill>
                <a:effectLst>
                  <a:outerShdw blurRad="38100" dist="38100" dir="2700000" algn="tl">
                    <a:srgbClr val="000000">
                      <a:alpha val="43137"/>
                    </a:srgbClr>
                  </a:outerShdw>
                </a:effectLst>
                <a:latin typeface="Arial" charset="0"/>
              </a:rPr>
              <a:t>Taking the story merely as an allegory rather than what really happened</a:t>
            </a:r>
          </a:p>
        </p:txBody>
      </p:sp>
      <p:sp>
        <p:nvSpPr>
          <p:cNvPr id="35872" name="Text Box 32"/>
          <p:cNvSpPr txBox="1">
            <a:spLocks noChangeArrowheads="1"/>
          </p:cNvSpPr>
          <p:nvPr/>
        </p:nvSpPr>
        <p:spPr bwMode="auto">
          <a:xfrm>
            <a:off x="4643438" y="1785938"/>
            <a:ext cx="4343400" cy="1200150"/>
          </a:xfrm>
          <a:prstGeom prst="rect">
            <a:avLst/>
          </a:prstGeom>
          <a:extLst/>
        </p:spPr>
        <p:txBody>
          <a:bodyPr>
            <a:spAutoFit/>
          </a:bodyPr>
          <a:lstStyle/>
          <a:p>
            <a:pPr>
              <a:spcBef>
                <a:spcPct val="50000"/>
              </a:spcBef>
              <a:defRPr/>
            </a:pPr>
            <a:r>
              <a:rPr lang="en-US" b="1" dirty="0">
                <a:solidFill>
                  <a:srgbClr val="FFC000"/>
                </a:solidFill>
                <a:effectLst>
                  <a:outerShdw blurRad="38100" dist="38100" dir="2700000" algn="tl">
                    <a:srgbClr val="000000">
                      <a:alpha val="43137"/>
                    </a:srgbClr>
                  </a:outerShdw>
                </a:effectLst>
                <a:latin typeface="Arial" charset="0"/>
              </a:rPr>
              <a:t>Taking the story out of context and thus missing the main point.</a:t>
            </a:r>
          </a:p>
        </p:txBody>
      </p:sp>
      <p:sp>
        <p:nvSpPr>
          <p:cNvPr id="35873" name="Text Box 33"/>
          <p:cNvSpPr txBox="1">
            <a:spLocks noChangeArrowheads="1"/>
          </p:cNvSpPr>
          <p:nvPr/>
        </p:nvSpPr>
        <p:spPr bwMode="auto">
          <a:xfrm>
            <a:off x="3571875" y="2928938"/>
            <a:ext cx="5029200" cy="1200150"/>
          </a:xfrm>
          <a:prstGeom prst="rect">
            <a:avLst/>
          </a:prstGeom>
          <a:extLst/>
        </p:spPr>
        <p:txBody>
          <a:bodyPr>
            <a:spAutoFit/>
          </a:bodyPr>
          <a:lstStyle/>
          <a:p>
            <a:pPr>
              <a:spcBef>
                <a:spcPct val="50000"/>
              </a:spcBef>
              <a:defRPr/>
            </a:pPr>
            <a:r>
              <a:rPr lang="en-US" b="1" dirty="0">
                <a:solidFill>
                  <a:srgbClr val="FFC000"/>
                </a:solidFill>
                <a:effectLst>
                  <a:outerShdw blurRad="38100" dist="38100" dir="2700000" algn="tl">
                    <a:srgbClr val="000000">
                      <a:alpha val="43137"/>
                    </a:srgbClr>
                  </a:outerShdw>
                </a:effectLst>
                <a:latin typeface="Arial" charset="0"/>
              </a:rPr>
              <a:t>Selecting only certain portions to get a point across and ignoring the rest.</a:t>
            </a:r>
          </a:p>
        </p:txBody>
      </p:sp>
      <p:sp>
        <p:nvSpPr>
          <p:cNvPr id="35874" name="Text Box 34"/>
          <p:cNvSpPr txBox="1">
            <a:spLocks noChangeArrowheads="1"/>
          </p:cNvSpPr>
          <p:nvPr/>
        </p:nvSpPr>
        <p:spPr bwMode="auto">
          <a:xfrm>
            <a:off x="4929188" y="4071938"/>
            <a:ext cx="3810000" cy="830262"/>
          </a:xfrm>
          <a:prstGeom prst="rect">
            <a:avLst/>
          </a:prstGeom>
          <a:extLst/>
        </p:spPr>
        <p:txBody>
          <a:bodyPr>
            <a:spAutoFit/>
          </a:bodyPr>
          <a:lstStyle/>
          <a:p>
            <a:pPr>
              <a:spcBef>
                <a:spcPct val="50000"/>
              </a:spcBef>
              <a:defRPr/>
            </a:pPr>
            <a:r>
              <a:rPr lang="en-US" b="1" dirty="0">
                <a:solidFill>
                  <a:srgbClr val="FFC000"/>
                </a:solidFill>
                <a:effectLst>
                  <a:outerShdw blurRad="38100" dist="38100" dir="2700000" algn="tl">
                    <a:srgbClr val="000000">
                      <a:alpha val="43137"/>
                    </a:srgbClr>
                  </a:outerShdw>
                </a:effectLst>
                <a:latin typeface="Arial" charset="0"/>
              </a:rPr>
              <a:t>Combining unrelated elements in the story.</a:t>
            </a:r>
          </a:p>
        </p:txBody>
      </p:sp>
      <p:sp>
        <p:nvSpPr>
          <p:cNvPr id="35875" name="Text Box 35"/>
          <p:cNvSpPr txBox="1">
            <a:spLocks noChangeArrowheads="1"/>
          </p:cNvSpPr>
          <p:nvPr/>
        </p:nvSpPr>
        <p:spPr bwMode="auto">
          <a:xfrm>
            <a:off x="4000500" y="4929188"/>
            <a:ext cx="4724400" cy="1570037"/>
          </a:xfrm>
          <a:prstGeom prst="rect">
            <a:avLst/>
          </a:prstGeom>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a:solidFill>
                  <a:srgbClr val="FFC000"/>
                </a:solidFill>
                <a:effectLst>
                  <a:outerShdw blurRad="38100" dist="38100" dir="2700000" algn="tl">
                    <a:srgbClr val="000000"/>
                  </a:outerShdw>
                </a:effectLst>
                <a:latin typeface="Arial" charset="0"/>
              </a:rPr>
              <a:t>When plain meaning leaves one cold it is tempting to redefine the meaning to seem more ‘spiritual’.</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71"/>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872"/>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873"/>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5874"/>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5875"/>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71" grpId="0" autoUpdateAnimBg="0"/>
      <p:bldP spid="35872" grpId="0" autoUpdateAnimBg="0"/>
      <p:bldP spid="35873" grpId="0" autoUpdateAnimBg="0"/>
      <p:bldP spid="35874" grpId="0" autoUpdateAnimBg="0"/>
      <p:bldP spid="35875"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5877" name="Picture 37" descr="C:\WINDOWS\Profiles\Tim\My Documents\Hermeneutics\noah.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8001000" cy="67976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5877"/>
                                        </p:tgtEl>
                                        <p:attrNameLst>
                                          <p:attrName>style.visibility</p:attrName>
                                        </p:attrNameLst>
                                      </p:cBhvr>
                                      <p:to>
                                        <p:strVal val="visible"/>
                                      </p:to>
                                    </p:set>
                                    <p:animEffect transition="in" filter="dissolve">
                                      <p:cBhvr>
                                        <p:cTn id="7" dur="500"/>
                                        <p:tgtEl>
                                          <p:spTgt spid="35877"/>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701" name="Picture 5" descr="C:\WINDOWS\Profiles\Tim\My Documents\Hermeneutics\bible01anim.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989388"/>
            <a:ext cx="3810000" cy="286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765" name="Group 69"/>
          <p:cNvGraphicFramePr>
            <a:graphicFrameLocks noGrp="1"/>
          </p:cNvGraphicFramePr>
          <p:nvPr/>
        </p:nvGraphicFramePr>
        <p:xfrm>
          <a:off x="1143000" y="0"/>
          <a:ext cx="8001000" cy="6858001"/>
        </p:xfrm>
        <a:graphic>
          <a:graphicData uri="http://schemas.openxmlformats.org/drawingml/2006/table">
            <a:tbl>
              <a:tblPr/>
              <a:tblGrid>
                <a:gridCol w="1905000"/>
                <a:gridCol w="2286000"/>
                <a:gridCol w="3810000"/>
              </a:tblGrid>
              <a:tr h="1165225">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1" i="0" u="none" strike="noStrike" cap="none" normalizeH="0" baseline="0" smtClean="0">
                          <a:ln>
                            <a:noFill/>
                          </a:ln>
                          <a:solidFill>
                            <a:schemeClr val="accent2"/>
                          </a:solidFill>
                          <a:effectLst/>
                          <a:latin typeface="Times New Roman" pitchFamily="18" charset="0"/>
                        </a:rPr>
                        <a:t>English Word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1" i="0" u="none" strike="noStrike" cap="none" normalizeH="0" baseline="0" smtClean="0">
                          <a:ln>
                            <a:noFill/>
                          </a:ln>
                          <a:solidFill>
                            <a:schemeClr val="accent2"/>
                          </a:solidFill>
                          <a:effectLst/>
                          <a:latin typeface="Times New Roman" pitchFamily="18" charset="0"/>
                        </a:rPr>
                        <a:t>Greek Word</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1" i="0" u="none" strike="noStrike" cap="none" normalizeH="0" baseline="0" smtClean="0">
                          <a:ln>
                            <a:noFill/>
                          </a:ln>
                          <a:solidFill>
                            <a:schemeClr val="accent2"/>
                          </a:solidFill>
                          <a:effectLst/>
                          <a:latin typeface="Times New Roman" pitchFamily="18" charset="0"/>
                        </a:rPr>
                        <a:t>Meaning</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1"/>
                    </a:solidFill>
                  </a:tcPr>
                </a:tc>
              </a:tr>
              <a:tr h="936625">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0" i="0" u="none" strike="noStrike" cap="none" normalizeH="0" baseline="0" smtClean="0">
                          <a:ln>
                            <a:noFill/>
                          </a:ln>
                          <a:solidFill>
                            <a:schemeClr val="accent2"/>
                          </a:solidFill>
                          <a:effectLst/>
                          <a:latin typeface="Times New Roman" pitchFamily="18" charset="0"/>
                        </a:rPr>
                        <a:t>Inspiration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0" i="1" u="none" strike="noStrike" cap="none" normalizeH="0" baseline="0" smtClean="0">
                          <a:ln>
                            <a:noFill/>
                          </a:ln>
                          <a:solidFill>
                            <a:schemeClr val="accent2"/>
                          </a:solidFill>
                          <a:effectLst/>
                          <a:latin typeface="Times New Roman" pitchFamily="18" charset="0"/>
                        </a:rPr>
                        <a:t>Theopneustos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en-US" sz="2000" b="0"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r>
              <a:tr h="942975">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0" i="0" u="none" strike="noStrike" cap="none" normalizeH="0" baseline="0" smtClean="0">
                          <a:ln>
                            <a:noFill/>
                          </a:ln>
                          <a:solidFill>
                            <a:schemeClr val="accent2"/>
                          </a:solidFill>
                          <a:effectLst/>
                          <a:latin typeface="Times New Roman" pitchFamily="18" charset="0"/>
                        </a:rPr>
                        <a:t>Profitable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0" i="1" u="none" strike="noStrike" cap="none" normalizeH="0" baseline="0" smtClean="0">
                          <a:ln>
                            <a:noFill/>
                          </a:ln>
                          <a:solidFill>
                            <a:schemeClr val="accent2"/>
                          </a:solidFill>
                          <a:effectLst/>
                          <a:latin typeface="Times New Roman" pitchFamily="18" charset="0"/>
                        </a:rPr>
                        <a:t>Ophelimos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en-US" sz="2000" b="0"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r>
              <a:tr h="939800">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0" i="0" u="none" strike="noStrike" cap="none" normalizeH="0" baseline="0" smtClean="0">
                          <a:ln>
                            <a:noFill/>
                          </a:ln>
                          <a:solidFill>
                            <a:schemeClr val="accent2"/>
                          </a:solidFill>
                          <a:effectLst/>
                          <a:latin typeface="Times New Roman" pitchFamily="18" charset="0"/>
                        </a:rPr>
                        <a:t>Doctrine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0" i="1" u="none" strike="noStrike" cap="none" normalizeH="0" baseline="0" smtClean="0">
                          <a:ln>
                            <a:noFill/>
                          </a:ln>
                          <a:solidFill>
                            <a:schemeClr val="accent2"/>
                          </a:solidFill>
                          <a:effectLst/>
                          <a:latin typeface="Times New Roman" pitchFamily="18" charset="0"/>
                        </a:rPr>
                        <a:t>Didaskalia</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en-US" sz="2000" b="0"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r>
              <a:tr h="995363">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0" i="0" u="none" strike="noStrike" cap="none" normalizeH="0" baseline="0" smtClean="0">
                          <a:ln>
                            <a:noFill/>
                          </a:ln>
                          <a:solidFill>
                            <a:schemeClr val="accent2"/>
                          </a:solidFill>
                          <a:effectLst/>
                          <a:latin typeface="Times New Roman" pitchFamily="18" charset="0"/>
                        </a:rPr>
                        <a:t>Reproof</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0" i="1" u="none" strike="noStrike" cap="none" normalizeH="0" baseline="0" smtClean="0">
                          <a:ln>
                            <a:noFill/>
                          </a:ln>
                          <a:solidFill>
                            <a:schemeClr val="accent2"/>
                          </a:solidFill>
                          <a:effectLst/>
                          <a:latin typeface="Times New Roman" pitchFamily="18" charset="0"/>
                        </a:rPr>
                        <a:t>Elegchos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en-US" sz="2000" b="0"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r>
              <a:tr h="938213">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0" i="0" u="none" strike="noStrike" cap="none" normalizeH="0" baseline="0" smtClean="0">
                          <a:ln>
                            <a:noFill/>
                          </a:ln>
                          <a:solidFill>
                            <a:schemeClr val="accent2"/>
                          </a:solidFill>
                          <a:effectLst/>
                          <a:latin typeface="Times New Roman" pitchFamily="18" charset="0"/>
                        </a:rPr>
                        <a:t>Correction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0" i="1" u="none" strike="noStrike" cap="none" normalizeH="0" baseline="0" smtClean="0">
                          <a:ln>
                            <a:noFill/>
                          </a:ln>
                          <a:solidFill>
                            <a:schemeClr val="accent2"/>
                          </a:solidFill>
                          <a:effectLst/>
                          <a:latin typeface="Times New Roman" pitchFamily="18" charset="0"/>
                        </a:rPr>
                        <a:t>Epanorthosis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en-US" sz="2000" b="0"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r>
              <a:tr h="939800">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0" i="0" u="none" strike="noStrike" cap="none" normalizeH="0" baseline="0" smtClean="0">
                          <a:ln>
                            <a:noFill/>
                          </a:ln>
                          <a:solidFill>
                            <a:schemeClr val="accent2"/>
                          </a:solidFill>
                          <a:effectLst/>
                          <a:latin typeface="Times New Roman" pitchFamily="18" charset="0"/>
                        </a:rPr>
                        <a:t>Instruction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0" i="1" u="none" strike="noStrike" cap="none" normalizeH="0" baseline="0" smtClean="0">
                          <a:ln>
                            <a:noFill/>
                          </a:ln>
                          <a:solidFill>
                            <a:schemeClr val="accent2"/>
                          </a:solidFill>
                          <a:effectLst/>
                          <a:latin typeface="Times New Roman" pitchFamily="18" charset="0"/>
                        </a:rPr>
                        <a:t>Paideia</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en-US" sz="2000" b="0"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tx2"/>
                    </a:solidFill>
                  </a:tcPr>
                </a:tc>
              </a:tr>
            </a:tbl>
          </a:graphicData>
        </a:graphic>
      </p:graphicFrame>
      <p:sp>
        <p:nvSpPr>
          <p:cNvPr id="5157" name="Text Box 63"/>
          <p:cNvSpPr txBox="1">
            <a:spLocks noChangeArrowheads="1"/>
          </p:cNvSpPr>
          <p:nvPr/>
        </p:nvSpPr>
        <p:spPr bwMode="auto">
          <a:xfrm>
            <a:off x="441325" y="1793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sp>
        <p:nvSpPr>
          <p:cNvPr id="29760" name="Text Box 64"/>
          <p:cNvSpPr txBox="1">
            <a:spLocks noChangeArrowheads="1"/>
          </p:cNvSpPr>
          <p:nvPr/>
        </p:nvSpPr>
        <p:spPr bwMode="auto">
          <a:xfrm>
            <a:off x="5562600" y="1371600"/>
            <a:ext cx="3352800" cy="579438"/>
          </a:xfrm>
          <a:prstGeom prst="rect">
            <a:avLst/>
          </a:prstGeom>
          <a:extLst/>
        </p:spPr>
        <p:txBody>
          <a:bodyPr>
            <a:spAutoFit/>
          </a:bodyPr>
          <a:lstStyle/>
          <a:p>
            <a:pPr>
              <a:spcBef>
                <a:spcPct val="50000"/>
              </a:spcBef>
              <a:defRPr/>
            </a:pPr>
            <a:r>
              <a:rPr lang="en-US" sz="3200" b="1" dirty="0">
                <a:solidFill>
                  <a:srgbClr val="FF0000"/>
                </a:solidFill>
                <a:effectLst>
                  <a:outerShdw blurRad="38100" dist="38100" dir="2700000" algn="tl">
                    <a:srgbClr val="000000">
                      <a:alpha val="43137"/>
                    </a:srgbClr>
                  </a:outerShdw>
                </a:effectLst>
                <a:latin typeface="Arial" charset="0"/>
              </a:rPr>
              <a:t>God-breathed</a:t>
            </a:r>
          </a:p>
        </p:txBody>
      </p:sp>
      <p:sp>
        <p:nvSpPr>
          <p:cNvPr id="29761" name="Text Box 65"/>
          <p:cNvSpPr txBox="1">
            <a:spLocks noChangeArrowheads="1"/>
          </p:cNvSpPr>
          <p:nvPr/>
        </p:nvSpPr>
        <p:spPr bwMode="auto">
          <a:xfrm>
            <a:off x="5486400" y="2286000"/>
            <a:ext cx="3352800" cy="701675"/>
          </a:xfrm>
          <a:prstGeom prst="rect">
            <a:avLst/>
          </a:prstGeom>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20000"/>
              </a:spcBef>
              <a:buClr>
                <a:schemeClr val="tx2"/>
              </a:buClr>
              <a:buSzPct val="90000"/>
              <a:buFont typeface="Symbol" pitchFamily="18" charset="2"/>
              <a:buNone/>
            </a:pPr>
            <a:r>
              <a:rPr lang="en-US" sz="2000" b="1">
                <a:solidFill>
                  <a:srgbClr val="FF0000"/>
                </a:solidFill>
                <a:effectLst>
                  <a:outerShdw blurRad="38100" dist="38100" dir="2700000" algn="tl">
                    <a:srgbClr val="000000"/>
                  </a:outerShdw>
                </a:effectLst>
                <a:latin typeface="Arial" charset="0"/>
              </a:rPr>
              <a:t>From the root ‘to heap up’ (accumulate for benefit)</a:t>
            </a:r>
            <a:endParaRPr lang="en-US" b="1">
              <a:effectLst>
                <a:outerShdw blurRad="38100" dist="38100" dir="2700000" algn="tl">
                  <a:srgbClr val="000000"/>
                </a:outerShdw>
              </a:effectLst>
            </a:endParaRPr>
          </a:p>
        </p:txBody>
      </p:sp>
      <p:sp>
        <p:nvSpPr>
          <p:cNvPr id="29762" name="Text Box 66"/>
          <p:cNvSpPr txBox="1">
            <a:spLocks noChangeArrowheads="1"/>
          </p:cNvSpPr>
          <p:nvPr/>
        </p:nvSpPr>
        <p:spPr bwMode="auto">
          <a:xfrm>
            <a:off x="5486400" y="3200400"/>
            <a:ext cx="3352800" cy="701675"/>
          </a:xfrm>
          <a:prstGeom prst="rect">
            <a:avLst/>
          </a:prstGeom>
          <a:extLst/>
        </p:spPr>
        <p:txBody>
          <a:bodyPr>
            <a:spAutoFit/>
          </a:bodyPr>
          <a:lstStyle/>
          <a:p>
            <a:pPr algn="ctr">
              <a:spcBef>
                <a:spcPct val="50000"/>
              </a:spcBef>
              <a:defRPr/>
            </a:pPr>
            <a:r>
              <a:rPr lang="en-US" sz="2000" b="1" dirty="0">
                <a:solidFill>
                  <a:srgbClr val="FF0000"/>
                </a:solidFill>
                <a:effectLst>
                  <a:outerShdw blurRad="38100" dist="38100" dir="2700000" algn="tl">
                    <a:srgbClr val="000000">
                      <a:alpha val="43137"/>
                    </a:srgbClr>
                  </a:outerShdw>
                </a:effectLst>
                <a:latin typeface="Arial" charset="0"/>
              </a:rPr>
              <a:t>Teaching, instruction of doctrine / precepts.</a:t>
            </a:r>
          </a:p>
        </p:txBody>
      </p:sp>
      <p:sp>
        <p:nvSpPr>
          <p:cNvPr id="29764" name="Text Box 68"/>
          <p:cNvSpPr txBox="1">
            <a:spLocks noChangeArrowheads="1"/>
          </p:cNvSpPr>
          <p:nvPr/>
        </p:nvSpPr>
        <p:spPr bwMode="auto">
          <a:xfrm>
            <a:off x="5410200" y="4191000"/>
            <a:ext cx="3733800" cy="701675"/>
          </a:xfrm>
          <a:prstGeom prst="rect">
            <a:avLst/>
          </a:prstGeom>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20000"/>
              </a:spcBef>
              <a:buClr>
                <a:schemeClr val="tx2"/>
              </a:buClr>
              <a:buSzPct val="90000"/>
              <a:buFont typeface="Symbol" pitchFamily="18" charset="2"/>
              <a:buNone/>
            </a:pPr>
            <a:r>
              <a:rPr lang="en-US" sz="2000" b="1">
                <a:solidFill>
                  <a:srgbClr val="FF0000"/>
                </a:solidFill>
                <a:effectLst>
                  <a:outerShdw blurRad="38100" dist="38100" dir="2700000" algn="tl">
                    <a:srgbClr val="000000"/>
                  </a:outerShdw>
                </a:effectLst>
                <a:latin typeface="Arial" charset="0"/>
              </a:rPr>
              <a:t>A proof, that by which a thing is tested (SIN)</a:t>
            </a:r>
            <a:endParaRPr lang="en-US" b="1">
              <a:effectLst>
                <a:outerShdw blurRad="38100" dist="38100" dir="2700000" algn="tl">
                  <a:srgbClr val="000000"/>
                </a:outerShdw>
              </a:effectLst>
            </a:endParaRPr>
          </a:p>
        </p:txBody>
      </p:sp>
      <p:sp>
        <p:nvSpPr>
          <p:cNvPr id="29766" name="Text Box 70"/>
          <p:cNvSpPr txBox="1">
            <a:spLocks noChangeArrowheads="1"/>
          </p:cNvSpPr>
          <p:nvPr/>
        </p:nvSpPr>
        <p:spPr bwMode="auto">
          <a:xfrm>
            <a:off x="5486400" y="4953000"/>
            <a:ext cx="3657600" cy="1016000"/>
          </a:xfrm>
          <a:prstGeom prst="rect">
            <a:avLst/>
          </a:prstGeom>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20000"/>
              </a:spcBef>
              <a:buClr>
                <a:schemeClr val="tx2"/>
              </a:buClr>
              <a:buSzPct val="90000"/>
              <a:buFont typeface="Symbol" pitchFamily="18" charset="2"/>
              <a:buNone/>
            </a:pPr>
            <a:r>
              <a:rPr lang="en-US" sz="2000">
                <a:solidFill>
                  <a:srgbClr val="FF0000"/>
                </a:solidFill>
                <a:effectLst>
                  <a:outerShdw blurRad="38100" dist="38100" dir="2700000" algn="tl">
                    <a:srgbClr val="000000"/>
                  </a:outerShdw>
                </a:effectLst>
                <a:latin typeface="Arial" charset="0"/>
              </a:rPr>
              <a:t>Restoration to an upright state. Correction, improvement of life or character (ERROR)</a:t>
            </a:r>
            <a:endParaRPr lang="en-US">
              <a:effectLst>
                <a:outerShdw blurRad="38100" dist="38100" dir="2700000" algn="tl">
                  <a:srgbClr val="000000"/>
                </a:outerShdw>
              </a:effectLst>
            </a:endParaRPr>
          </a:p>
        </p:txBody>
      </p:sp>
      <p:sp>
        <p:nvSpPr>
          <p:cNvPr id="29768" name="Text Box 72"/>
          <p:cNvSpPr txBox="1">
            <a:spLocks noChangeArrowheads="1"/>
          </p:cNvSpPr>
          <p:nvPr/>
        </p:nvSpPr>
        <p:spPr bwMode="auto">
          <a:xfrm>
            <a:off x="5410200" y="6019800"/>
            <a:ext cx="3505200" cy="701675"/>
          </a:xfrm>
          <a:prstGeom prst="rect">
            <a:avLst/>
          </a:prstGeom>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20000"/>
              </a:spcBef>
              <a:buClr>
                <a:schemeClr val="tx2"/>
              </a:buClr>
              <a:buSzPct val="90000"/>
              <a:buFont typeface="Symbol" pitchFamily="18" charset="2"/>
              <a:buNone/>
            </a:pPr>
            <a:r>
              <a:rPr lang="en-US" sz="2000" b="1">
                <a:solidFill>
                  <a:srgbClr val="FF0000"/>
                </a:solidFill>
                <a:effectLst>
                  <a:outerShdw blurRad="38100" dist="38100" dir="2700000" algn="tl">
                    <a:srgbClr val="000000"/>
                  </a:outerShdw>
                </a:effectLst>
                <a:latin typeface="Arial" charset="0"/>
              </a:rPr>
              <a:t>Used of the whole training and education of children</a:t>
            </a:r>
            <a:endParaRPr lang="en-US" b="1">
              <a:effectLst>
                <a:outerShdw blurRad="38100" dist="38100" dir="2700000" algn="tl">
                  <a:srgbClr val="000000"/>
                </a:outerShdw>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wipe(down)">
                                      <p:cBhvr>
                                        <p:cTn id="7" dur="500"/>
                                        <p:tgtEl>
                                          <p:spTgt spid="2970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9760"/>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type.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9761"/>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typ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2976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type.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29764"/>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3" name="type.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29766"/>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type.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29768"/>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60" grpId="0" autoUpdateAnimBg="0"/>
      <p:bldP spid="29761" grpId="0" autoUpdateAnimBg="0"/>
      <p:bldP spid="29762" grpId="0" autoUpdateAnimBg="0"/>
      <p:bldP spid="29764" grpId="0" autoUpdateAnimBg="0"/>
      <p:bldP spid="29766" grpId="0" autoUpdateAnimBg="0"/>
      <p:bldP spid="29768"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3950" y="1557338"/>
            <a:ext cx="8020050"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3429000"/>
            <a:ext cx="5715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86438" y="5467350"/>
            <a:ext cx="2967037"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428728" y="142852"/>
            <a:ext cx="7090403" cy="1754326"/>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defRPr/>
            </a:pP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 Law(s) – Covenant</a:t>
            </a:r>
          </a:p>
          <a:p>
            <a:pPr algn="ctr">
              <a:defRPr/>
            </a:pP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Stipulations to Israel</a:t>
            </a:r>
          </a:p>
        </p:txBody>
      </p:sp>
    </p:spTree>
  </p:cSld>
  <p:clrMapOvr>
    <a:masterClrMapping/>
  </p:clrMapOvr>
  <p:transition>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8" name="Text Box 4"/>
          <p:cNvSpPr txBox="1">
            <a:spLocks noChangeArrowheads="1"/>
          </p:cNvSpPr>
          <p:nvPr/>
        </p:nvSpPr>
        <p:spPr bwMode="auto">
          <a:xfrm>
            <a:off x="1371600" y="2143125"/>
            <a:ext cx="7772400" cy="5448300"/>
          </a:xfrm>
          <a:prstGeom prst="rect">
            <a:avLst/>
          </a:prstGeom>
          <a:solidFill>
            <a:schemeClr val="bg1"/>
          </a:solidFill>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a:latin typeface="Arial" charset="0"/>
              </a:rPr>
              <a:t>Such as</a:t>
            </a:r>
          </a:p>
          <a:p>
            <a:pPr eaLnBrk="1" hangingPunct="1">
              <a:spcBef>
                <a:spcPct val="50000"/>
              </a:spcBef>
            </a:pPr>
            <a:r>
              <a:rPr lang="en-US" b="1">
                <a:latin typeface="Arial" charset="0"/>
              </a:rPr>
              <a:t>Matthew 5:17-18 </a:t>
            </a:r>
          </a:p>
          <a:p>
            <a:pPr eaLnBrk="1" hangingPunct="1">
              <a:spcBef>
                <a:spcPct val="50000"/>
              </a:spcBef>
            </a:pPr>
            <a:r>
              <a:rPr lang="en-US" b="1" i="1">
                <a:latin typeface="Arial" charset="0"/>
              </a:rPr>
              <a:t>"Do not think that I came to </a:t>
            </a:r>
            <a:r>
              <a:rPr lang="en-US" b="1" i="1">
                <a:solidFill>
                  <a:srgbClr val="FFC000"/>
                </a:solidFill>
                <a:effectLst>
                  <a:outerShdw blurRad="38100" dist="38100" dir="2700000" algn="tl">
                    <a:srgbClr val="000000"/>
                  </a:outerShdw>
                </a:effectLst>
                <a:latin typeface="Arial" charset="0"/>
              </a:rPr>
              <a:t>destroy</a:t>
            </a:r>
            <a:r>
              <a:rPr lang="en-US" b="1" i="1">
                <a:latin typeface="Arial" charset="0"/>
              </a:rPr>
              <a:t> the Law or the Prophets. I did not come to </a:t>
            </a:r>
            <a:r>
              <a:rPr lang="en-US" b="1" i="1">
                <a:solidFill>
                  <a:srgbClr val="FFC000"/>
                </a:solidFill>
                <a:effectLst>
                  <a:outerShdw blurRad="38100" dist="38100" dir="2700000" algn="tl">
                    <a:srgbClr val="000000"/>
                  </a:outerShdw>
                </a:effectLst>
                <a:latin typeface="Arial" charset="0"/>
              </a:rPr>
              <a:t>destroy</a:t>
            </a:r>
            <a:r>
              <a:rPr lang="en-US" b="1" i="1">
                <a:latin typeface="Arial" charset="0"/>
              </a:rPr>
              <a:t> but to </a:t>
            </a:r>
            <a:r>
              <a:rPr lang="en-US" b="1" i="1">
                <a:solidFill>
                  <a:srgbClr val="FFC000"/>
                </a:solidFill>
                <a:effectLst>
                  <a:outerShdw blurRad="38100" dist="38100" dir="2700000" algn="tl">
                    <a:srgbClr val="000000"/>
                  </a:outerShdw>
                </a:effectLst>
                <a:latin typeface="Arial" charset="0"/>
              </a:rPr>
              <a:t>fulfill</a:t>
            </a:r>
            <a:r>
              <a:rPr lang="en-US" b="1" i="1">
                <a:latin typeface="Arial" charset="0"/>
              </a:rPr>
              <a:t>. For assuredly, I say to you, till heaven and earth pass away, one jot or one tittle will by no means pass from the law till all is </a:t>
            </a:r>
            <a:r>
              <a:rPr lang="en-US" b="1" i="1">
                <a:solidFill>
                  <a:srgbClr val="FFC000"/>
                </a:solidFill>
                <a:effectLst>
                  <a:outerShdw blurRad="38100" dist="38100" dir="2700000" algn="tl">
                    <a:srgbClr val="000000"/>
                  </a:outerShdw>
                </a:effectLst>
                <a:latin typeface="Arial" charset="0"/>
              </a:rPr>
              <a:t>fulfilled</a:t>
            </a:r>
            <a:r>
              <a:rPr lang="en-US" b="1" i="1">
                <a:latin typeface="Arial" charset="0"/>
              </a:rPr>
              <a:t>.” (NKJ)</a:t>
            </a:r>
          </a:p>
          <a:p>
            <a:pPr eaLnBrk="1" hangingPunct="1">
              <a:spcBef>
                <a:spcPct val="50000"/>
              </a:spcBef>
            </a:pPr>
            <a:r>
              <a:rPr lang="en-US" b="1">
                <a:latin typeface="Arial" charset="0"/>
              </a:rPr>
              <a:t>Jesus came to bring the correct                                 of the Law. He fulfills the Law in His own life - This is seen in Matt 5:2—30; 22:37-40.</a:t>
            </a:r>
          </a:p>
          <a:p>
            <a:pPr eaLnBrk="1" hangingPunct="1">
              <a:spcBef>
                <a:spcPct val="50000"/>
              </a:spcBef>
            </a:pPr>
            <a:endParaRPr lang="en-US" b="1">
              <a:latin typeface="Arial" charset="0"/>
            </a:endParaRPr>
          </a:p>
          <a:p>
            <a:pPr eaLnBrk="1" hangingPunct="1">
              <a:spcBef>
                <a:spcPct val="50000"/>
              </a:spcBef>
            </a:pPr>
            <a:endParaRPr lang="en-US" b="1">
              <a:latin typeface="Arial" charset="0"/>
            </a:endParaRPr>
          </a:p>
        </p:txBody>
      </p:sp>
      <p:sp>
        <p:nvSpPr>
          <p:cNvPr id="36870" name="Text Box 6"/>
          <p:cNvSpPr txBox="1">
            <a:spLocks noChangeArrowheads="1"/>
          </p:cNvSpPr>
          <p:nvPr/>
        </p:nvSpPr>
        <p:spPr bwMode="auto">
          <a:xfrm>
            <a:off x="2714625" y="2143125"/>
            <a:ext cx="5486400" cy="457200"/>
          </a:xfrm>
          <a:prstGeom prst="rect">
            <a:avLst/>
          </a:prstGeom>
          <a:extLst/>
        </p:spPr>
        <p:txBody>
          <a:bodyPr>
            <a:spAutoFit/>
          </a:bodyPr>
          <a:lstStyle/>
          <a:p>
            <a:pPr>
              <a:spcBef>
                <a:spcPct val="50000"/>
              </a:spcBef>
              <a:defRPr/>
            </a:pPr>
            <a:r>
              <a:rPr lang="en-US" b="1" dirty="0">
                <a:solidFill>
                  <a:srgbClr val="FFC000"/>
                </a:solidFill>
                <a:effectLst>
                  <a:outerShdw blurRad="38100" dist="38100" dir="2700000" algn="tl">
                    <a:srgbClr val="000000">
                      <a:alpha val="43137"/>
                    </a:srgbClr>
                  </a:outerShdw>
                </a:effectLst>
                <a:latin typeface="Arial" charset="0"/>
              </a:rPr>
              <a:t>Leviticus, Deuteronomy</a:t>
            </a:r>
          </a:p>
        </p:txBody>
      </p:sp>
      <p:sp>
        <p:nvSpPr>
          <p:cNvPr id="36871" name="Text Box 7"/>
          <p:cNvSpPr txBox="1">
            <a:spLocks noChangeArrowheads="1"/>
          </p:cNvSpPr>
          <p:nvPr/>
        </p:nvSpPr>
        <p:spPr bwMode="auto">
          <a:xfrm>
            <a:off x="6172200" y="5214938"/>
            <a:ext cx="2971800" cy="457200"/>
          </a:xfrm>
          <a:prstGeom prst="rect">
            <a:avLst/>
          </a:prstGeom>
          <a:extLst/>
        </p:spPr>
        <p:txBody>
          <a:bodyPr>
            <a:spAutoFit/>
          </a:bodyPr>
          <a:lstStyle/>
          <a:p>
            <a:pPr>
              <a:spcBef>
                <a:spcPct val="50000"/>
              </a:spcBef>
              <a:defRPr/>
            </a:pPr>
            <a:r>
              <a:rPr lang="en-US" b="1" dirty="0">
                <a:solidFill>
                  <a:srgbClr val="FFC000"/>
                </a:solidFill>
                <a:effectLst>
                  <a:outerShdw blurRad="38100" dist="38100" dir="2700000" algn="tl">
                    <a:srgbClr val="000000">
                      <a:alpha val="43137"/>
                    </a:srgbClr>
                  </a:outerShdw>
                </a:effectLst>
                <a:latin typeface="Arial" charset="0"/>
              </a:rPr>
              <a:t>INTERPRETATION</a:t>
            </a:r>
          </a:p>
        </p:txBody>
      </p:sp>
      <p:pic>
        <p:nvPicPr>
          <p:cNvPr id="286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350" y="0"/>
            <a:ext cx="786765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7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871"/>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autoUpdateAnimBg="0"/>
      <p:bldP spid="36871"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72" name="Text Box 8"/>
          <p:cNvSpPr txBox="1">
            <a:spLocks noChangeArrowheads="1"/>
          </p:cNvSpPr>
          <p:nvPr/>
        </p:nvSpPr>
        <p:spPr bwMode="auto">
          <a:xfrm>
            <a:off x="1285875" y="2071688"/>
            <a:ext cx="8001000" cy="2862262"/>
          </a:xfrm>
          <a:prstGeom prst="rect">
            <a:avLst/>
          </a:prstGeom>
          <a:solidFill>
            <a:schemeClr val="bg1"/>
          </a:solidFill>
          <a:extLst/>
        </p:spPr>
        <p:txBody>
          <a:bodyPr>
            <a:spAutoFit/>
          </a:bodyPr>
          <a:lstStyle/>
          <a:p>
            <a:pPr>
              <a:spcBef>
                <a:spcPct val="50000"/>
              </a:spcBef>
              <a:defRPr/>
            </a:pPr>
            <a:r>
              <a:rPr lang="en-US" b="1" dirty="0">
                <a:effectLst>
                  <a:outerShdw blurRad="38100" dist="38100" dir="2700000" algn="tl">
                    <a:srgbClr val="000000">
                      <a:alpha val="43137"/>
                    </a:srgbClr>
                  </a:outerShdw>
                </a:effectLst>
                <a:latin typeface="Arial" charset="0"/>
              </a:rPr>
              <a:t>CEREMONIAL LAW:</a:t>
            </a:r>
          </a:p>
          <a:p>
            <a:pPr>
              <a:spcBef>
                <a:spcPct val="50000"/>
              </a:spcBef>
              <a:defRPr/>
            </a:pPr>
            <a:r>
              <a:rPr lang="en-US" b="1" dirty="0">
                <a:latin typeface="Arial" charset="0"/>
              </a:rPr>
              <a:t>THE SACRIFICIAL SYSTEM / PRIESTS &amp; FEASTS – All these are no longer    </a:t>
            </a:r>
            <a:r>
              <a:rPr lang="en-US" b="1" dirty="0">
                <a:solidFill>
                  <a:srgbClr val="FFC000"/>
                </a:solidFill>
                <a:effectLst>
                  <a:outerShdw blurRad="38100" dist="38100" dir="2700000" algn="tl">
                    <a:srgbClr val="000000">
                      <a:alpha val="43137"/>
                    </a:srgbClr>
                  </a:outerShdw>
                </a:effectLst>
                <a:latin typeface="Arial" charset="0"/>
              </a:rPr>
              <a:t>                      </a:t>
            </a:r>
            <a:r>
              <a:rPr lang="en-US" b="1" dirty="0">
                <a:latin typeface="Arial" charset="0"/>
              </a:rPr>
              <a:t>          carried out by God’s people. The correct interpretation (fulfillment) of these are found in     </a:t>
            </a:r>
            <a:r>
              <a:rPr lang="en-US" b="1" dirty="0">
                <a:effectLst>
                  <a:outerShdw blurRad="38100" dist="38100" dir="2700000" algn="tl">
                    <a:srgbClr val="000000">
                      <a:alpha val="43137"/>
                    </a:srgbClr>
                  </a:outerShdw>
                </a:effectLst>
                <a:latin typeface="Arial" charset="0"/>
              </a:rPr>
              <a:t>            </a:t>
            </a:r>
            <a:r>
              <a:rPr lang="en-US" b="1" dirty="0">
                <a:latin typeface="Arial" charset="0"/>
              </a:rPr>
              <a:t>         (THE SACRIFICE – all wrapped up in Him, THE PASSOVER LAMB etc..)</a:t>
            </a:r>
          </a:p>
        </p:txBody>
      </p:sp>
      <p:sp>
        <p:nvSpPr>
          <p:cNvPr id="36874" name="Text Box 10"/>
          <p:cNvSpPr txBox="1">
            <a:spLocks noChangeArrowheads="1"/>
          </p:cNvSpPr>
          <p:nvPr/>
        </p:nvSpPr>
        <p:spPr bwMode="auto">
          <a:xfrm>
            <a:off x="5000625" y="3000375"/>
            <a:ext cx="2514600" cy="457200"/>
          </a:xfrm>
          <a:prstGeom prst="rect">
            <a:avLst/>
          </a:prstGeom>
          <a:extLst/>
        </p:spPr>
        <p:txBody>
          <a:bodyPr>
            <a:spAutoFit/>
          </a:bodyPr>
          <a:lstStyle/>
          <a:p>
            <a:pPr>
              <a:spcBef>
                <a:spcPct val="50000"/>
              </a:spcBef>
              <a:defRPr/>
            </a:pPr>
            <a:r>
              <a:rPr lang="en-US" b="1" dirty="0">
                <a:solidFill>
                  <a:srgbClr val="FFC000"/>
                </a:solidFill>
                <a:effectLst>
                  <a:outerShdw blurRad="38100" dist="38100" dir="2700000" algn="tl">
                    <a:srgbClr val="000000">
                      <a:alpha val="43137"/>
                    </a:srgbClr>
                  </a:outerShdw>
                </a:effectLst>
                <a:latin typeface="Arial" charset="0"/>
              </a:rPr>
              <a:t>PHYSICALLY</a:t>
            </a:r>
          </a:p>
        </p:txBody>
      </p:sp>
      <p:sp>
        <p:nvSpPr>
          <p:cNvPr id="36875" name="Text Box 11"/>
          <p:cNvSpPr txBox="1">
            <a:spLocks noChangeArrowheads="1"/>
          </p:cNvSpPr>
          <p:nvPr/>
        </p:nvSpPr>
        <p:spPr bwMode="auto">
          <a:xfrm>
            <a:off x="6429375" y="3714750"/>
            <a:ext cx="1981200" cy="457200"/>
          </a:xfrm>
          <a:prstGeom prst="rect">
            <a:avLst/>
          </a:prstGeom>
          <a:extLst/>
        </p:spPr>
        <p:txBody>
          <a:bodyPr>
            <a:spAutoFit/>
          </a:bodyPr>
          <a:lstStyle/>
          <a:p>
            <a:pPr>
              <a:spcBef>
                <a:spcPct val="50000"/>
              </a:spcBef>
              <a:defRPr/>
            </a:pPr>
            <a:r>
              <a:rPr lang="en-US" b="1" dirty="0">
                <a:solidFill>
                  <a:srgbClr val="FFC000"/>
                </a:solidFill>
                <a:effectLst>
                  <a:outerShdw blurRad="38100" dist="38100" dir="2700000" algn="tl">
                    <a:srgbClr val="000000">
                      <a:alpha val="43137"/>
                    </a:srgbClr>
                  </a:outerShdw>
                </a:effectLst>
                <a:latin typeface="Arial" charset="0"/>
              </a:rPr>
              <a:t>JESUS</a:t>
            </a:r>
          </a:p>
        </p:txBody>
      </p:sp>
      <p:pic>
        <p:nvPicPr>
          <p:cNvPr id="2970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350" y="0"/>
            <a:ext cx="786765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
          <p:cNvPicPr>
            <a:picLocks noChangeAspect="1"/>
          </p:cNvPicPr>
          <p:nvPr/>
        </p:nvPicPr>
        <p:blipFill>
          <a:blip r:embed="rId4" cstate="print"/>
          <a:srcRect/>
          <a:stretch>
            <a:fillRect/>
          </a:stretch>
        </p:blipFill>
        <p:spPr bwMode="auto">
          <a:xfrm>
            <a:off x="1785938" y="4929188"/>
            <a:ext cx="3071812" cy="1800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pic>
        <p:nvPicPr>
          <p:cNvPr id="2970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14938" y="5072063"/>
            <a:ext cx="34480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7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875"/>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4" grpId="0" autoUpdateAnimBg="0"/>
      <p:bldP spid="36875"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350" y="0"/>
            <a:ext cx="786765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p:cNvPicPr>
            <a:picLocks noChangeAspect="1"/>
          </p:cNvPicPr>
          <p:nvPr/>
        </p:nvPicPr>
        <p:blipFill>
          <a:blip r:embed="rId3" cstate="print"/>
          <a:srcRect/>
          <a:stretch>
            <a:fillRect/>
          </a:stretch>
        </p:blipFill>
        <p:spPr bwMode="auto">
          <a:xfrm>
            <a:off x="1143000" y="1928813"/>
            <a:ext cx="8001000" cy="4905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spTree>
  </p:cSld>
  <p:clrMapOvr>
    <a:masterClrMapping/>
  </p:clrMapOvr>
  <p:transition>
    <p:newsfla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350" y="0"/>
            <a:ext cx="786765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4"/>
          <p:cNvPicPr>
            <a:picLocks noChangeAspect="1"/>
          </p:cNvPicPr>
          <p:nvPr/>
        </p:nvPicPr>
        <p:blipFill>
          <a:blip r:embed="rId3" cstate="print"/>
          <a:srcRect/>
          <a:stretch>
            <a:fillRect/>
          </a:stretch>
        </p:blipFill>
        <p:spPr bwMode="auto">
          <a:xfrm>
            <a:off x="1143000" y="1928813"/>
            <a:ext cx="8001000" cy="50371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spTree>
  </p:cSld>
  <p:clrMapOvr>
    <a:masterClrMapping/>
  </p:clrMapOvr>
  <p:transition>
    <p:newsfla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350" y="0"/>
            <a:ext cx="786765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
          <p:cNvPicPr>
            <a:picLocks noChangeAspect="1"/>
          </p:cNvPicPr>
          <p:nvPr/>
        </p:nvPicPr>
        <p:blipFill>
          <a:blip r:embed="rId3" cstate="print">
            <a:duotone>
              <a:prstClr val="black"/>
              <a:schemeClr val="accent5">
                <a:tint val="45000"/>
                <a:satMod val="400000"/>
              </a:schemeClr>
            </a:duotone>
          </a:blip>
          <a:srcRect/>
          <a:stretch>
            <a:fillRect/>
          </a:stretch>
        </p:blipFill>
        <p:spPr bwMode="auto">
          <a:xfrm>
            <a:off x="1143000" y="1928813"/>
            <a:ext cx="8001000" cy="4929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spTree>
  </p:cSld>
  <p:clrMapOvr>
    <a:masterClrMapping/>
  </p:clrMapOvr>
  <p:transition>
    <p:newsfla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72" name="Text Box 8"/>
          <p:cNvSpPr txBox="1">
            <a:spLocks noChangeArrowheads="1"/>
          </p:cNvSpPr>
          <p:nvPr/>
        </p:nvSpPr>
        <p:spPr bwMode="auto">
          <a:xfrm>
            <a:off x="1285875" y="2071688"/>
            <a:ext cx="8001000" cy="2124075"/>
          </a:xfrm>
          <a:prstGeom prst="rect">
            <a:avLst/>
          </a:prstGeom>
          <a:solidFill>
            <a:schemeClr val="bg1"/>
          </a:solidFill>
          <a:extLst/>
        </p:spPr>
        <p:txBody>
          <a:bodyPr>
            <a:spAutoFit/>
          </a:bodyPr>
          <a:lstStyle/>
          <a:p>
            <a:pPr>
              <a:spcBef>
                <a:spcPct val="50000"/>
              </a:spcBef>
              <a:defRPr/>
            </a:pPr>
            <a:r>
              <a:rPr lang="en-US" b="1" dirty="0">
                <a:effectLst>
                  <a:outerShdw blurRad="38100" dist="38100" dir="2700000" algn="tl">
                    <a:srgbClr val="000000">
                      <a:alpha val="43137"/>
                    </a:srgbClr>
                  </a:outerShdw>
                </a:effectLst>
                <a:latin typeface="Arial" charset="0"/>
              </a:rPr>
              <a:t>CIVIL LAW: </a:t>
            </a:r>
          </a:p>
          <a:p>
            <a:pPr>
              <a:spcBef>
                <a:spcPct val="50000"/>
              </a:spcBef>
              <a:defRPr/>
            </a:pPr>
            <a:r>
              <a:rPr lang="en-US" b="1" dirty="0">
                <a:latin typeface="Arial" charset="0"/>
              </a:rPr>
              <a:t>The FOOD LAWS and CLEANLINESS RULES were specifically for the situation that the Israelites lived in and were helpful to them but are no longer binding on us (should see them in a cultural context). </a:t>
            </a:r>
          </a:p>
        </p:txBody>
      </p:sp>
      <p:pic>
        <p:nvPicPr>
          <p:cNvPr id="337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350" y="0"/>
            <a:ext cx="786765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4143375"/>
            <a:ext cx="6786563" cy="2554288"/>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r>
              <a:rPr lang="en-SG" sz="2000" i="1">
                <a:solidFill>
                  <a:srgbClr val="200B5B"/>
                </a:solidFill>
              </a:rPr>
              <a:t>“In it were all kinds of four-footed animals of the earth, wild beasts, creeping things, and birds of the air. And a voice came to him, "Rise, Peter; kill and eat." But Peter said, "Not so, Lord! For I have never eaten anything common or unclean." And a voice spoke to him again the second time, "What God has cleansed you must not call common." This was done three times. And the object was taken up into heaven again.” </a:t>
            </a:r>
          </a:p>
          <a:p>
            <a:r>
              <a:rPr lang="en-SG" sz="2000">
                <a:solidFill>
                  <a:srgbClr val="200B5B"/>
                </a:solidFill>
              </a:rPr>
              <a:t>Acts 10:12-16(NKJV)</a:t>
            </a:r>
          </a:p>
        </p:txBody>
      </p:sp>
      <p:pic>
        <p:nvPicPr>
          <p:cNvPr id="3379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15125" y="4143375"/>
            <a:ext cx="2428875"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72" name="Text Box 8"/>
          <p:cNvSpPr txBox="1">
            <a:spLocks noChangeArrowheads="1"/>
          </p:cNvSpPr>
          <p:nvPr/>
        </p:nvSpPr>
        <p:spPr bwMode="auto">
          <a:xfrm>
            <a:off x="1285875" y="2071688"/>
            <a:ext cx="8001000" cy="1384300"/>
          </a:xfrm>
          <a:prstGeom prst="rect">
            <a:avLst/>
          </a:prstGeom>
          <a:solidFill>
            <a:schemeClr val="bg1"/>
          </a:solidFill>
          <a:extLst/>
        </p:spPr>
        <p:txBody>
          <a:bodyPr>
            <a:spAutoFit/>
          </a:bodyPr>
          <a:lstStyle/>
          <a:p>
            <a:pPr>
              <a:spcBef>
                <a:spcPct val="50000"/>
              </a:spcBef>
              <a:defRPr/>
            </a:pPr>
            <a:r>
              <a:rPr lang="en-US" b="1" dirty="0">
                <a:effectLst>
                  <a:outerShdw blurRad="38100" dist="38100" dir="2700000" algn="tl">
                    <a:srgbClr val="000000">
                      <a:alpha val="43137"/>
                    </a:srgbClr>
                  </a:outerShdw>
                </a:effectLst>
                <a:latin typeface="Arial" charset="0"/>
              </a:rPr>
              <a:t>MORAL LAW: </a:t>
            </a:r>
          </a:p>
          <a:p>
            <a:pPr>
              <a:spcBef>
                <a:spcPct val="50000"/>
              </a:spcBef>
              <a:defRPr/>
            </a:pPr>
            <a:r>
              <a:rPr lang="en-US" b="1" dirty="0">
                <a:latin typeface="Arial" charset="0"/>
              </a:rPr>
              <a:t>Still in operation – indeed we are to keep the spirit  and heart of these laws.</a:t>
            </a:r>
          </a:p>
        </p:txBody>
      </p:sp>
      <p:pic>
        <p:nvPicPr>
          <p:cNvPr id="348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350" y="0"/>
            <a:ext cx="786765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2952750"/>
            <a:ext cx="4195762"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85750" y="3500438"/>
            <a:ext cx="4572000" cy="3046412"/>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r>
              <a:rPr lang="en-SG" i="1">
                <a:solidFill>
                  <a:srgbClr val="200B5B"/>
                </a:solidFill>
              </a:rPr>
              <a:t>“You have heard that it was said to those of old, 'You shall not murder,' and whoever murders will be in danger of the judgment. But I say to you that whoever is angry with his brother without a cause shall be in danger of the judgment.” </a:t>
            </a:r>
          </a:p>
          <a:p>
            <a:r>
              <a:rPr lang="en-SG">
                <a:solidFill>
                  <a:srgbClr val="200B5B"/>
                </a:solidFill>
              </a:rPr>
              <a:t>Matt 5:21-22 (NKJV)</a:t>
            </a:r>
          </a:p>
        </p:txBody>
      </p:sp>
    </p:spTree>
  </p:cSld>
  <p:clrMapOvr>
    <a:masterClrMapping/>
  </p:clrMapOvr>
  <p:transition>
    <p:newsfla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Text Box 3"/>
          <p:cNvSpPr txBox="1">
            <a:spLocks noChangeArrowheads="1"/>
          </p:cNvSpPr>
          <p:nvPr/>
        </p:nvSpPr>
        <p:spPr bwMode="auto">
          <a:xfrm>
            <a:off x="1371600" y="1524000"/>
            <a:ext cx="693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a:latin typeface="Arial" charset="0"/>
              </a:rPr>
              <a:t>Such as</a:t>
            </a:r>
          </a:p>
        </p:txBody>
      </p:sp>
      <p:sp>
        <p:nvSpPr>
          <p:cNvPr id="37892" name="Text Box 4"/>
          <p:cNvSpPr txBox="1">
            <a:spLocks noChangeArrowheads="1"/>
          </p:cNvSpPr>
          <p:nvPr/>
        </p:nvSpPr>
        <p:spPr bwMode="auto">
          <a:xfrm>
            <a:off x="2819400" y="1524000"/>
            <a:ext cx="5791200" cy="830263"/>
          </a:xfrm>
          <a:prstGeom prst="rect">
            <a:avLst/>
          </a:prstGeom>
          <a:extLst/>
        </p:spPr>
        <p:txBody>
          <a:bodyPr>
            <a:spAutoFit/>
          </a:bodyPr>
          <a:lstStyle/>
          <a:p>
            <a:pPr>
              <a:spcBef>
                <a:spcPct val="50000"/>
              </a:spcBef>
              <a:defRPr/>
            </a:pPr>
            <a:r>
              <a:rPr lang="en-US" b="1" dirty="0">
                <a:solidFill>
                  <a:schemeClr val="tx2">
                    <a:lumMod val="20000"/>
                    <a:lumOff val="80000"/>
                  </a:schemeClr>
                </a:solidFill>
                <a:effectLst>
                  <a:outerShdw blurRad="38100" dist="38100" dir="2700000" algn="tl">
                    <a:srgbClr val="000000">
                      <a:alpha val="43137"/>
                    </a:srgbClr>
                  </a:outerShdw>
                </a:effectLst>
                <a:latin typeface="Arial" charset="0"/>
              </a:rPr>
              <a:t>All major (e.g. Isaiah) and minor prophets (e.g. Haggai).</a:t>
            </a:r>
          </a:p>
        </p:txBody>
      </p:sp>
      <p:pic>
        <p:nvPicPr>
          <p:cNvPr id="3" name="Picture 2"/>
          <p:cNvPicPr>
            <a:picLocks noChangeAspect="1"/>
          </p:cNvPicPr>
          <p:nvPr/>
        </p:nvPicPr>
        <p:blipFill>
          <a:blip r:embed="rId3" cstate="print">
            <a:extLst/>
          </a:blip>
          <a:stretch>
            <a:fillRect/>
          </a:stretch>
        </p:blipFill>
        <p:spPr>
          <a:xfrm>
            <a:off x="1928794" y="2143116"/>
            <a:ext cx="5786478" cy="3900086"/>
          </a:xfrm>
          <a:prstGeom prst="roundRect">
            <a:avLst>
              <a:gd name="adj" fmla="val 16667"/>
            </a:avLst>
          </a:prstGeom>
          <a:ln>
            <a:noFill/>
          </a:ln>
          <a:effectLst>
            <a:outerShdw blurRad="152400" dist="12000" dir="900000" sy="98000" kx="110000" ky="200000" algn="tl" rotWithShape="0">
              <a:srgbClr val="000000">
                <a:alpha val="30000"/>
              </a:srgbClr>
            </a:outerShdw>
            <a:reflection blurRad="6350" stA="50000" endA="300" endPos="900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TextBox 5"/>
          <p:cNvSpPr txBox="1"/>
          <p:nvPr/>
        </p:nvSpPr>
        <p:spPr>
          <a:xfrm>
            <a:off x="3000364" y="357166"/>
            <a:ext cx="5072098" cy="1015663"/>
          </a:xfrm>
          <a:prstGeom prst="rect">
            <a:avLst/>
          </a:prstGeom>
          <a:ln>
            <a:solidFill>
              <a:schemeClr val="accent2"/>
            </a:solidFill>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sz="6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 Prophets</a:t>
            </a:r>
            <a:endParaRPr lang="en-SG" sz="6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7" name="Picture 6" descr="elijah-717538.jpg"/>
          <p:cNvPicPr>
            <a:picLocks noChangeAspect="1"/>
          </p:cNvPicPr>
          <p:nvPr/>
        </p:nvPicPr>
        <p:blipFill>
          <a:blip r:embed="rId4" cstate="print"/>
          <a:stretch>
            <a:fillRect/>
          </a:stretch>
        </p:blipFill>
        <p:spPr>
          <a:xfrm>
            <a:off x="1928794" y="357166"/>
            <a:ext cx="1027631" cy="10001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par>
                                <p:cTn id="7" presetID="3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800" decel="100000"/>
                                        <p:tgtEl>
                                          <p:spTgt spid="3"/>
                                        </p:tgtEl>
                                      </p:cBhvr>
                                    </p:animEffect>
                                    <p:anim calcmode="lin" valueType="num">
                                      <p:cBhvr>
                                        <p:cTn id="10" dur="800" decel="100000" fill="hold"/>
                                        <p:tgtEl>
                                          <p:spTgt spid="3"/>
                                        </p:tgtEl>
                                        <p:attrNameLst>
                                          <p:attrName>style.rotation</p:attrName>
                                        </p:attrNameLst>
                                      </p:cBhvr>
                                      <p:tavLst>
                                        <p:tav tm="0">
                                          <p:val>
                                            <p:fltVal val="-90"/>
                                          </p:val>
                                        </p:tav>
                                        <p:tav tm="100000">
                                          <p:val>
                                            <p:fltVal val="0"/>
                                          </p:val>
                                        </p:tav>
                                      </p:tavLst>
                                    </p:anim>
                                    <p:anim calcmode="lin" valueType="num">
                                      <p:cBhvr>
                                        <p:cTn id="11" dur="800" decel="100000" fill="hold"/>
                                        <p:tgtEl>
                                          <p:spTgt spid="3"/>
                                        </p:tgtEl>
                                        <p:attrNameLst>
                                          <p:attrName>ppt_x</p:attrName>
                                        </p:attrNameLst>
                                      </p:cBhvr>
                                      <p:tavLst>
                                        <p:tav tm="0">
                                          <p:val>
                                            <p:strVal val="#ppt_x+0.4"/>
                                          </p:val>
                                        </p:tav>
                                        <p:tav tm="100000">
                                          <p:val>
                                            <p:strVal val="#ppt_x-0.05"/>
                                          </p:val>
                                        </p:tav>
                                      </p:tavLst>
                                    </p:anim>
                                    <p:anim calcmode="lin" valueType="num">
                                      <p:cBhvr>
                                        <p:cTn id="12" dur="800" decel="100000" fill="hold"/>
                                        <p:tgtEl>
                                          <p:spTgt spid="3"/>
                                        </p:tgtEl>
                                        <p:attrNameLst>
                                          <p:attrName>ppt_y</p:attrName>
                                        </p:attrNameLst>
                                      </p:cBhvr>
                                      <p:tavLst>
                                        <p:tav tm="0">
                                          <p:val>
                                            <p:strVal val="#ppt_y-0.4"/>
                                          </p:val>
                                        </p:tav>
                                        <p:tav tm="100000">
                                          <p:val>
                                            <p:strVal val="#ppt_y+0.1"/>
                                          </p:val>
                                        </p:tav>
                                      </p:tavLst>
                                    </p:anim>
                                    <p:anim calcmode="lin" valueType="num">
                                      <p:cBhvr>
                                        <p:cTn id="13"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4"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4" name="Text Box 6"/>
          <p:cNvSpPr txBox="1">
            <a:spLocks noChangeArrowheads="1"/>
          </p:cNvSpPr>
          <p:nvPr/>
        </p:nvSpPr>
        <p:spPr bwMode="auto">
          <a:xfrm>
            <a:off x="1295400" y="1000125"/>
            <a:ext cx="7848600" cy="5448300"/>
          </a:xfrm>
          <a:prstGeom prst="rect">
            <a:avLst/>
          </a:prstGeom>
          <a:solidFill>
            <a:schemeClr val="bg1"/>
          </a:solidFill>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Tx/>
              <a:buAutoNum type="arabicPeriod"/>
            </a:pPr>
            <a:r>
              <a:rPr lang="en-US" b="1">
                <a:latin typeface="Arial" charset="0"/>
              </a:rPr>
              <a:t>Understand the                           setting. Who is the Prophet addressing? Why? When ? Etc..</a:t>
            </a:r>
          </a:p>
          <a:p>
            <a:pPr eaLnBrk="1" hangingPunct="1">
              <a:spcBef>
                <a:spcPct val="50000"/>
              </a:spcBef>
              <a:buFontTx/>
              <a:buAutoNum type="arabicPeriod"/>
            </a:pPr>
            <a:r>
              <a:rPr lang="en-US" b="1">
                <a:latin typeface="Arial" charset="0"/>
              </a:rPr>
              <a:t>Think                         Don’t take isolated verses.</a:t>
            </a:r>
          </a:p>
          <a:p>
            <a:pPr eaLnBrk="1" hangingPunct="1">
              <a:spcBef>
                <a:spcPct val="50000"/>
              </a:spcBef>
              <a:buFontTx/>
              <a:buAutoNum type="arabicPeriod"/>
            </a:pPr>
            <a:r>
              <a:rPr lang="en-US" b="1">
                <a:latin typeface="Arial" charset="0"/>
              </a:rPr>
              <a:t>The Prophets were   </a:t>
            </a:r>
            <a:r>
              <a:rPr lang="en-US" b="1">
                <a:solidFill>
                  <a:srgbClr val="FFF5E0"/>
                </a:solidFill>
                <a:effectLst>
                  <a:outerShdw blurRad="38100" dist="38100" dir="2700000" algn="tl">
                    <a:srgbClr val="000000"/>
                  </a:outerShdw>
                </a:effectLst>
                <a:latin typeface="Arial" charset="0"/>
              </a:rPr>
              <a:t>             </a:t>
            </a:r>
            <a:r>
              <a:rPr lang="en-US" b="1">
                <a:latin typeface="Arial" charset="0"/>
              </a:rPr>
              <a:t>                . Understand                         language (same for Proverbs, Psalms, Songs).</a:t>
            </a:r>
          </a:p>
          <a:p>
            <a:pPr eaLnBrk="1" hangingPunct="1">
              <a:spcBef>
                <a:spcPct val="50000"/>
              </a:spcBef>
            </a:pPr>
            <a:endParaRPr lang="en-US" b="1">
              <a:latin typeface="Arial" charset="0"/>
            </a:endParaRPr>
          </a:p>
          <a:p>
            <a:pPr eaLnBrk="1" hangingPunct="1">
              <a:spcBef>
                <a:spcPct val="50000"/>
              </a:spcBef>
            </a:pPr>
            <a:endParaRPr lang="en-US" b="1">
              <a:latin typeface="Arial" charset="0"/>
            </a:endParaRPr>
          </a:p>
          <a:p>
            <a:pPr eaLnBrk="1" hangingPunct="1">
              <a:spcBef>
                <a:spcPct val="50000"/>
              </a:spcBef>
            </a:pPr>
            <a:endParaRPr lang="en-US" b="1">
              <a:latin typeface="Arial" charset="0"/>
            </a:endParaRPr>
          </a:p>
          <a:p>
            <a:pPr eaLnBrk="1" hangingPunct="1">
              <a:spcBef>
                <a:spcPct val="50000"/>
              </a:spcBef>
            </a:pPr>
            <a:endParaRPr lang="en-US" b="1">
              <a:latin typeface="Arial" charset="0"/>
            </a:endParaRPr>
          </a:p>
          <a:p>
            <a:pPr eaLnBrk="1" hangingPunct="1">
              <a:spcBef>
                <a:spcPct val="50000"/>
              </a:spcBef>
            </a:pPr>
            <a:endParaRPr lang="en-US" b="1">
              <a:latin typeface="Arial" charset="0"/>
            </a:endParaRPr>
          </a:p>
        </p:txBody>
      </p:sp>
      <p:sp>
        <p:nvSpPr>
          <p:cNvPr id="37895" name="Text Box 7"/>
          <p:cNvSpPr txBox="1">
            <a:spLocks noChangeArrowheads="1"/>
          </p:cNvSpPr>
          <p:nvPr/>
        </p:nvSpPr>
        <p:spPr bwMode="auto">
          <a:xfrm>
            <a:off x="4114800" y="990600"/>
            <a:ext cx="2133600" cy="457200"/>
          </a:xfrm>
          <a:prstGeom prst="rect">
            <a:avLst/>
          </a:prstGeom>
          <a:extLst/>
        </p:spPr>
        <p:txBody>
          <a:bodyPr>
            <a:spAutoFit/>
          </a:bodyPr>
          <a:lstStyle/>
          <a:p>
            <a:pPr>
              <a:spcBef>
                <a:spcPct val="50000"/>
              </a:spcBef>
              <a:defRPr/>
            </a:pPr>
            <a:r>
              <a:rPr lang="en-US" b="1" dirty="0">
                <a:solidFill>
                  <a:schemeClr val="tx2">
                    <a:lumMod val="20000"/>
                    <a:lumOff val="80000"/>
                  </a:schemeClr>
                </a:solidFill>
                <a:effectLst>
                  <a:outerShdw blurRad="38100" dist="38100" dir="2700000" algn="tl">
                    <a:srgbClr val="000000">
                      <a:alpha val="43137"/>
                    </a:srgbClr>
                  </a:outerShdw>
                </a:effectLst>
                <a:latin typeface="Arial" charset="0"/>
              </a:rPr>
              <a:t>HISTORICAL</a:t>
            </a:r>
          </a:p>
        </p:txBody>
      </p:sp>
      <p:sp>
        <p:nvSpPr>
          <p:cNvPr id="37896" name="Text Box 8"/>
          <p:cNvSpPr txBox="1">
            <a:spLocks noChangeArrowheads="1"/>
          </p:cNvSpPr>
          <p:nvPr/>
        </p:nvSpPr>
        <p:spPr bwMode="auto">
          <a:xfrm>
            <a:off x="2819400" y="1905000"/>
            <a:ext cx="2057400" cy="457200"/>
          </a:xfrm>
          <a:prstGeom prst="rect">
            <a:avLst/>
          </a:prstGeom>
          <a:extLst/>
        </p:spPr>
        <p:txBody>
          <a:bodyPr>
            <a:spAutoFit/>
          </a:bodyPr>
          <a:lstStyle/>
          <a:p>
            <a:pPr>
              <a:spcBef>
                <a:spcPct val="50000"/>
              </a:spcBef>
              <a:defRPr/>
            </a:pPr>
            <a:r>
              <a:rPr lang="en-US" b="1" dirty="0">
                <a:solidFill>
                  <a:schemeClr val="tx2">
                    <a:lumMod val="20000"/>
                    <a:lumOff val="80000"/>
                  </a:schemeClr>
                </a:solidFill>
                <a:effectLst>
                  <a:outerShdw blurRad="38100" dist="38100" dir="2700000" algn="tl">
                    <a:srgbClr val="000000">
                      <a:alpha val="43137"/>
                    </a:srgbClr>
                  </a:outerShdw>
                </a:effectLst>
                <a:latin typeface="Arial" charset="0"/>
              </a:rPr>
              <a:t>ORACLES</a:t>
            </a:r>
          </a:p>
        </p:txBody>
      </p:sp>
      <p:sp>
        <p:nvSpPr>
          <p:cNvPr id="37897" name="Text Box 9"/>
          <p:cNvSpPr txBox="1">
            <a:spLocks noChangeArrowheads="1"/>
          </p:cNvSpPr>
          <p:nvPr/>
        </p:nvSpPr>
        <p:spPr bwMode="auto">
          <a:xfrm>
            <a:off x="4800600" y="2438400"/>
            <a:ext cx="1981200" cy="457200"/>
          </a:xfrm>
          <a:prstGeom prst="rect">
            <a:avLst/>
          </a:prstGeom>
          <a:extLst/>
        </p:spPr>
        <p:txBody>
          <a:bodyPr>
            <a:spAutoFit/>
          </a:bodyPr>
          <a:lstStyle/>
          <a:p>
            <a:pPr>
              <a:spcBef>
                <a:spcPct val="50000"/>
              </a:spcBef>
              <a:defRPr/>
            </a:pPr>
            <a:r>
              <a:rPr lang="en-US" b="1" dirty="0">
                <a:solidFill>
                  <a:schemeClr val="tx2">
                    <a:lumMod val="20000"/>
                    <a:lumOff val="80000"/>
                  </a:schemeClr>
                </a:solidFill>
                <a:effectLst>
                  <a:outerShdw blurRad="38100" dist="38100" dir="2700000" algn="tl">
                    <a:srgbClr val="000000">
                      <a:alpha val="43137"/>
                    </a:srgbClr>
                  </a:outerShdw>
                </a:effectLst>
                <a:latin typeface="Arial" charset="0"/>
              </a:rPr>
              <a:t>POETS</a:t>
            </a:r>
          </a:p>
        </p:txBody>
      </p:sp>
      <p:sp>
        <p:nvSpPr>
          <p:cNvPr id="37898" name="Text Box 10"/>
          <p:cNvSpPr txBox="1">
            <a:spLocks noChangeArrowheads="1"/>
          </p:cNvSpPr>
          <p:nvPr/>
        </p:nvSpPr>
        <p:spPr bwMode="auto">
          <a:xfrm>
            <a:off x="3810000" y="2819400"/>
            <a:ext cx="1600200" cy="457200"/>
          </a:xfrm>
          <a:prstGeom prst="rect">
            <a:avLst/>
          </a:prstGeom>
          <a:extLst/>
        </p:spPr>
        <p:txBody>
          <a:bodyPr>
            <a:spAutoFit/>
          </a:bodyPr>
          <a:lstStyle/>
          <a:p>
            <a:pPr>
              <a:spcBef>
                <a:spcPct val="50000"/>
              </a:spcBef>
              <a:defRPr/>
            </a:pPr>
            <a:r>
              <a:rPr lang="en-US" b="1" dirty="0">
                <a:solidFill>
                  <a:schemeClr val="tx2">
                    <a:lumMod val="20000"/>
                    <a:lumOff val="80000"/>
                  </a:schemeClr>
                </a:solidFill>
                <a:effectLst>
                  <a:outerShdw blurRad="38100" dist="38100" dir="2700000" algn="tl">
                    <a:srgbClr val="000000">
                      <a:alpha val="43137"/>
                    </a:srgbClr>
                  </a:outerShdw>
                </a:effectLst>
                <a:latin typeface="Arial" charset="0"/>
              </a:rPr>
              <a:t>POETIC</a:t>
            </a:r>
          </a:p>
        </p:txBody>
      </p:sp>
      <p:sp>
        <p:nvSpPr>
          <p:cNvPr id="37899" name="Text Box 11"/>
          <p:cNvSpPr txBox="1">
            <a:spLocks noChangeArrowheads="1"/>
          </p:cNvSpPr>
          <p:nvPr/>
        </p:nvSpPr>
        <p:spPr bwMode="auto">
          <a:xfrm>
            <a:off x="1447800" y="3733800"/>
            <a:ext cx="73152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a:latin typeface="Arial" charset="0"/>
              </a:rPr>
              <a:t>Parallelism is widely used (foreign to modern thought)…..</a:t>
            </a:r>
          </a:p>
          <a:p>
            <a:pPr eaLnBrk="1" hangingPunct="1">
              <a:spcBef>
                <a:spcPct val="50000"/>
              </a:spcBef>
              <a:buFontTx/>
              <a:buAutoNum type="arabicPeriod"/>
            </a:pPr>
            <a:r>
              <a:rPr lang="en-US" b="1">
                <a:latin typeface="Arial" charset="0"/>
              </a:rPr>
              <a:t>Synonymous Parallelism (Isa 44:22)</a:t>
            </a:r>
          </a:p>
          <a:p>
            <a:pPr eaLnBrk="1" hangingPunct="1">
              <a:spcBef>
                <a:spcPct val="50000"/>
              </a:spcBef>
              <a:buFontTx/>
              <a:buAutoNum type="arabicPeriod"/>
            </a:pPr>
            <a:r>
              <a:rPr lang="en-US" b="1">
                <a:latin typeface="Arial" charset="0"/>
              </a:rPr>
              <a:t>Antithetical Parallelism (Hos 7:14)</a:t>
            </a:r>
          </a:p>
          <a:p>
            <a:pPr eaLnBrk="1" hangingPunct="1">
              <a:spcBef>
                <a:spcPct val="50000"/>
              </a:spcBef>
              <a:buFontTx/>
              <a:buAutoNum type="arabicPeriod"/>
            </a:pPr>
            <a:r>
              <a:rPr lang="en-US" b="1">
                <a:latin typeface="Arial" charset="0"/>
              </a:rPr>
              <a:t>Synthetic Parallelism (Obad 21)</a:t>
            </a:r>
          </a:p>
          <a:p>
            <a:pPr eaLnBrk="1" hangingPunct="1">
              <a:spcBef>
                <a:spcPct val="50000"/>
              </a:spcBef>
              <a:buFontTx/>
              <a:buAutoNum type="arabicPeriod"/>
            </a:pPr>
            <a:endParaRPr lang="en-US" b="1">
              <a:latin typeface="Arial" charset="0"/>
            </a:endParaRPr>
          </a:p>
        </p:txBody>
      </p:sp>
      <p:sp>
        <p:nvSpPr>
          <p:cNvPr id="37900" name="Text Box 12"/>
          <p:cNvSpPr txBox="1">
            <a:spLocks noChangeArrowheads="1"/>
          </p:cNvSpPr>
          <p:nvPr/>
        </p:nvSpPr>
        <p:spPr bwMode="auto">
          <a:xfrm>
            <a:off x="1828800" y="4648200"/>
            <a:ext cx="632460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a:solidFill>
                  <a:srgbClr val="FF0000"/>
                </a:solidFill>
                <a:latin typeface="Arial" charset="0"/>
              </a:rPr>
              <a:t>Same </a:t>
            </a:r>
            <a:r>
              <a:rPr lang="en-US" b="1">
                <a:solidFill>
                  <a:schemeClr val="accent2"/>
                </a:solidFill>
                <a:latin typeface="Arial" charset="0"/>
              </a:rPr>
              <a:t>thought.</a:t>
            </a:r>
          </a:p>
        </p:txBody>
      </p:sp>
      <p:sp>
        <p:nvSpPr>
          <p:cNvPr id="37901" name="Text Box 13"/>
          <p:cNvSpPr txBox="1">
            <a:spLocks noChangeArrowheads="1"/>
          </p:cNvSpPr>
          <p:nvPr/>
        </p:nvSpPr>
        <p:spPr bwMode="auto">
          <a:xfrm>
            <a:off x="1828800" y="5257800"/>
            <a:ext cx="632460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a:solidFill>
                  <a:srgbClr val="FF0000"/>
                </a:solidFill>
                <a:latin typeface="Arial" charset="0"/>
              </a:rPr>
              <a:t>Contrasting </a:t>
            </a:r>
            <a:r>
              <a:rPr lang="en-US" b="1">
                <a:solidFill>
                  <a:schemeClr val="accent2"/>
                </a:solidFill>
                <a:latin typeface="Arial" charset="0"/>
              </a:rPr>
              <a:t>thoughts.</a:t>
            </a:r>
          </a:p>
        </p:txBody>
      </p:sp>
      <p:sp>
        <p:nvSpPr>
          <p:cNvPr id="37902" name="Text Box 14"/>
          <p:cNvSpPr txBox="1">
            <a:spLocks noChangeArrowheads="1"/>
          </p:cNvSpPr>
          <p:nvPr/>
        </p:nvSpPr>
        <p:spPr bwMode="auto">
          <a:xfrm>
            <a:off x="1828800" y="5791200"/>
            <a:ext cx="632460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a:solidFill>
                  <a:srgbClr val="FF0000"/>
                </a:solidFill>
                <a:latin typeface="Arial" charset="0"/>
              </a:rPr>
              <a:t>Adding </a:t>
            </a:r>
            <a:r>
              <a:rPr lang="en-US" b="1">
                <a:solidFill>
                  <a:schemeClr val="accent2"/>
                </a:solidFill>
                <a:latin typeface="Arial" charset="0"/>
              </a:rPr>
              <a:t>to the thought</a:t>
            </a:r>
            <a:r>
              <a:rPr lang="en-US" b="1">
                <a:solidFill>
                  <a:srgbClr val="FF0000"/>
                </a:solidFill>
                <a:latin typeface="Arial" charset="0"/>
              </a:rPr>
              <a:t>.</a:t>
            </a:r>
          </a:p>
        </p:txBody>
      </p:sp>
      <p:sp>
        <p:nvSpPr>
          <p:cNvPr id="13" name="TextBox 12"/>
          <p:cNvSpPr txBox="1"/>
          <p:nvPr/>
        </p:nvSpPr>
        <p:spPr>
          <a:xfrm>
            <a:off x="3000364" y="0"/>
            <a:ext cx="5072098" cy="1015663"/>
          </a:xfrm>
          <a:prstGeom prst="rect">
            <a:avLst/>
          </a:prstGeom>
          <a:ln>
            <a:solidFill>
              <a:schemeClr val="accent2"/>
            </a:solidFill>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sz="6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 Prophets</a:t>
            </a:r>
            <a:endParaRPr lang="en-SG" sz="6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4" name="Picture 13" descr="elijah-717538.jpg"/>
          <p:cNvPicPr>
            <a:picLocks noChangeAspect="1"/>
          </p:cNvPicPr>
          <p:nvPr/>
        </p:nvPicPr>
        <p:blipFill>
          <a:blip r:embed="rId3" cstate="print"/>
          <a:stretch>
            <a:fillRect/>
          </a:stretch>
        </p:blipFill>
        <p:spPr>
          <a:xfrm>
            <a:off x="1928794" y="0"/>
            <a:ext cx="1027631" cy="10001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96"/>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897"/>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898"/>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7899"/>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type.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7900"/>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typ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7901"/>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7902"/>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autoUpdateAnimBg="0"/>
      <p:bldP spid="37896" grpId="0" autoUpdateAnimBg="0"/>
      <p:bldP spid="37897" grpId="0" autoUpdateAnimBg="0"/>
      <p:bldP spid="37898" grpId="0" autoUpdateAnimBg="0"/>
      <p:bldP spid="37899" grpId="0" autoUpdateAnimBg="0"/>
      <p:bldP spid="37900" grpId="0" animBg="1" autoUpdateAnimBg="0"/>
      <p:bldP spid="37901" grpId="0" animBg="1" autoUpdateAnimBg="0"/>
      <p:bldP spid="37902"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701" name="Picture 5" descr="C:\WINDOWS\Profiles\Tim\My Documents\Hermeneutics\bible01anim.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989388"/>
            <a:ext cx="3810000" cy="286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765" name="Group 69"/>
          <p:cNvGraphicFramePr>
            <a:graphicFrameLocks noGrp="1"/>
          </p:cNvGraphicFramePr>
          <p:nvPr/>
        </p:nvGraphicFramePr>
        <p:xfrm>
          <a:off x="1143000" y="0"/>
          <a:ext cx="8001000" cy="6858001"/>
        </p:xfrm>
        <a:graphic>
          <a:graphicData uri="http://schemas.openxmlformats.org/drawingml/2006/table">
            <a:tbl>
              <a:tblPr/>
              <a:tblGrid>
                <a:gridCol w="1905000"/>
                <a:gridCol w="2286000"/>
                <a:gridCol w="3810000"/>
              </a:tblGrid>
              <a:tr h="1165225">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1" i="0" u="none" strike="noStrike" cap="none" normalizeH="0" baseline="0" smtClean="0">
                          <a:ln>
                            <a:noFill/>
                          </a:ln>
                          <a:solidFill>
                            <a:schemeClr val="accent2"/>
                          </a:solidFill>
                          <a:effectLst/>
                          <a:latin typeface="Times New Roman" pitchFamily="18" charset="0"/>
                        </a:rPr>
                        <a:t>English Word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1" i="0" u="none" strike="noStrike" cap="none" normalizeH="0" baseline="0" smtClean="0">
                          <a:ln>
                            <a:noFill/>
                          </a:ln>
                          <a:solidFill>
                            <a:schemeClr val="accent2"/>
                          </a:solidFill>
                          <a:effectLst/>
                          <a:latin typeface="Times New Roman" pitchFamily="18" charset="0"/>
                        </a:rPr>
                        <a:t>Greek Word</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1" i="0" u="none" strike="noStrike" cap="none" normalizeH="0" baseline="0" smtClean="0">
                          <a:ln>
                            <a:noFill/>
                          </a:ln>
                          <a:solidFill>
                            <a:schemeClr val="accent2"/>
                          </a:solidFill>
                          <a:effectLst/>
                          <a:latin typeface="Times New Roman" pitchFamily="18" charset="0"/>
                        </a:rPr>
                        <a:t>Meaning</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1"/>
                    </a:solidFill>
                  </a:tcPr>
                </a:tc>
              </a:tr>
              <a:tr h="936625">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0" i="0" u="none" strike="noStrike" cap="none" normalizeH="0" baseline="0" smtClean="0">
                          <a:ln>
                            <a:noFill/>
                          </a:ln>
                          <a:solidFill>
                            <a:schemeClr val="accent2"/>
                          </a:solidFill>
                          <a:effectLst/>
                          <a:latin typeface="Times New Roman" pitchFamily="18" charset="0"/>
                        </a:rPr>
                        <a:t>Inspiration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0" i="1" u="none" strike="noStrike" cap="none" normalizeH="0" baseline="0" smtClean="0">
                          <a:ln>
                            <a:noFill/>
                          </a:ln>
                          <a:solidFill>
                            <a:schemeClr val="accent2"/>
                          </a:solidFill>
                          <a:effectLst/>
                          <a:latin typeface="Times New Roman" pitchFamily="18" charset="0"/>
                        </a:rPr>
                        <a:t>Theopneustos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en-US" sz="2000" b="0"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r>
              <a:tr h="942975">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0" i="0" u="none" strike="noStrike" cap="none" normalizeH="0" baseline="0" smtClean="0">
                          <a:ln>
                            <a:noFill/>
                          </a:ln>
                          <a:solidFill>
                            <a:schemeClr val="accent2"/>
                          </a:solidFill>
                          <a:effectLst/>
                          <a:latin typeface="Times New Roman" pitchFamily="18" charset="0"/>
                        </a:rPr>
                        <a:t>Profitable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0" i="1" u="none" strike="noStrike" cap="none" normalizeH="0" baseline="0" smtClean="0">
                          <a:ln>
                            <a:noFill/>
                          </a:ln>
                          <a:solidFill>
                            <a:schemeClr val="accent2"/>
                          </a:solidFill>
                          <a:effectLst/>
                          <a:latin typeface="Times New Roman" pitchFamily="18" charset="0"/>
                        </a:rPr>
                        <a:t>Ophelimos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en-US" sz="2000" b="0"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r>
              <a:tr h="939800">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0" i="0" u="none" strike="noStrike" cap="none" normalizeH="0" baseline="0" smtClean="0">
                          <a:ln>
                            <a:noFill/>
                          </a:ln>
                          <a:solidFill>
                            <a:schemeClr val="accent2"/>
                          </a:solidFill>
                          <a:effectLst/>
                          <a:latin typeface="Times New Roman" pitchFamily="18" charset="0"/>
                        </a:rPr>
                        <a:t>Doctrine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0" i="1" u="none" strike="noStrike" cap="none" normalizeH="0" baseline="0" smtClean="0">
                          <a:ln>
                            <a:noFill/>
                          </a:ln>
                          <a:solidFill>
                            <a:schemeClr val="accent2"/>
                          </a:solidFill>
                          <a:effectLst/>
                          <a:latin typeface="Times New Roman" pitchFamily="18" charset="0"/>
                        </a:rPr>
                        <a:t>Didaskalia</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en-US" sz="2000" b="0"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r>
              <a:tr h="995363">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0" i="0" u="none" strike="noStrike" cap="none" normalizeH="0" baseline="0" smtClean="0">
                          <a:ln>
                            <a:noFill/>
                          </a:ln>
                          <a:solidFill>
                            <a:schemeClr val="accent2"/>
                          </a:solidFill>
                          <a:effectLst/>
                          <a:latin typeface="Times New Roman" pitchFamily="18" charset="0"/>
                        </a:rPr>
                        <a:t>Reproof</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0" i="1" u="none" strike="noStrike" cap="none" normalizeH="0" baseline="0" smtClean="0">
                          <a:ln>
                            <a:noFill/>
                          </a:ln>
                          <a:solidFill>
                            <a:schemeClr val="accent2"/>
                          </a:solidFill>
                          <a:effectLst/>
                          <a:latin typeface="Times New Roman" pitchFamily="18" charset="0"/>
                        </a:rPr>
                        <a:t>Elegchos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en-US" sz="2000" b="0"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r>
              <a:tr h="938213">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0" i="0" u="none" strike="noStrike" cap="none" normalizeH="0" baseline="0" smtClean="0">
                          <a:ln>
                            <a:noFill/>
                          </a:ln>
                          <a:solidFill>
                            <a:schemeClr val="accent2"/>
                          </a:solidFill>
                          <a:effectLst/>
                          <a:latin typeface="Times New Roman" pitchFamily="18" charset="0"/>
                        </a:rPr>
                        <a:t>Correction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0" i="1" u="none" strike="noStrike" cap="none" normalizeH="0" baseline="0" smtClean="0">
                          <a:ln>
                            <a:noFill/>
                          </a:ln>
                          <a:solidFill>
                            <a:schemeClr val="accent2"/>
                          </a:solidFill>
                          <a:effectLst/>
                          <a:latin typeface="Times New Roman" pitchFamily="18" charset="0"/>
                        </a:rPr>
                        <a:t>Epanorthosis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en-US" sz="2000" b="0"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r>
              <a:tr h="939800">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0" i="0" u="none" strike="noStrike" cap="none" normalizeH="0" baseline="0" smtClean="0">
                          <a:ln>
                            <a:noFill/>
                          </a:ln>
                          <a:solidFill>
                            <a:schemeClr val="accent2"/>
                          </a:solidFill>
                          <a:effectLst/>
                          <a:latin typeface="Times New Roman" pitchFamily="18" charset="0"/>
                        </a:rPr>
                        <a:t>Instruction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0" i="1" u="none" strike="noStrike" cap="none" normalizeH="0" baseline="0" smtClean="0">
                          <a:ln>
                            <a:noFill/>
                          </a:ln>
                          <a:solidFill>
                            <a:schemeClr val="accent2"/>
                          </a:solidFill>
                          <a:effectLst/>
                          <a:latin typeface="Times New Roman" pitchFamily="18" charset="0"/>
                        </a:rPr>
                        <a:t>Paideia</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en-US" sz="2000" b="0"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tx2"/>
                    </a:solidFill>
                  </a:tcPr>
                </a:tc>
              </a:tr>
            </a:tbl>
          </a:graphicData>
        </a:graphic>
      </p:graphicFrame>
      <p:sp>
        <p:nvSpPr>
          <p:cNvPr id="5157" name="Text Box 63"/>
          <p:cNvSpPr txBox="1">
            <a:spLocks noChangeArrowheads="1"/>
          </p:cNvSpPr>
          <p:nvPr/>
        </p:nvSpPr>
        <p:spPr bwMode="auto">
          <a:xfrm>
            <a:off x="441325" y="1793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sp>
        <p:nvSpPr>
          <p:cNvPr id="29760" name="Text Box 64"/>
          <p:cNvSpPr txBox="1">
            <a:spLocks noChangeArrowheads="1"/>
          </p:cNvSpPr>
          <p:nvPr/>
        </p:nvSpPr>
        <p:spPr bwMode="auto">
          <a:xfrm>
            <a:off x="5562600" y="1371600"/>
            <a:ext cx="3352800" cy="579438"/>
          </a:xfrm>
          <a:prstGeom prst="rect">
            <a:avLst/>
          </a:prstGeom>
          <a:extLst/>
        </p:spPr>
        <p:txBody>
          <a:bodyPr>
            <a:spAutoFit/>
          </a:bodyPr>
          <a:lstStyle/>
          <a:p>
            <a:pPr>
              <a:spcBef>
                <a:spcPct val="50000"/>
              </a:spcBef>
              <a:defRPr/>
            </a:pPr>
            <a:r>
              <a:rPr lang="en-US" sz="3200" b="1" dirty="0">
                <a:solidFill>
                  <a:srgbClr val="FF0000"/>
                </a:solidFill>
                <a:effectLst>
                  <a:outerShdw blurRad="38100" dist="38100" dir="2700000" algn="tl">
                    <a:srgbClr val="000000">
                      <a:alpha val="43137"/>
                    </a:srgbClr>
                  </a:outerShdw>
                </a:effectLst>
                <a:latin typeface="Arial" charset="0"/>
              </a:rPr>
              <a:t>God-breathed</a:t>
            </a:r>
          </a:p>
        </p:txBody>
      </p:sp>
      <p:sp>
        <p:nvSpPr>
          <p:cNvPr id="29761" name="Text Box 65"/>
          <p:cNvSpPr txBox="1">
            <a:spLocks noChangeArrowheads="1"/>
          </p:cNvSpPr>
          <p:nvPr/>
        </p:nvSpPr>
        <p:spPr bwMode="auto">
          <a:xfrm>
            <a:off x="5486400" y="2286000"/>
            <a:ext cx="3352800" cy="701675"/>
          </a:xfrm>
          <a:prstGeom prst="rect">
            <a:avLst/>
          </a:prstGeom>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20000"/>
              </a:spcBef>
              <a:buClr>
                <a:schemeClr val="tx2"/>
              </a:buClr>
              <a:buSzPct val="90000"/>
              <a:buFont typeface="Symbol" pitchFamily="18" charset="2"/>
              <a:buNone/>
            </a:pPr>
            <a:r>
              <a:rPr lang="en-US" sz="2000" b="1">
                <a:solidFill>
                  <a:srgbClr val="FF0000"/>
                </a:solidFill>
                <a:effectLst>
                  <a:outerShdw blurRad="38100" dist="38100" dir="2700000" algn="tl">
                    <a:srgbClr val="000000"/>
                  </a:outerShdw>
                </a:effectLst>
                <a:latin typeface="Arial" charset="0"/>
              </a:rPr>
              <a:t>From the root ‘to heap up’ (accumulate for benefit)</a:t>
            </a:r>
            <a:endParaRPr lang="en-US" b="1">
              <a:effectLst>
                <a:outerShdw blurRad="38100" dist="38100" dir="2700000" algn="tl">
                  <a:srgbClr val="000000"/>
                </a:outerShdw>
              </a:effectLst>
            </a:endParaRPr>
          </a:p>
        </p:txBody>
      </p:sp>
      <p:sp>
        <p:nvSpPr>
          <p:cNvPr id="29762" name="Text Box 66"/>
          <p:cNvSpPr txBox="1">
            <a:spLocks noChangeArrowheads="1"/>
          </p:cNvSpPr>
          <p:nvPr/>
        </p:nvSpPr>
        <p:spPr bwMode="auto">
          <a:xfrm>
            <a:off x="5486400" y="3200400"/>
            <a:ext cx="3352800" cy="701675"/>
          </a:xfrm>
          <a:prstGeom prst="rect">
            <a:avLst/>
          </a:prstGeom>
          <a:extLst/>
        </p:spPr>
        <p:txBody>
          <a:bodyPr>
            <a:spAutoFit/>
          </a:bodyPr>
          <a:lstStyle/>
          <a:p>
            <a:pPr algn="ctr">
              <a:spcBef>
                <a:spcPct val="50000"/>
              </a:spcBef>
              <a:defRPr/>
            </a:pPr>
            <a:r>
              <a:rPr lang="en-US" sz="2000" b="1" dirty="0">
                <a:solidFill>
                  <a:srgbClr val="FF0000"/>
                </a:solidFill>
                <a:effectLst>
                  <a:outerShdw blurRad="38100" dist="38100" dir="2700000" algn="tl">
                    <a:srgbClr val="000000">
                      <a:alpha val="43137"/>
                    </a:srgbClr>
                  </a:outerShdw>
                </a:effectLst>
                <a:latin typeface="Arial" charset="0"/>
              </a:rPr>
              <a:t>Teaching, instruction of doctrine / precepts.</a:t>
            </a:r>
          </a:p>
        </p:txBody>
      </p:sp>
      <p:sp>
        <p:nvSpPr>
          <p:cNvPr id="29764" name="Text Box 68"/>
          <p:cNvSpPr txBox="1">
            <a:spLocks noChangeArrowheads="1"/>
          </p:cNvSpPr>
          <p:nvPr/>
        </p:nvSpPr>
        <p:spPr bwMode="auto">
          <a:xfrm>
            <a:off x="5410200" y="4191000"/>
            <a:ext cx="3733800" cy="701675"/>
          </a:xfrm>
          <a:prstGeom prst="rect">
            <a:avLst/>
          </a:prstGeom>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20000"/>
              </a:spcBef>
              <a:buClr>
                <a:schemeClr val="tx2"/>
              </a:buClr>
              <a:buSzPct val="90000"/>
              <a:buFont typeface="Symbol" pitchFamily="18" charset="2"/>
              <a:buNone/>
            </a:pPr>
            <a:r>
              <a:rPr lang="en-US" sz="2000" b="1">
                <a:solidFill>
                  <a:srgbClr val="FF0000"/>
                </a:solidFill>
                <a:effectLst>
                  <a:outerShdw blurRad="38100" dist="38100" dir="2700000" algn="tl">
                    <a:srgbClr val="000000"/>
                  </a:outerShdw>
                </a:effectLst>
                <a:latin typeface="Arial" charset="0"/>
              </a:rPr>
              <a:t>A proof, that by which a thing is tested (SIN)</a:t>
            </a:r>
            <a:endParaRPr lang="en-US" b="1">
              <a:effectLst>
                <a:outerShdw blurRad="38100" dist="38100" dir="2700000" algn="tl">
                  <a:srgbClr val="000000"/>
                </a:outerShdw>
              </a:effectLst>
            </a:endParaRPr>
          </a:p>
        </p:txBody>
      </p:sp>
      <p:sp>
        <p:nvSpPr>
          <p:cNvPr id="29766" name="Text Box 70"/>
          <p:cNvSpPr txBox="1">
            <a:spLocks noChangeArrowheads="1"/>
          </p:cNvSpPr>
          <p:nvPr/>
        </p:nvSpPr>
        <p:spPr bwMode="auto">
          <a:xfrm>
            <a:off x="5486400" y="4953000"/>
            <a:ext cx="3657600" cy="1016000"/>
          </a:xfrm>
          <a:prstGeom prst="rect">
            <a:avLst/>
          </a:prstGeom>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20000"/>
              </a:spcBef>
              <a:buClr>
                <a:schemeClr val="tx2"/>
              </a:buClr>
              <a:buSzPct val="90000"/>
              <a:buFont typeface="Symbol" pitchFamily="18" charset="2"/>
              <a:buNone/>
            </a:pPr>
            <a:r>
              <a:rPr lang="en-US" sz="2000">
                <a:solidFill>
                  <a:srgbClr val="FF0000"/>
                </a:solidFill>
                <a:effectLst>
                  <a:outerShdw blurRad="38100" dist="38100" dir="2700000" algn="tl">
                    <a:srgbClr val="000000"/>
                  </a:outerShdw>
                </a:effectLst>
                <a:latin typeface="Arial" charset="0"/>
              </a:rPr>
              <a:t>Restoration to an upright state. Correction, improvement of life or character (ERROR)</a:t>
            </a:r>
            <a:endParaRPr lang="en-US">
              <a:effectLst>
                <a:outerShdw blurRad="38100" dist="38100" dir="2700000" algn="tl">
                  <a:srgbClr val="000000"/>
                </a:outerShdw>
              </a:effectLst>
            </a:endParaRPr>
          </a:p>
        </p:txBody>
      </p:sp>
      <p:sp>
        <p:nvSpPr>
          <p:cNvPr id="29768" name="Text Box 72"/>
          <p:cNvSpPr txBox="1">
            <a:spLocks noChangeArrowheads="1"/>
          </p:cNvSpPr>
          <p:nvPr/>
        </p:nvSpPr>
        <p:spPr bwMode="auto">
          <a:xfrm>
            <a:off x="5410200" y="6019800"/>
            <a:ext cx="3505200" cy="701675"/>
          </a:xfrm>
          <a:prstGeom prst="rect">
            <a:avLst/>
          </a:prstGeom>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20000"/>
              </a:spcBef>
              <a:buClr>
                <a:schemeClr val="tx2"/>
              </a:buClr>
              <a:buSzPct val="90000"/>
              <a:buFont typeface="Symbol" pitchFamily="18" charset="2"/>
              <a:buNone/>
            </a:pPr>
            <a:r>
              <a:rPr lang="en-US" sz="2000" b="1">
                <a:solidFill>
                  <a:srgbClr val="FF0000"/>
                </a:solidFill>
                <a:effectLst>
                  <a:outerShdw blurRad="38100" dist="38100" dir="2700000" algn="tl">
                    <a:srgbClr val="000000"/>
                  </a:outerShdw>
                </a:effectLst>
                <a:latin typeface="Arial" charset="0"/>
              </a:rPr>
              <a:t>Used of the whole training and education of children</a:t>
            </a:r>
            <a:endParaRPr lang="en-US" b="1">
              <a:effectLst>
                <a:outerShdw blurRad="38100" dist="38100" dir="2700000" algn="tl">
                  <a:srgbClr val="000000"/>
                </a:outerShdw>
              </a:effectLst>
            </a:endParaRPr>
          </a:p>
        </p:txBody>
      </p:sp>
      <p:sp>
        <p:nvSpPr>
          <p:cNvPr id="11" name="Vertical Scroll 10"/>
          <p:cNvSpPr/>
          <p:nvPr/>
        </p:nvSpPr>
        <p:spPr bwMode="auto">
          <a:xfrm>
            <a:off x="755576" y="332656"/>
            <a:ext cx="8208912" cy="6065912"/>
          </a:xfrm>
          <a:prstGeom prst="verticalScroll">
            <a:avLst/>
          </a:prstGeom>
          <a:solidFill>
            <a:schemeClr val="accent1">
              <a:lumMod val="75000"/>
            </a:schemeClr>
          </a:solidFill>
          <a:ln w="12700" cap="sq" cmpd="sng" algn="ctr">
            <a:solidFill>
              <a:schemeClr val="tx1"/>
            </a:solidFill>
            <a:prstDash val="solid"/>
            <a:round/>
            <a:headEnd type="none" w="sm" len="sm"/>
            <a:tailEnd type="none" w="sm" len="sm"/>
          </a:ln>
          <a:effectLst>
            <a:reflection blurRad="6350" stA="50000" endA="300" endPos="90000" dir="5400000" sy="-100000" algn="bl" rotWithShape="0"/>
          </a:effectLst>
          <a:extLst/>
        </p:spPr>
        <p:txBody>
          <a:bodyPr wrap="none"/>
          <a:lstStyle/>
          <a:p>
            <a:pPr algn="ctr">
              <a:defRPr/>
            </a:pPr>
            <a:r>
              <a:rPr lang="en-US" sz="4000" b="1" dirty="0">
                <a:effectLst>
                  <a:outerShdw blurRad="38100" dist="38100" dir="2700000" algn="tl">
                    <a:srgbClr val="000000">
                      <a:alpha val="43137"/>
                    </a:srgbClr>
                  </a:outerShdw>
                </a:effectLst>
              </a:rPr>
              <a:t>Doctrine: </a:t>
            </a:r>
          </a:p>
          <a:p>
            <a:pPr algn="ctr">
              <a:defRPr/>
            </a:pPr>
            <a:r>
              <a:rPr lang="en-US" sz="4000" i="1" dirty="0"/>
              <a:t>What should I believe?</a:t>
            </a:r>
          </a:p>
          <a:p>
            <a:pPr algn="ctr">
              <a:defRPr/>
            </a:pPr>
            <a:r>
              <a:rPr lang="en-US" sz="4000" b="1" dirty="0">
                <a:effectLst>
                  <a:outerShdw blurRad="38100" dist="38100" dir="2700000" algn="tl">
                    <a:srgbClr val="000000">
                      <a:alpha val="43137"/>
                    </a:srgbClr>
                  </a:outerShdw>
                </a:effectLst>
              </a:rPr>
              <a:t>Reproof: </a:t>
            </a:r>
          </a:p>
          <a:p>
            <a:pPr algn="ctr">
              <a:defRPr/>
            </a:pPr>
            <a:r>
              <a:rPr lang="en-US" sz="4000" i="1" dirty="0"/>
              <a:t>How should I not behave?</a:t>
            </a:r>
          </a:p>
          <a:p>
            <a:pPr algn="ctr">
              <a:defRPr/>
            </a:pPr>
            <a:r>
              <a:rPr lang="en-US" sz="4000" b="1" dirty="0">
                <a:effectLst>
                  <a:outerShdw blurRad="38100" dist="38100" dir="2700000" algn="tl">
                    <a:srgbClr val="000000">
                      <a:alpha val="43137"/>
                    </a:srgbClr>
                  </a:outerShdw>
                </a:effectLst>
              </a:rPr>
              <a:t>Correction: </a:t>
            </a:r>
          </a:p>
          <a:p>
            <a:pPr algn="ctr">
              <a:defRPr/>
            </a:pPr>
            <a:r>
              <a:rPr lang="en-US" sz="4000" i="1" dirty="0"/>
              <a:t>What should I not believe?</a:t>
            </a:r>
          </a:p>
          <a:p>
            <a:pPr algn="ctr">
              <a:defRPr/>
            </a:pPr>
            <a:r>
              <a:rPr lang="en-US" sz="4000" b="1" dirty="0">
                <a:effectLst>
                  <a:outerShdw blurRad="38100" dist="38100" dir="2700000" algn="tl">
                    <a:srgbClr val="000000">
                      <a:alpha val="43137"/>
                    </a:srgbClr>
                  </a:outerShdw>
                </a:effectLst>
              </a:rPr>
              <a:t>Instruction: </a:t>
            </a:r>
          </a:p>
          <a:p>
            <a:pPr algn="ctr">
              <a:defRPr/>
            </a:pPr>
            <a:r>
              <a:rPr lang="en-US" sz="4000" i="1" dirty="0"/>
              <a:t>How should I behave?</a:t>
            </a:r>
          </a:p>
          <a:p>
            <a:pPr>
              <a:defRPr/>
            </a:pPr>
            <a:endParaRPr lang="en-SG" dirty="0"/>
          </a:p>
        </p:txBody>
      </p:sp>
    </p:spTree>
    <p:extLst>
      <p:ext uri="{BB962C8B-B14F-4D97-AF65-F5344CB8AC3E}">
        <p14:creationId xmlns:p14="http://schemas.microsoft.com/office/powerpoint/2010/main" val="1509117985"/>
      </p:ext>
    </p:extLst>
  </p:cSld>
  <p:clrMapOvr>
    <a:masterClrMapping/>
  </p:clrMapOvr>
  <p:transition>
    <p:newsfla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904" name="Text Box 16"/>
          <p:cNvSpPr txBox="1">
            <a:spLocks noChangeArrowheads="1"/>
          </p:cNvSpPr>
          <p:nvPr/>
        </p:nvSpPr>
        <p:spPr bwMode="auto">
          <a:xfrm>
            <a:off x="1524000" y="1071563"/>
            <a:ext cx="7620000" cy="2678112"/>
          </a:xfrm>
          <a:prstGeom prst="rect">
            <a:avLst/>
          </a:prstGeom>
          <a:solidFill>
            <a:schemeClr val="bg1"/>
          </a:solidFill>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Tx/>
              <a:buAutoNum type="arabicPeriod" startAt="4"/>
            </a:pPr>
            <a:r>
              <a:rPr lang="en-US" b="1">
                <a:solidFill>
                  <a:srgbClr val="FFF5E0"/>
                </a:solidFill>
                <a:effectLst>
                  <a:outerShdw blurRad="38100" dist="38100" dir="2700000" algn="tl">
                    <a:srgbClr val="000000"/>
                  </a:outerShdw>
                </a:effectLst>
                <a:latin typeface="Arial" charset="0"/>
              </a:rPr>
              <a:t>               </a:t>
            </a:r>
            <a:r>
              <a:rPr lang="en-US" b="1">
                <a:latin typeface="Arial" charset="0"/>
              </a:rPr>
              <a:t>    of Prophecy</a:t>
            </a:r>
          </a:p>
          <a:p>
            <a:pPr eaLnBrk="1" hangingPunct="1">
              <a:spcBef>
                <a:spcPct val="50000"/>
              </a:spcBef>
            </a:pPr>
            <a:endParaRPr lang="en-US" b="1">
              <a:latin typeface="Arial" charset="0"/>
            </a:endParaRPr>
          </a:p>
          <a:p>
            <a:pPr eaLnBrk="1" hangingPunct="1">
              <a:spcBef>
                <a:spcPct val="50000"/>
              </a:spcBef>
            </a:pPr>
            <a:endParaRPr lang="en-US" b="1">
              <a:latin typeface="Arial" charset="0"/>
            </a:endParaRPr>
          </a:p>
          <a:p>
            <a:pPr eaLnBrk="1" hangingPunct="1">
              <a:spcBef>
                <a:spcPct val="50000"/>
              </a:spcBef>
            </a:pPr>
            <a:endParaRPr lang="en-US" b="1">
              <a:latin typeface="Arial" charset="0"/>
            </a:endParaRPr>
          </a:p>
          <a:p>
            <a:pPr eaLnBrk="1" hangingPunct="1">
              <a:spcBef>
                <a:spcPct val="50000"/>
              </a:spcBef>
            </a:pPr>
            <a:endParaRPr lang="en-US" b="1">
              <a:latin typeface="Arial" charset="0"/>
            </a:endParaRPr>
          </a:p>
        </p:txBody>
      </p:sp>
      <p:sp>
        <p:nvSpPr>
          <p:cNvPr id="37905" name="Text Box 17"/>
          <p:cNvSpPr txBox="1">
            <a:spLocks noChangeArrowheads="1"/>
          </p:cNvSpPr>
          <p:nvPr/>
        </p:nvSpPr>
        <p:spPr bwMode="auto">
          <a:xfrm>
            <a:off x="2000250" y="1071563"/>
            <a:ext cx="2286000" cy="457200"/>
          </a:xfrm>
          <a:prstGeom prst="rect">
            <a:avLst/>
          </a:prstGeom>
          <a:extLst/>
        </p:spPr>
        <p:txBody>
          <a:bodyPr>
            <a:spAutoFit/>
          </a:bodyPr>
          <a:lstStyle/>
          <a:p>
            <a:pPr>
              <a:spcBef>
                <a:spcPct val="50000"/>
              </a:spcBef>
              <a:defRPr/>
            </a:pPr>
            <a:r>
              <a:rPr lang="en-US" b="1" dirty="0">
                <a:solidFill>
                  <a:schemeClr val="tx2">
                    <a:lumMod val="20000"/>
                    <a:lumOff val="80000"/>
                  </a:schemeClr>
                </a:solidFill>
                <a:effectLst>
                  <a:outerShdw blurRad="38100" dist="38100" dir="2700000" algn="tl">
                    <a:srgbClr val="000000">
                      <a:alpha val="43137"/>
                    </a:srgbClr>
                  </a:outerShdw>
                </a:effectLst>
                <a:latin typeface="Arial" charset="0"/>
              </a:rPr>
              <a:t>LEVELS</a:t>
            </a:r>
          </a:p>
        </p:txBody>
      </p:sp>
      <p:sp>
        <p:nvSpPr>
          <p:cNvPr id="37892" name="Text Box 18"/>
          <p:cNvSpPr txBox="1">
            <a:spLocks noChangeArrowheads="1"/>
          </p:cNvSpPr>
          <p:nvPr/>
        </p:nvSpPr>
        <p:spPr bwMode="auto">
          <a:xfrm>
            <a:off x="1143000" y="1714500"/>
            <a:ext cx="8001000" cy="2124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Tx/>
              <a:buAutoNum type="arabicParenBoth"/>
            </a:pPr>
            <a:r>
              <a:rPr lang="en-US" b="1">
                <a:latin typeface="Arial" charset="0"/>
              </a:rPr>
              <a:t>Immediate = </a:t>
            </a:r>
          </a:p>
          <a:p>
            <a:pPr eaLnBrk="1" hangingPunct="1">
              <a:spcBef>
                <a:spcPct val="50000"/>
              </a:spcBef>
              <a:buFontTx/>
              <a:buAutoNum type="arabicParenBoth"/>
            </a:pPr>
            <a:r>
              <a:rPr lang="en-US" b="1">
                <a:latin typeface="Arial" charset="0"/>
              </a:rPr>
              <a:t>Cyclic =</a:t>
            </a:r>
          </a:p>
          <a:p>
            <a:pPr eaLnBrk="1" hangingPunct="1">
              <a:spcBef>
                <a:spcPct val="50000"/>
              </a:spcBef>
              <a:buFontTx/>
              <a:buAutoNum type="arabicParenBoth"/>
            </a:pPr>
            <a:r>
              <a:rPr lang="en-US" b="1">
                <a:latin typeface="Arial" charset="0"/>
              </a:rPr>
              <a:t>Messianic =</a:t>
            </a:r>
          </a:p>
          <a:p>
            <a:pPr eaLnBrk="1" hangingPunct="1">
              <a:spcBef>
                <a:spcPct val="50000"/>
              </a:spcBef>
              <a:buFontTx/>
              <a:buAutoNum type="arabicParenBoth"/>
            </a:pPr>
            <a:r>
              <a:rPr lang="en-US" b="1">
                <a:latin typeface="Arial" charset="0"/>
              </a:rPr>
              <a:t>End Times =</a:t>
            </a:r>
          </a:p>
        </p:txBody>
      </p:sp>
      <p:sp>
        <p:nvSpPr>
          <p:cNvPr id="37907" name="Text Box 19"/>
          <p:cNvSpPr txBox="1">
            <a:spLocks noChangeArrowheads="1"/>
          </p:cNvSpPr>
          <p:nvPr/>
        </p:nvSpPr>
        <p:spPr bwMode="auto">
          <a:xfrm>
            <a:off x="3500438" y="1714500"/>
            <a:ext cx="5943600" cy="457200"/>
          </a:xfrm>
          <a:prstGeom prst="rect">
            <a:avLst/>
          </a:prstGeom>
          <a:extLst/>
        </p:spPr>
        <p:txBody>
          <a:bodyPr>
            <a:spAutoFit/>
          </a:bodyPr>
          <a:lstStyle/>
          <a:p>
            <a:pPr>
              <a:spcBef>
                <a:spcPct val="50000"/>
              </a:spcBef>
              <a:defRPr/>
            </a:pPr>
            <a:r>
              <a:rPr lang="en-US" b="1" dirty="0">
                <a:solidFill>
                  <a:schemeClr val="tx2">
                    <a:lumMod val="20000"/>
                    <a:lumOff val="80000"/>
                  </a:schemeClr>
                </a:solidFill>
                <a:effectLst>
                  <a:outerShdw blurRad="38100" dist="38100" dir="2700000" algn="tl">
                    <a:srgbClr val="000000">
                      <a:alpha val="43137"/>
                    </a:srgbClr>
                  </a:outerShdw>
                </a:effectLst>
                <a:latin typeface="Arial" charset="0"/>
              </a:rPr>
              <a:t>Fulfilled soon after time it was written.</a:t>
            </a:r>
          </a:p>
        </p:txBody>
      </p:sp>
      <p:sp>
        <p:nvSpPr>
          <p:cNvPr id="37908" name="Text Box 20"/>
          <p:cNvSpPr txBox="1">
            <a:spLocks noChangeArrowheads="1"/>
          </p:cNvSpPr>
          <p:nvPr/>
        </p:nvSpPr>
        <p:spPr bwMode="auto">
          <a:xfrm>
            <a:off x="3124200" y="2286000"/>
            <a:ext cx="6019800" cy="457200"/>
          </a:xfrm>
          <a:prstGeom prst="rect">
            <a:avLst/>
          </a:prstGeom>
          <a:extLst/>
        </p:spPr>
        <p:txBody>
          <a:bodyPr>
            <a:spAutoFit/>
          </a:bodyPr>
          <a:lstStyle/>
          <a:p>
            <a:pPr>
              <a:spcBef>
                <a:spcPct val="50000"/>
              </a:spcBef>
              <a:defRPr/>
            </a:pPr>
            <a:r>
              <a:rPr lang="en-US" b="1" dirty="0">
                <a:solidFill>
                  <a:schemeClr val="tx2">
                    <a:lumMod val="20000"/>
                    <a:lumOff val="80000"/>
                  </a:schemeClr>
                </a:solidFill>
                <a:effectLst>
                  <a:outerShdw blurRad="38100" dist="38100" dir="2700000" algn="tl">
                    <a:srgbClr val="000000">
                      <a:alpha val="43137"/>
                    </a:srgbClr>
                  </a:outerShdw>
                </a:effectLst>
                <a:latin typeface="Arial" charset="0"/>
              </a:rPr>
              <a:t>Fulfilled in cycles through history.</a:t>
            </a:r>
          </a:p>
        </p:txBody>
      </p:sp>
      <p:sp>
        <p:nvSpPr>
          <p:cNvPr id="37909" name="Text Box 21"/>
          <p:cNvSpPr txBox="1">
            <a:spLocks noChangeArrowheads="1"/>
          </p:cNvSpPr>
          <p:nvPr/>
        </p:nvSpPr>
        <p:spPr bwMode="auto">
          <a:xfrm>
            <a:off x="3657600" y="2786063"/>
            <a:ext cx="5486400" cy="457200"/>
          </a:xfrm>
          <a:prstGeom prst="rect">
            <a:avLst/>
          </a:prstGeom>
          <a:extLst/>
        </p:spPr>
        <p:txBody>
          <a:bodyPr>
            <a:spAutoFit/>
          </a:bodyPr>
          <a:lstStyle/>
          <a:p>
            <a:pPr>
              <a:spcBef>
                <a:spcPct val="50000"/>
              </a:spcBef>
              <a:defRPr/>
            </a:pPr>
            <a:r>
              <a:rPr lang="en-US" b="1" dirty="0">
                <a:solidFill>
                  <a:schemeClr val="tx2">
                    <a:lumMod val="20000"/>
                    <a:lumOff val="80000"/>
                  </a:schemeClr>
                </a:solidFill>
                <a:effectLst>
                  <a:outerShdw blurRad="38100" dist="38100" dir="2700000" algn="tl">
                    <a:srgbClr val="000000">
                      <a:alpha val="43137"/>
                    </a:srgbClr>
                  </a:outerShdw>
                </a:effectLst>
                <a:latin typeface="Arial" charset="0"/>
              </a:rPr>
              <a:t>Prophecies concerning the Messiah.</a:t>
            </a:r>
          </a:p>
        </p:txBody>
      </p:sp>
      <p:sp>
        <p:nvSpPr>
          <p:cNvPr id="37910" name="Text Box 22"/>
          <p:cNvSpPr txBox="1">
            <a:spLocks noChangeArrowheads="1"/>
          </p:cNvSpPr>
          <p:nvPr/>
        </p:nvSpPr>
        <p:spPr bwMode="auto">
          <a:xfrm>
            <a:off x="3657600" y="3357563"/>
            <a:ext cx="5486400" cy="457200"/>
          </a:xfrm>
          <a:prstGeom prst="rect">
            <a:avLst/>
          </a:prstGeom>
          <a:extLst/>
        </p:spPr>
        <p:txBody>
          <a:bodyPr>
            <a:spAutoFit/>
          </a:bodyPr>
          <a:lstStyle/>
          <a:p>
            <a:pPr>
              <a:spcBef>
                <a:spcPct val="50000"/>
              </a:spcBef>
              <a:defRPr/>
            </a:pPr>
            <a:r>
              <a:rPr lang="en-US" b="1" dirty="0">
                <a:solidFill>
                  <a:schemeClr val="tx2">
                    <a:lumMod val="20000"/>
                    <a:lumOff val="80000"/>
                  </a:schemeClr>
                </a:solidFill>
                <a:effectLst>
                  <a:outerShdw blurRad="38100" dist="38100" dir="2700000" algn="tl">
                    <a:srgbClr val="000000">
                      <a:alpha val="43137"/>
                    </a:srgbClr>
                  </a:outerShdw>
                </a:effectLst>
                <a:latin typeface="Arial" charset="0"/>
              </a:rPr>
              <a:t>Prophecies solely about End Times.</a:t>
            </a:r>
          </a:p>
        </p:txBody>
      </p:sp>
      <p:pic>
        <p:nvPicPr>
          <p:cNvPr id="378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786188"/>
            <a:ext cx="80010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3071802" y="0"/>
            <a:ext cx="5072098" cy="1015663"/>
          </a:xfrm>
          <a:prstGeom prst="rect">
            <a:avLst/>
          </a:prstGeom>
          <a:ln>
            <a:solidFill>
              <a:schemeClr val="accent2"/>
            </a:solidFill>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sz="6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 Prophets</a:t>
            </a:r>
            <a:endParaRPr lang="en-SG" sz="6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3" name="Picture 12" descr="elijah-717538.jpg"/>
          <p:cNvPicPr>
            <a:picLocks noChangeAspect="1"/>
          </p:cNvPicPr>
          <p:nvPr/>
        </p:nvPicPr>
        <p:blipFill>
          <a:blip r:embed="rId4" cstate="print"/>
          <a:stretch>
            <a:fillRect/>
          </a:stretch>
        </p:blipFill>
        <p:spPr>
          <a:xfrm>
            <a:off x="2000232" y="0"/>
            <a:ext cx="1027631" cy="10001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90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90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908"/>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909"/>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7910"/>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5" grpId="0" autoUpdateAnimBg="0"/>
      <p:bldP spid="37907" grpId="0" autoUpdateAnimBg="0"/>
      <p:bldP spid="37908" grpId="0" autoUpdateAnimBg="0"/>
      <p:bldP spid="37909" grpId="0" autoUpdateAnimBg="0"/>
      <p:bldP spid="37910"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6" name="Picture 4" descr="C:\WINDOWS\Profiles\Tim\My Documents\Hermeneutics\psalms.gif"/>
          <p:cNvPicPr>
            <a:picLocks noChangeAspect="1" noChangeArrowheads="1"/>
          </p:cNvPicPr>
          <p:nvPr/>
        </p:nvPicPr>
        <p:blipFill>
          <a:blip r:embed="rId4" cstate="print"/>
          <a:srcRect/>
          <a:stretch>
            <a:fillRect/>
          </a:stretch>
        </p:blipFill>
        <p:spPr bwMode="auto">
          <a:xfrm>
            <a:off x="2428860" y="571480"/>
            <a:ext cx="4989467" cy="5857892"/>
          </a:xfrm>
          <a:prstGeom prst="roundRect">
            <a:avLst>
              <a:gd name="adj" fmla="val 16667"/>
            </a:avLst>
          </a:prstGeom>
          <a:ln>
            <a:noFill/>
          </a:ln>
          <a:effectLst>
            <a:outerShdw blurRad="152400" dist="12000" dir="900000" sy="98000" kx="110000" ky="200000" algn="tl" rotWithShape="0">
              <a:srgbClr val="000000">
                <a:alpha val="30000"/>
              </a:srgbClr>
            </a:outerShdw>
            <a:reflection blurRad="6350" stA="50000" endA="300" endPos="900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
        <p:nvSpPr>
          <p:cNvPr id="38917" name="Text Box 5"/>
          <p:cNvSpPr txBox="1">
            <a:spLocks noChangeArrowheads="1"/>
          </p:cNvSpPr>
          <p:nvPr/>
        </p:nvSpPr>
        <p:spPr bwMode="auto">
          <a:xfrm>
            <a:off x="1295400" y="1571625"/>
            <a:ext cx="7848600" cy="5703888"/>
          </a:xfrm>
          <a:prstGeom prst="rect">
            <a:avLst/>
          </a:prstGeom>
          <a:solidFill>
            <a:schemeClr val="bg1"/>
          </a:solidFill>
          <a:extLst/>
        </p:spPr>
        <p:txBody>
          <a:bodyPr>
            <a:spAutoFit/>
          </a:bodyPr>
          <a:lstStyle>
            <a:lvl1pPr marL="495300" indent="-4953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Tx/>
              <a:buAutoNum type="romanLcPeriod"/>
            </a:pPr>
            <a:r>
              <a:rPr lang="en-US" b="1">
                <a:latin typeface="Arial" charset="0"/>
              </a:rPr>
              <a:t>Psalms are   </a:t>
            </a:r>
            <a:r>
              <a:rPr lang="en-US" b="1">
                <a:effectLst>
                  <a:outerShdw blurRad="38100" dist="38100" dir="2700000" algn="tl">
                    <a:srgbClr val="000000"/>
                  </a:outerShdw>
                </a:effectLst>
                <a:latin typeface="Arial" charset="0"/>
              </a:rPr>
              <a:t>             </a:t>
            </a:r>
            <a:r>
              <a:rPr lang="en-US" b="1">
                <a:latin typeface="Arial" charset="0"/>
              </a:rPr>
              <a:t>       and                          and are prayers and/or songs expressing some deep emotion of the Psalmist.</a:t>
            </a:r>
          </a:p>
          <a:p>
            <a:pPr eaLnBrk="1" hangingPunct="1">
              <a:spcBef>
                <a:spcPct val="50000"/>
              </a:spcBef>
              <a:buFontTx/>
              <a:buAutoNum type="romanLcPeriod"/>
            </a:pPr>
            <a:r>
              <a:rPr lang="en-US" b="1">
                <a:latin typeface="Arial" charset="0"/>
              </a:rPr>
              <a:t>You must know the Psalm                          to determine the form and function of the Psalm.</a:t>
            </a:r>
          </a:p>
          <a:p>
            <a:pPr eaLnBrk="1" hangingPunct="1">
              <a:spcBef>
                <a:spcPct val="50000"/>
              </a:spcBef>
              <a:buFontTx/>
              <a:buAutoNum type="romanLcPeriod"/>
            </a:pPr>
            <a:r>
              <a:rPr lang="en-US" b="1">
                <a:latin typeface="Arial" charset="0"/>
              </a:rPr>
              <a:t>You must treat the Psalms as     </a:t>
            </a:r>
            <a:r>
              <a:rPr lang="en-US" b="1">
                <a:solidFill>
                  <a:srgbClr val="FFEBC2"/>
                </a:solidFill>
                <a:effectLst>
                  <a:outerShdw blurRad="38100" dist="38100" dir="2700000" algn="tl">
                    <a:srgbClr val="000000"/>
                  </a:outerShdw>
                </a:effectLst>
                <a:latin typeface="Arial" charset="0"/>
              </a:rPr>
              <a:t>                </a:t>
            </a:r>
            <a:r>
              <a:rPr lang="en-US" b="1">
                <a:latin typeface="Arial" charset="0"/>
              </a:rPr>
              <a:t>      and not single verses.</a:t>
            </a:r>
          </a:p>
          <a:p>
            <a:pPr eaLnBrk="1" hangingPunct="1">
              <a:spcBef>
                <a:spcPct val="50000"/>
              </a:spcBef>
              <a:buFontTx/>
              <a:buAutoNum type="romanLcPeriod"/>
            </a:pPr>
            <a:r>
              <a:rPr lang="en-US" b="1">
                <a:latin typeface="Arial" charset="0"/>
              </a:rPr>
              <a:t>Psalms do not teach                                directly.</a:t>
            </a:r>
          </a:p>
          <a:p>
            <a:pPr eaLnBrk="1" hangingPunct="1">
              <a:spcBef>
                <a:spcPct val="50000"/>
              </a:spcBef>
              <a:buFontTx/>
              <a:buAutoNum type="romanLcPeriod"/>
            </a:pPr>
            <a:r>
              <a:rPr lang="en-US" b="1">
                <a:latin typeface="Arial" charset="0"/>
              </a:rPr>
              <a:t>Note and study any                           given for the Psalm.</a:t>
            </a:r>
          </a:p>
          <a:p>
            <a:pPr eaLnBrk="1" hangingPunct="1">
              <a:spcBef>
                <a:spcPct val="50000"/>
              </a:spcBef>
            </a:pPr>
            <a:endParaRPr lang="en-US" b="1">
              <a:latin typeface="Arial" charset="0"/>
            </a:endParaRPr>
          </a:p>
          <a:p>
            <a:pPr eaLnBrk="1" hangingPunct="1">
              <a:spcBef>
                <a:spcPct val="50000"/>
              </a:spcBef>
            </a:pPr>
            <a:endParaRPr lang="en-US" b="1">
              <a:latin typeface="Arial" charset="0"/>
            </a:endParaRPr>
          </a:p>
        </p:txBody>
      </p:sp>
      <p:sp>
        <p:nvSpPr>
          <p:cNvPr id="38918" name="Text Box 6"/>
          <p:cNvSpPr txBox="1">
            <a:spLocks noChangeArrowheads="1"/>
          </p:cNvSpPr>
          <p:nvPr/>
        </p:nvSpPr>
        <p:spPr bwMode="auto">
          <a:xfrm>
            <a:off x="3714750" y="1571625"/>
            <a:ext cx="1752600" cy="457200"/>
          </a:xfrm>
          <a:prstGeom prst="rect">
            <a:avLst/>
          </a:prstGeom>
          <a:extLst/>
        </p:spPr>
        <p:txBody>
          <a:bodyPr>
            <a:spAutoFit/>
          </a:bodyPr>
          <a:lstStyle/>
          <a:p>
            <a:pPr>
              <a:spcBef>
                <a:spcPct val="50000"/>
              </a:spcBef>
              <a:defRPr/>
            </a:pPr>
            <a:r>
              <a:rPr lang="en-US" b="1" dirty="0">
                <a:solidFill>
                  <a:schemeClr val="tx2">
                    <a:lumMod val="40000"/>
                    <a:lumOff val="60000"/>
                  </a:schemeClr>
                </a:solidFill>
                <a:effectLst>
                  <a:outerShdw blurRad="38100" dist="38100" dir="2700000" algn="tl">
                    <a:srgbClr val="000000">
                      <a:alpha val="43137"/>
                    </a:srgbClr>
                  </a:outerShdw>
                </a:effectLst>
                <a:latin typeface="Arial" charset="0"/>
              </a:rPr>
              <a:t>POETIC</a:t>
            </a:r>
          </a:p>
        </p:txBody>
      </p:sp>
      <p:sp>
        <p:nvSpPr>
          <p:cNvPr id="38919" name="Text Box 7"/>
          <p:cNvSpPr txBox="1">
            <a:spLocks noChangeArrowheads="1"/>
          </p:cNvSpPr>
          <p:nvPr/>
        </p:nvSpPr>
        <p:spPr bwMode="auto">
          <a:xfrm>
            <a:off x="6215063" y="1571625"/>
            <a:ext cx="1676400" cy="457200"/>
          </a:xfrm>
          <a:prstGeom prst="rect">
            <a:avLst/>
          </a:prstGeom>
          <a:extLst/>
        </p:spPr>
        <p:txBody>
          <a:bodyPr>
            <a:spAutoFit/>
          </a:bodyPr>
          <a:lstStyle/>
          <a:p>
            <a:pPr>
              <a:spcBef>
                <a:spcPct val="50000"/>
              </a:spcBef>
              <a:defRPr/>
            </a:pPr>
            <a:r>
              <a:rPr lang="en-US" b="1" dirty="0">
                <a:solidFill>
                  <a:schemeClr val="tx2">
                    <a:lumMod val="40000"/>
                    <a:lumOff val="60000"/>
                  </a:schemeClr>
                </a:solidFill>
                <a:effectLst>
                  <a:outerShdw blurRad="38100" dist="38100" dir="2700000" algn="tl">
                    <a:srgbClr val="000000">
                      <a:alpha val="43137"/>
                    </a:srgbClr>
                  </a:outerShdw>
                </a:effectLst>
                <a:latin typeface="Arial" charset="0"/>
              </a:rPr>
              <a:t>EMOTIVE</a:t>
            </a:r>
          </a:p>
        </p:txBody>
      </p:sp>
      <p:sp>
        <p:nvSpPr>
          <p:cNvPr id="38921" name="Text Box 9"/>
          <p:cNvSpPr txBox="1">
            <a:spLocks noChangeArrowheads="1"/>
          </p:cNvSpPr>
          <p:nvPr/>
        </p:nvSpPr>
        <p:spPr bwMode="auto">
          <a:xfrm>
            <a:off x="5929313" y="2857500"/>
            <a:ext cx="1981200" cy="457200"/>
          </a:xfrm>
          <a:prstGeom prst="rect">
            <a:avLst/>
          </a:prstGeom>
          <a:extLst/>
        </p:spPr>
        <p:txBody>
          <a:bodyPr>
            <a:spAutoFit/>
          </a:bodyPr>
          <a:lstStyle/>
          <a:p>
            <a:pPr>
              <a:spcBef>
                <a:spcPct val="50000"/>
              </a:spcBef>
              <a:defRPr/>
            </a:pPr>
            <a:r>
              <a:rPr lang="en-US" b="1" dirty="0">
                <a:solidFill>
                  <a:schemeClr val="tx2">
                    <a:lumMod val="40000"/>
                    <a:lumOff val="60000"/>
                  </a:schemeClr>
                </a:solidFill>
                <a:effectLst>
                  <a:outerShdw blurRad="38100" dist="38100" dir="2700000" algn="tl">
                    <a:srgbClr val="000000">
                      <a:alpha val="43137"/>
                    </a:srgbClr>
                  </a:outerShdw>
                </a:effectLst>
                <a:latin typeface="Arial" charset="0"/>
              </a:rPr>
              <a:t>TYPE</a:t>
            </a:r>
          </a:p>
        </p:txBody>
      </p:sp>
      <p:sp>
        <p:nvSpPr>
          <p:cNvPr id="38922" name="Text Box 10"/>
          <p:cNvSpPr txBox="1">
            <a:spLocks noChangeArrowheads="1"/>
          </p:cNvSpPr>
          <p:nvPr/>
        </p:nvSpPr>
        <p:spPr bwMode="auto">
          <a:xfrm>
            <a:off x="6429375" y="3786188"/>
            <a:ext cx="1981200" cy="457200"/>
          </a:xfrm>
          <a:prstGeom prst="rect">
            <a:avLst/>
          </a:prstGeom>
          <a:extLst/>
        </p:spPr>
        <p:txBody>
          <a:bodyPr>
            <a:spAutoFit/>
          </a:bodyPr>
          <a:lstStyle/>
          <a:p>
            <a:pPr>
              <a:spcBef>
                <a:spcPct val="50000"/>
              </a:spcBef>
              <a:defRPr/>
            </a:pPr>
            <a:r>
              <a:rPr lang="en-US" b="1" dirty="0">
                <a:solidFill>
                  <a:schemeClr val="tx2">
                    <a:lumMod val="40000"/>
                    <a:lumOff val="60000"/>
                  </a:schemeClr>
                </a:solidFill>
                <a:effectLst>
                  <a:outerShdw blurRad="38100" dist="38100" dir="2700000" algn="tl">
                    <a:srgbClr val="000000">
                      <a:alpha val="43137"/>
                    </a:srgbClr>
                  </a:outerShdw>
                </a:effectLst>
                <a:latin typeface="Arial" charset="0"/>
              </a:rPr>
              <a:t>WHOLES</a:t>
            </a:r>
          </a:p>
        </p:txBody>
      </p:sp>
      <p:sp>
        <p:nvSpPr>
          <p:cNvPr id="38923" name="Text Box 11"/>
          <p:cNvSpPr txBox="1">
            <a:spLocks noChangeArrowheads="1"/>
          </p:cNvSpPr>
          <p:nvPr/>
        </p:nvSpPr>
        <p:spPr bwMode="auto">
          <a:xfrm>
            <a:off x="5143500" y="4643438"/>
            <a:ext cx="2438400" cy="457200"/>
          </a:xfrm>
          <a:prstGeom prst="rect">
            <a:avLst/>
          </a:prstGeom>
          <a:extLst/>
        </p:spPr>
        <p:txBody>
          <a:bodyPr>
            <a:spAutoFit/>
          </a:bodyPr>
          <a:lstStyle/>
          <a:p>
            <a:pPr>
              <a:spcBef>
                <a:spcPct val="50000"/>
              </a:spcBef>
              <a:defRPr/>
            </a:pPr>
            <a:r>
              <a:rPr lang="en-US" b="1" dirty="0">
                <a:solidFill>
                  <a:schemeClr val="tx2">
                    <a:lumMod val="40000"/>
                    <a:lumOff val="60000"/>
                  </a:schemeClr>
                </a:solidFill>
                <a:effectLst>
                  <a:outerShdw blurRad="38100" dist="38100" dir="2700000" algn="tl">
                    <a:srgbClr val="000000">
                      <a:alpha val="43137"/>
                    </a:srgbClr>
                  </a:outerShdw>
                </a:effectLst>
                <a:latin typeface="Arial" charset="0"/>
              </a:rPr>
              <a:t>DOCTRINE</a:t>
            </a:r>
          </a:p>
        </p:txBody>
      </p:sp>
      <p:sp>
        <p:nvSpPr>
          <p:cNvPr id="38924" name="Text Box 12"/>
          <p:cNvSpPr txBox="1">
            <a:spLocks noChangeArrowheads="1"/>
          </p:cNvSpPr>
          <p:nvPr/>
        </p:nvSpPr>
        <p:spPr bwMode="auto">
          <a:xfrm>
            <a:off x="4857750" y="5286375"/>
            <a:ext cx="1905000" cy="457200"/>
          </a:xfrm>
          <a:prstGeom prst="rect">
            <a:avLst/>
          </a:prstGeom>
          <a:extLst/>
        </p:spPr>
        <p:txBody>
          <a:bodyPr>
            <a:spAutoFit/>
          </a:bodyPr>
          <a:lstStyle/>
          <a:p>
            <a:pPr>
              <a:spcBef>
                <a:spcPct val="50000"/>
              </a:spcBef>
              <a:defRPr/>
            </a:pPr>
            <a:r>
              <a:rPr lang="en-US" b="1" dirty="0">
                <a:solidFill>
                  <a:schemeClr val="tx2">
                    <a:lumMod val="40000"/>
                    <a:lumOff val="60000"/>
                  </a:schemeClr>
                </a:solidFill>
                <a:effectLst>
                  <a:outerShdw blurRad="38100" dist="38100" dir="2700000" algn="tl">
                    <a:srgbClr val="000000">
                      <a:alpha val="43137"/>
                    </a:srgbClr>
                  </a:outerShdw>
                </a:effectLst>
                <a:latin typeface="Arial" charset="0"/>
              </a:rPr>
              <a:t>OCCASION</a:t>
            </a:r>
          </a:p>
        </p:txBody>
      </p:sp>
      <p:sp>
        <p:nvSpPr>
          <p:cNvPr id="11" name="TextBox 10"/>
          <p:cNvSpPr txBox="1"/>
          <p:nvPr/>
        </p:nvSpPr>
        <p:spPr>
          <a:xfrm>
            <a:off x="3571868" y="214290"/>
            <a:ext cx="4500594" cy="1015663"/>
          </a:xfrm>
          <a:prstGeom prst="rect">
            <a:avLst/>
          </a:prstGeom>
          <a:ln>
            <a:solidFill>
              <a:schemeClr val="accent2"/>
            </a:solidFill>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sz="6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 Psalms</a:t>
            </a:r>
            <a:endParaRPr lang="en-SG" sz="6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 name="Picture 11" descr="David.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flipH="1">
            <a:off x="0" y="4071938"/>
            <a:ext cx="1804988"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davidonharp.jpg"/>
          <p:cNvPicPr>
            <a:picLocks noChangeAspect="1"/>
          </p:cNvPicPr>
          <p:nvPr/>
        </p:nvPicPr>
        <p:blipFill>
          <a:blip r:embed="rId6" cstate="print"/>
          <a:stretch>
            <a:fillRect/>
          </a:stretch>
        </p:blipFill>
        <p:spPr>
          <a:xfrm>
            <a:off x="1857356" y="214290"/>
            <a:ext cx="1571636" cy="10715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dissolve">
                                      <p:cBhvr>
                                        <p:cTn id="7" dur="500"/>
                                        <p:tgtEl>
                                          <p:spTgt spid="3891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38917"/>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type.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38918"/>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typ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38919"/>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type.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38921"/>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3" name="type.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38922"/>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type.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38923"/>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3" name="type.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38924"/>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animBg="1" autoUpdateAnimBg="0"/>
      <p:bldP spid="38918" grpId="0" autoUpdateAnimBg="0"/>
      <p:bldP spid="38919" grpId="0" autoUpdateAnimBg="0"/>
      <p:bldP spid="38921" grpId="0" autoUpdateAnimBg="0"/>
      <p:bldP spid="38922" grpId="0" autoUpdateAnimBg="0"/>
      <p:bldP spid="38923" grpId="0" autoUpdateAnimBg="0"/>
      <p:bldP spid="38924"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1295400" y="152400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a:latin typeface="Arial" charset="0"/>
              </a:rPr>
              <a:t>Such as</a:t>
            </a:r>
          </a:p>
        </p:txBody>
      </p:sp>
      <p:sp>
        <p:nvSpPr>
          <p:cNvPr id="39940" name="Text Box 4"/>
          <p:cNvSpPr txBox="1">
            <a:spLocks noChangeArrowheads="1"/>
          </p:cNvSpPr>
          <p:nvPr/>
        </p:nvSpPr>
        <p:spPr bwMode="auto">
          <a:xfrm>
            <a:off x="2667000" y="1524000"/>
            <a:ext cx="5638800" cy="457200"/>
          </a:xfrm>
          <a:prstGeom prst="rect">
            <a:avLst/>
          </a:prstGeom>
          <a:noFill/>
          <a:ln w="9525">
            <a:noFill/>
            <a:miter lim="800000"/>
            <a:headEnd/>
            <a:tailEnd/>
          </a:ln>
        </p:spPr>
        <p:txBody>
          <a:bodyPr>
            <a:spAutoFit/>
          </a:bodyPr>
          <a:lstStyle/>
          <a:p>
            <a:pPr>
              <a:spcBef>
                <a:spcPct val="50000"/>
              </a:spcBef>
              <a:defRPr/>
            </a:pPr>
            <a:r>
              <a:rPr lang="en-US" b="1" dirty="0">
                <a:solidFill>
                  <a:schemeClr val="accent1">
                    <a:lumMod val="20000"/>
                    <a:lumOff val="80000"/>
                  </a:schemeClr>
                </a:solidFill>
                <a:effectLst>
                  <a:outerShdw blurRad="38100" dist="38100" dir="2700000" algn="tl">
                    <a:srgbClr val="000000">
                      <a:alpha val="43137"/>
                    </a:srgbClr>
                  </a:outerShdw>
                </a:effectLst>
                <a:latin typeface="Arial" charset="0"/>
              </a:rPr>
              <a:t>Proverbs</a:t>
            </a:r>
            <a:r>
              <a:rPr lang="en-US" b="1" dirty="0">
                <a:solidFill>
                  <a:srgbClr val="FF0000"/>
                </a:solidFill>
                <a:latin typeface="Arial" charset="0"/>
              </a:rPr>
              <a:t>, </a:t>
            </a:r>
            <a:r>
              <a:rPr lang="en-US" b="1" dirty="0">
                <a:solidFill>
                  <a:schemeClr val="accent1">
                    <a:lumMod val="20000"/>
                    <a:lumOff val="80000"/>
                  </a:schemeClr>
                </a:solidFill>
                <a:latin typeface="Arial" charset="0"/>
              </a:rPr>
              <a:t>Ecclesiastes</a:t>
            </a:r>
            <a:r>
              <a:rPr lang="en-US" b="1" dirty="0">
                <a:solidFill>
                  <a:srgbClr val="FF0000"/>
                </a:solidFill>
                <a:latin typeface="Arial" charset="0"/>
              </a:rPr>
              <a:t>, </a:t>
            </a:r>
            <a:r>
              <a:rPr lang="en-US" b="1" dirty="0">
                <a:solidFill>
                  <a:schemeClr val="accent1">
                    <a:lumMod val="20000"/>
                    <a:lumOff val="80000"/>
                  </a:schemeClr>
                </a:solidFill>
                <a:latin typeface="Arial" charset="0"/>
              </a:rPr>
              <a:t>Job</a:t>
            </a:r>
          </a:p>
        </p:txBody>
      </p:sp>
      <p:pic>
        <p:nvPicPr>
          <p:cNvPr id="2" name="Picture 5" descr="C:\WINDOWS\Profiles\Tim\My Documents\Hermeneutics\wisdo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286000"/>
            <a:ext cx="7543800" cy="396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9943" name="Text Box 7"/>
          <p:cNvSpPr txBox="1">
            <a:spLocks noChangeArrowheads="1"/>
          </p:cNvSpPr>
          <p:nvPr/>
        </p:nvSpPr>
        <p:spPr bwMode="auto">
          <a:xfrm>
            <a:off x="1143000" y="1341438"/>
            <a:ext cx="8001000" cy="5203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95300" indent="-4953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Tx/>
              <a:buAutoNum type="romanLcPeriod"/>
            </a:pPr>
            <a:r>
              <a:rPr lang="en-US" b="1">
                <a:latin typeface="Arial" charset="0"/>
              </a:rPr>
              <a:t>Must be read in                             - don’t take bits / snatches.</a:t>
            </a:r>
          </a:p>
          <a:p>
            <a:pPr eaLnBrk="1" hangingPunct="1">
              <a:spcBef>
                <a:spcPct val="50000"/>
              </a:spcBef>
              <a:buFontTx/>
              <a:buAutoNum type="romanLcPeriod"/>
            </a:pPr>
            <a:r>
              <a:rPr lang="en-US" b="1">
                <a:latin typeface="Arial" charset="0"/>
              </a:rPr>
              <a:t>Must understand it in terms of</a:t>
            </a:r>
          </a:p>
          <a:p>
            <a:pPr eaLnBrk="1" hangingPunct="1">
              <a:spcBef>
                <a:spcPct val="50000"/>
              </a:spcBef>
              <a:buFontTx/>
              <a:buAutoNum type="romanLcPeriod"/>
            </a:pPr>
            <a:r>
              <a:rPr lang="en-US" b="1">
                <a:latin typeface="Arial" charset="0"/>
              </a:rPr>
              <a:t>Trace lines of                                - don’t live by what is intended to be incorrect (e.g. Job 8:4-6 is in context of bad counsel and is legalism if taken literally).</a:t>
            </a:r>
          </a:p>
          <a:p>
            <a:pPr eaLnBrk="1" hangingPunct="1">
              <a:spcBef>
                <a:spcPct val="50000"/>
              </a:spcBef>
              <a:buFontTx/>
              <a:buAutoNum type="romanLcPeriod"/>
            </a:pPr>
            <a:endParaRPr lang="en-US" b="1">
              <a:latin typeface="Arial" charset="0"/>
            </a:endParaRPr>
          </a:p>
          <a:p>
            <a:pPr eaLnBrk="1" hangingPunct="1">
              <a:spcBef>
                <a:spcPct val="50000"/>
              </a:spcBef>
            </a:pPr>
            <a:endParaRPr lang="en-US" b="1">
              <a:latin typeface="Arial" charset="0"/>
            </a:endParaRPr>
          </a:p>
          <a:p>
            <a:pPr eaLnBrk="1" hangingPunct="1">
              <a:spcBef>
                <a:spcPct val="50000"/>
              </a:spcBef>
              <a:buFontTx/>
              <a:buAutoNum type="romanLcPeriod"/>
            </a:pPr>
            <a:endParaRPr lang="en-US" b="1">
              <a:latin typeface="Arial" charset="0"/>
            </a:endParaRPr>
          </a:p>
          <a:p>
            <a:pPr eaLnBrk="1" hangingPunct="1">
              <a:spcBef>
                <a:spcPct val="50000"/>
              </a:spcBef>
            </a:pPr>
            <a:endParaRPr lang="en-US" b="1">
              <a:latin typeface="Arial" charset="0"/>
            </a:endParaRPr>
          </a:p>
        </p:txBody>
      </p:sp>
      <p:sp>
        <p:nvSpPr>
          <p:cNvPr id="39944" name="Text Box 8"/>
          <p:cNvSpPr txBox="1">
            <a:spLocks noChangeArrowheads="1"/>
          </p:cNvSpPr>
          <p:nvPr/>
        </p:nvSpPr>
        <p:spPr bwMode="auto">
          <a:xfrm>
            <a:off x="4067175" y="1341438"/>
            <a:ext cx="2057400" cy="457200"/>
          </a:xfrm>
          <a:prstGeom prst="rect">
            <a:avLst/>
          </a:prstGeom>
          <a:noFill/>
          <a:ln w="9525">
            <a:noFill/>
            <a:miter lim="800000"/>
            <a:headEnd/>
            <a:tailEnd/>
          </a:ln>
        </p:spPr>
        <p:txBody>
          <a:bodyPr>
            <a:spAutoFit/>
          </a:bodyPr>
          <a:lstStyle/>
          <a:p>
            <a:pPr>
              <a:spcBef>
                <a:spcPct val="50000"/>
              </a:spcBef>
              <a:defRPr/>
            </a:pPr>
            <a:r>
              <a:rPr lang="en-US" b="1" dirty="0">
                <a:solidFill>
                  <a:schemeClr val="accent1">
                    <a:lumMod val="20000"/>
                    <a:lumOff val="80000"/>
                  </a:schemeClr>
                </a:solidFill>
                <a:effectLst>
                  <a:outerShdw blurRad="38100" dist="38100" dir="2700000" algn="tl">
                    <a:srgbClr val="000000">
                      <a:alpha val="43137"/>
                    </a:srgbClr>
                  </a:outerShdw>
                </a:effectLst>
                <a:latin typeface="Arial" charset="0"/>
              </a:rPr>
              <a:t>CONTEXT</a:t>
            </a:r>
          </a:p>
        </p:txBody>
      </p:sp>
      <p:sp>
        <p:nvSpPr>
          <p:cNvPr id="39945" name="Text Box 9"/>
          <p:cNvSpPr txBox="1">
            <a:spLocks noChangeArrowheads="1"/>
          </p:cNvSpPr>
          <p:nvPr/>
        </p:nvSpPr>
        <p:spPr bwMode="auto">
          <a:xfrm>
            <a:off x="6324600" y="2286000"/>
            <a:ext cx="2819400" cy="457200"/>
          </a:xfrm>
          <a:prstGeom prst="rect">
            <a:avLst/>
          </a:prstGeom>
          <a:noFill/>
          <a:ln w="9525">
            <a:noFill/>
            <a:miter lim="800000"/>
            <a:headEnd/>
            <a:tailEnd/>
          </a:ln>
        </p:spPr>
        <p:txBody>
          <a:bodyPr>
            <a:spAutoFit/>
          </a:bodyPr>
          <a:lstStyle/>
          <a:p>
            <a:pPr>
              <a:spcBef>
                <a:spcPct val="50000"/>
              </a:spcBef>
              <a:defRPr/>
            </a:pPr>
            <a:r>
              <a:rPr lang="en-US" b="1" dirty="0">
                <a:solidFill>
                  <a:schemeClr val="accent1">
                    <a:lumMod val="20000"/>
                    <a:lumOff val="80000"/>
                  </a:schemeClr>
                </a:solidFill>
                <a:effectLst>
                  <a:outerShdw blurRad="38100" dist="38100" dir="2700000" algn="tl">
                    <a:srgbClr val="000000">
                      <a:alpha val="43137"/>
                    </a:srgbClr>
                  </a:outerShdw>
                </a:effectLst>
                <a:latin typeface="Arial" charset="0"/>
              </a:rPr>
              <a:t>CATEGORIES</a:t>
            </a:r>
          </a:p>
        </p:txBody>
      </p:sp>
      <p:sp>
        <p:nvSpPr>
          <p:cNvPr id="39946" name="Text Box 10"/>
          <p:cNvSpPr txBox="1">
            <a:spLocks noChangeArrowheads="1"/>
          </p:cNvSpPr>
          <p:nvPr/>
        </p:nvSpPr>
        <p:spPr bwMode="auto">
          <a:xfrm>
            <a:off x="3810000" y="2819400"/>
            <a:ext cx="2362200" cy="457200"/>
          </a:xfrm>
          <a:prstGeom prst="rect">
            <a:avLst/>
          </a:prstGeom>
          <a:noFill/>
          <a:ln w="9525">
            <a:noFill/>
            <a:miter lim="800000"/>
            <a:headEnd/>
            <a:tailEnd/>
          </a:ln>
        </p:spPr>
        <p:txBody>
          <a:bodyPr>
            <a:spAutoFit/>
          </a:bodyPr>
          <a:lstStyle/>
          <a:p>
            <a:pPr>
              <a:spcBef>
                <a:spcPct val="50000"/>
              </a:spcBef>
              <a:defRPr/>
            </a:pPr>
            <a:r>
              <a:rPr lang="en-US" b="1" dirty="0">
                <a:solidFill>
                  <a:schemeClr val="accent1">
                    <a:lumMod val="20000"/>
                    <a:lumOff val="80000"/>
                  </a:schemeClr>
                </a:solidFill>
                <a:effectLst>
                  <a:outerShdw blurRad="38100" dist="38100" dir="2700000" algn="tl">
                    <a:srgbClr val="000000">
                      <a:alpha val="43137"/>
                    </a:srgbClr>
                  </a:outerShdw>
                </a:effectLst>
                <a:latin typeface="Arial" charset="0"/>
              </a:rPr>
              <a:t>ARGUMENT</a:t>
            </a:r>
          </a:p>
        </p:txBody>
      </p:sp>
      <p:pic>
        <p:nvPicPr>
          <p:cNvPr id="39950" name="Picture 14" descr="C:\WINDOWS\Profiles\Tim\My Documents\Hermeneutics\animbk.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962400"/>
            <a:ext cx="4572000"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2143108" y="214290"/>
            <a:ext cx="5929354" cy="923330"/>
          </a:xfrm>
          <a:prstGeom prst="rect">
            <a:avLst/>
          </a:prstGeom>
          <a:ln>
            <a:solidFill>
              <a:schemeClr val="accent2"/>
            </a:solidFill>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Wisdom Literature</a:t>
            </a:r>
            <a:endParaRPr lang="en-SG"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94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9943"/>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par>
                          <p:cTn id="11" fill="hold" nodeType="afterGroup">
                            <p:stCondLst>
                              <p:cond delay="500"/>
                            </p:stCondLst>
                            <p:childTnLst>
                              <p:par>
                                <p:cTn id="12" presetID="30" presetClass="entr" presetSubtype="0" fill="hold" nodeType="afterEffect">
                                  <p:stCondLst>
                                    <p:cond delay="0"/>
                                  </p:stCondLst>
                                  <p:childTnLst>
                                    <p:set>
                                      <p:cBhvr>
                                        <p:cTn id="13" dur="1" fill="hold">
                                          <p:stCondLst>
                                            <p:cond delay="0"/>
                                          </p:stCondLst>
                                        </p:cTn>
                                        <p:tgtEl>
                                          <p:spTgt spid="39950"/>
                                        </p:tgtEl>
                                        <p:attrNameLst>
                                          <p:attrName>style.visibility</p:attrName>
                                        </p:attrNameLst>
                                      </p:cBhvr>
                                      <p:to>
                                        <p:strVal val="visible"/>
                                      </p:to>
                                    </p:set>
                                    <p:animEffect transition="in" filter="fade">
                                      <p:cBhvr>
                                        <p:cTn id="14" dur="800" decel="100000"/>
                                        <p:tgtEl>
                                          <p:spTgt spid="39950"/>
                                        </p:tgtEl>
                                      </p:cBhvr>
                                    </p:animEffect>
                                    <p:anim calcmode="lin" valueType="num">
                                      <p:cBhvr>
                                        <p:cTn id="15" dur="800" decel="100000" fill="hold"/>
                                        <p:tgtEl>
                                          <p:spTgt spid="39950"/>
                                        </p:tgtEl>
                                        <p:attrNameLst>
                                          <p:attrName>style.rotation</p:attrName>
                                        </p:attrNameLst>
                                      </p:cBhvr>
                                      <p:tavLst>
                                        <p:tav tm="0">
                                          <p:val>
                                            <p:fltVal val="-90"/>
                                          </p:val>
                                        </p:tav>
                                        <p:tav tm="100000">
                                          <p:val>
                                            <p:fltVal val="0"/>
                                          </p:val>
                                        </p:tav>
                                      </p:tavLst>
                                    </p:anim>
                                    <p:anim calcmode="lin" valueType="num">
                                      <p:cBhvr>
                                        <p:cTn id="16" dur="800" decel="100000" fill="hold"/>
                                        <p:tgtEl>
                                          <p:spTgt spid="39950"/>
                                        </p:tgtEl>
                                        <p:attrNameLst>
                                          <p:attrName>ppt_x</p:attrName>
                                        </p:attrNameLst>
                                      </p:cBhvr>
                                      <p:tavLst>
                                        <p:tav tm="0">
                                          <p:val>
                                            <p:strVal val="#ppt_x+0.4"/>
                                          </p:val>
                                        </p:tav>
                                        <p:tav tm="100000">
                                          <p:val>
                                            <p:strVal val="#ppt_x-0.05"/>
                                          </p:val>
                                        </p:tav>
                                      </p:tavLst>
                                    </p:anim>
                                    <p:anim calcmode="lin" valueType="num">
                                      <p:cBhvr>
                                        <p:cTn id="17" dur="800" decel="100000" fill="hold"/>
                                        <p:tgtEl>
                                          <p:spTgt spid="39950"/>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9950"/>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9950"/>
                                        </p:tgtEl>
                                        <p:attrNameLst>
                                          <p:attrName>ppt_y</p:attrName>
                                        </p:attrNameLst>
                                      </p:cBhvr>
                                      <p:tavLst>
                                        <p:tav tm="0">
                                          <p:val>
                                            <p:strVal val="#ppt_y+0.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39944"/>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type.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39945"/>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type.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3994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utoUpdateAnimBg="0"/>
      <p:bldP spid="39943" grpId="0" animBg="1" autoUpdateAnimBg="0"/>
      <p:bldP spid="39944" grpId="0" autoUpdateAnimBg="0"/>
      <p:bldP spid="39945" grpId="0" autoUpdateAnimBg="0"/>
      <p:bldP spid="39946"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Text Box 11"/>
          <p:cNvSpPr txBox="1">
            <a:spLocks noChangeArrowheads="1"/>
          </p:cNvSpPr>
          <p:nvPr/>
        </p:nvSpPr>
        <p:spPr bwMode="auto">
          <a:xfrm>
            <a:off x="1187450" y="1412875"/>
            <a:ext cx="7956550" cy="3478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b="1">
                <a:latin typeface="Arial" charset="0"/>
              </a:rPr>
              <a:t>ECCLESIASTES: Is                              wisdom - life without God is                             The view seen is fatalistic wisdom that a godless person can take.</a:t>
            </a:r>
          </a:p>
          <a:p>
            <a:pPr eaLnBrk="1" hangingPunct="1">
              <a:spcBef>
                <a:spcPct val="50000"/>
              </a:spcBef>
            </a:pPr>
            <a:endParaRPr lang="en-US" b="1">
              <a:latin typeface="Arial" charset="0"/>
            </a:endParaRPr>
          </a:p>
          <a:p>
            <a:pPr eaLnBrk="1" hangingPunct="1">
              <a:spcBef>
                <a:spcPct val="50000"/>
              </a:spcBef>
            </a:pPr>
            <a:endParaRPr lang="en-US" b="1">
              <a:latin typeface="Arial" charset="0"/>
            </a:endParaRPr>
          </a:p>
          <a:p>
            <a:pPr eaLnBrk="1" hangingPunct="1">
              <a:spcBef>
                <a:spcPct val="50000"/>
              </a:spcBef>
            </a:pPr>
            <a:endParaRPr lang="en-US" b="1">
              <a:latin typeface="Arial" charset="0"/>
            </a:endParaRPr>
          </a:p>
        </p:txBody>
      </p:sp>
      <p:sp>
        <p:nvSpPr>
          <p:cNvPr id="39949" name="Text Box 13"/>
          <p:cNvSpPr txBox="1">
            <a:spLocks noChangeArrowheads="1"/>
          </p:cNvSpPr>
          <p:nvPr/>
        </p:nvSpPr>
        <p:spPr bwMode="auto">
          <a:xfrm>
            <a:off x="4427538" y="1844675"/>
            <a:ext cx="2819400" cy="519113"/>
          </a:xfrm>
          <a:prstGeom prst="rect">
            <a:avLst/>
          </a:prstGeom>
          <a:noFill/>
          <a:ln w="9525">
            <a:noFill/>
            <a:miter lim="800000"/>
            <a:headEnd/>
            <a:tailEnd/>
          </a:ln>
        </p:spPr>
        <p:txBody>
          <a:bodyPr>
            <a:spAutoFit/>
          </a:bodyPr>
          <a:lstStyle/>
          <a:p>
            <a:pPr>
              <a:spcBef>
                <a:spcPct val="50000"/>
              </a:spcBef>
              <a:defRPr/>
            </a:pPr>
            <a:r>
              <a:rPr lang="en-US" sz="2800" b="1" dirty="0">
                <a:solidFill>
                  <a:schemeClr val="accent1">
                    <a:lumMod val="20000"/>
                    <a:lumOff val="80000"/>
                  </a:schemeClr>
                </a:solidFill>
                <a:effectLst>
                  <a:outerShdw blurRad="38100" dist="38100" dir="2700000" algn="tl">
                    <a:srgbClr val="000000">
                      <a:alpha val="43137"/>
                    </a:srgbClr>
                  </a:outerShdw>
                </a:effectLst>
                <a:latin typeface="Arial" charset="0"/>
              </a:rPr>
              <a:t>MEANINGLESS </a:t>
            </a:r>
          </a:p>
        </p:txBody>
      </p:sp>
      <p:sp>
        <p:nvSpPr>
          <p:cNvPr id="39951" name="Text Box 15"/>
          <p:cNvSpPr txBox="1">
            <a:spLocks noChangeArrowheads="1"/>
          </p:cNvSpPr>
          <p:nvPr/>
        </p:nvSpPr>
        <p:spPr bwMode="auto">
          <a:xfrm>
            <a:off x="1143000" y="3357563"/>
            <a:ext cx="8001000" cy="1800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b="1">
                <a:latin typeface="Arial" charset="0"/>
              </a:rPr>
              <a:t>JOB: Job has counselors who give                   based on traditions etc. All their advice crumbles when God speaks. Really it shows how not to counsel.</a:t>
            </a:r>
          </a:p>
        </p:txBody>
      </p:sp>
      <p:sp>
        <p:nvSpPr>
          <p:cNvPr id="27" name="TextBox 26"/>
          <p:cNvSpPr txBox="1"/>
          <p:nvPr/>
        </p:nvSpPr>
        <p:spPr>
          <a:xfrm>
            <a:off x="2143108" y="214290"/>
            <a:ext cx="5929354" cy="923330"/>
          </a:xfrm>
          <a:prstGeom prst="rect">
            <a:avLst/>
          </a:prstGeom>
          <a:ln>
            <a:solidFill>
              <a:schemeClr val="accent2"/>
            </a:solidFill>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Wisdom Literature</a:t>
            </a:r>
            <a:endParaRPr lang="en-SG"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28" name="Text Box 12"/>
          <p:cNvSpPr txBox="1">
            <a:spLocks noChangeArrowheads="1"/>
          </p:cNvSpPr>
          <p:nvPr/>
        </p:nvSpPr>
        <p:spPr bwMode="auto">
          <a:xfrm>
            <a:off x="4932363" y="1412875"/>
            <a:ext cx="3657600" cy="519113"/>
          </a:xfrm>
          <a:prstGeom prst="rect">
            <a:avLst/>
          </a:prstGeom>
          <a:noFill/>
          <a:ln w="9525">
            <a:noFill/>
            <a:miter lim="800000"/>
            <a:headEnd/>
            <a:tailEnd/>
          </a:ln>
        </p:spPr>
        <p:txBody>
          <a:bodyPr>
            <a:spAutoFit/>
          </a:bodyPr>
          <a:lstStyle/>
          <a:p>
            <a:pPr>
              <a:spcBef>
                <a:spcPct val="50000"/>
              </a:spcBef>
              <a:defRPr/>
            </a:pPr>
            <a:r>
              <a:rPr lang="en-US" sz="2800" b="1" dirty="0">
                <a:solidFill>
                  <a:schemeClr val="accent1">
                    <a:lumMod val="20000"/>
                    <a:lumOff val="80000"/>
                  </a:schemeClr>
                </a:solidFill>
                <a:effectLst>
                  <a:outerShdw blurRad="38100" dist="38100" dir="2700000" algn="tl">
                    <a:srgbClr val="000000">
                      <a:alpha val="43137"/>
                    </a:srgbClr>
                  </a:outerShdw>
                </a:effectLst>
                <a:latin typeface="Arial" charset="0"/>
              </a:rPr>
              <a:t>CYNICAL</a:t>
            </a:r>
          </a:p>
        </p:txBody>
      </p:sp>
      <p:sp>
        <p:nvSpPr>
          <p:cNvPr id="29" name="Text Box 16"/>
          <p:cNvSpPr txBox="1">
            <a:spLocks noChangeArrowheads="1"/>
          </p:cNvSpPr>
          <p:nvPr/>
        </p:nvSpPr>
        <p:spPr bwMode="auto">
          <a:xfrm>
            <a:off x="7391400" y="3357563"/>
            <a:ext cx="1752600" cy="519112"/>
          </a:xfrm>
          <a:prstGeom prst="rect">
            <a:avLst/>
          </a:prstGeom>
          <a:noFill/>
          <a:ln w="9525">
            <a:noFill/>
            <a:miter lim="800000"/>
            <a:headEnd/>
            <a:tailEnd/>
          </a:ln>
        </p:spPr>
        <p:txBody>
          <a:bodyPr>
            <a:spAutoFit/>
          </a:bodyPr>
          <a:lstStyle/>
          <a:p>
            <a:pPr>
              <a:spcBef>
                <a:spcPct val="50000"/>
              </a:spcBef>
              <a:defRPr/>
            </a:pPr>
            <a:r>
              <a:rPr lang="en-US" sz="2800" b="1" dirty="0">
                <a:solidFill>
                  <a:schemeClr val="accent1">
                    <a:lumMod val="20000"/>
                    <a:lumOff val="80000"/>
                  </a:schemeClr>
                </a:solidFill>
                <a:effectLst>
                  <a:outerShdw blurRad="38100" dist="38100" dir="2700000" algn="tl">
                    <a:srgbClr val="000000">
                      <a:alpha val="43137"/>
                    </a:srgbClr>
                  </a:outerShdw>
                </a:effectLst>
                <a:latin typeface="Arial" charset="0"/>
              </a:rPr>
              <a:t>ADVICE</a:t>
            </a:r>
          </a:p>
        </p:txBody>
      </p:sp>
      <p:pic>
        <p:nvPicPr>
          <p:cNvPr id="40968" name="Picture 14" descr="C:\WINDOWS\Profiles\Tim\My Documents\Hermeneutics\animbk.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4460875"/>
            <a:ext cx="4572000"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9949"/>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9951"/>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9"/>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9" grpId="0" autoUpdateAnimBg="0"/>
      <p:bldP spid="39951" grpId="0" animBg="1" autoUpdateAnimBg="0"/>
      <p:bldP spid="28" grpId="0" autoUpdateAnimBg="0"/>
      <p:bldP spid="29"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Text Box 17"/>
          <p:cNvSpPr txBox="1">
            <a:spLocks noChangeArrowheads="1"/>
          </p:cNvSpPr>
          <p:nvPr/>
        </p:nvSpPr>
        <p:spPr bwMode="auto">
          <a:xfrm>
            <a:off x="1066800" y="1196975"/>
            <a:ext cx="8077200" cy="5446713"/>
          </a:xfrm>
          <a:prstGeom prst="rect">
            <a:avLst/>
          </a:prstGeom>
          <a:solidFill>
            <a:schemeClr val="bg1"/>
          </a:solidFill>
          <a:ln w="12700" cap="sq">
            <a:solidFill>
              <a:schemeClr val="bg1"/>
            </a:solidFill>
            <a:miter lim="800000"/>
            <a:headEnd type="none" w="sm" len="sm"/>
            <a:tailEnd type="none" w="sm" len="sm"/>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b="1">
                <a:latin typeface="Arial" charset="0"/>
              </a:rPr>
              <a:t>PROVERBS:                                    attitudes.</a:t>
            </a:r>
          </a:p>
          <a:p>
            <a:pPr eaLnBrk="1" hangingPunct="1">
              <a:spcBef>
                <a:spcPct val="50000"/>
              </a:spcBef>
              <a:buFontTx/>
              <a:buChar char="•"/>
            </a:pPr>
            <a:r>
              <a:rPr lang="en-US" sz="2800" b="1">
                <a:latin typeface="Arial" charset="0"/>
              </a:rPr>
              <a:t> Proverbs are often                       - pointing beyond themselves.</a:t>
            </a:r>
          </a:p>
          <a:p>
            <a:pPr eaLnBrk="1" hangingPunct="1">
              <a:spcBef>
                <a:spcPct val="50000"/>
              </a:spcBef>
              <a:buFontTx/>
              <a:buChar char="•"/>
            </a:pPr>
            <a:r>
              <a:rPr lang="en-US" sz="2800" b="1">
                <a:latin typeface="Arial" charset="0"/>
              </a:rPr>
              <a:t> They are intensely                       - not theoretically theological.</a:t>
            </a:r>
          </a:p>
          <a:p>
            <a:pPr eaLnBrk="1" hangingPunct="1">
              <a:spcBef>
                <a:spcPct val="50000"/>
              </a:spcBef>
              <a:buFontTx/>
              <a:buChar char="•"/>
            </a:pPr>
            <a:r>
              <a:rPr lang="en-US" sz="2800" b="1">
                <a:latin typeface="Arial" charset="0"/>
              </a:rPr>
              <a:t>They are                                        - not technically precise.</a:t>
            </a:r>
          </a:p>
          <a:p>
            <a:pPr eaLnBrk="1" hangingPunct="1">
              <a:spcBef>
                <a:spcPct val="50000"/>
              </a:spcBef>
              <a:buFontTx/>
              <a:buChar char="•"/>
            </a:pPr>
            <a:r>
              <a:rPr lang="en-US" sz="2800" b="1">
                <a:latin typeface="Arial" charset="0"/>
              </a:rPr>
              <a:t>They need ‘                           ‘ if they reflect ancient cultures.</a:t>
            </a:r>
          </a:p>
          <a:p>
            <a:pPr eaLnBrk="1" hangingPunct="1">
              <a:spcBef>
                <a:spcPct val="50000"/>
              </a:spcBef>
              <a:buFontTx/>
              <a:buChar char="•"/>
            </a:pPr>
            <a:endParaRPr lang="en-US" sz="2800" b="1">
              <a:latin typeface="Arial" charset="0"/>
            </a:endParaRPr>
          </a:p>
        </p:txBody>
      </p:sp>
      <p:sp>
        <p:nvSpPr>
          <p:cNvPr id="39946" name="Text Box 10"/>
          <p:cNvSpPr txBox="1">
            <a:spLocks noChangeArrowheads="1"/>
          </p:cNvSpPr>
          <p:nvPr/>
        </p:nvSpPr>
        <p:spPr bwMode="auto">
          <a:xfrm>
            <a:off x="4643438" y="1844675"/>
            <a:ext cx="2362200" cy="461963"/>
          </a:xfrm>
          <a:prstGeom prst="rect">
            <a:avLst/>
          </a:prstGeom>
          <a:noFill/>
          <a:ln w="9525">
            <a:noFill/>
            <a:miter lim="800000"/>
            <a:headEnd/>
            <a:tailEnd/>
          </a:ln>
        </p:spPr>
        <p:txBody>
          <a:bodyPr>
            <a:spAutoFit/>
          </a:bodyPr>
          <a:lstStyle/>
          <a:p>
            <a:pPr>
              <a:spcBef>
                <a:spcPct val="50000"/>
              </a:spcBef>
              <a:defRPr/>
            </a:pPr>
            <a:r>
              <a:rPr lang="en-US" b="1" dirty="0">
                <a:solidFill>
                  <a:schemeClr val="accent1">
                    <a:lumMod val="20000"/>
                    <a:lumOff val="80000"/>
                  </a:schemeClr>
                </a:solidFill>
                <a:effectLst>
                  <a:outerShdw blurRad="38100" dist="38100" dir="2700000" algn="tl">
                    <a:srgbClr val="000000">
                      <a:alpha val="43137"/>
                    </a:srgbClr>
                  </a:outerShdw>
                </a:effectLst>
                <a:latin typeface="Arial" charset="0"/>
              </a:rPr>
              <a:t>FIGURATIVE</a:t>
            </a:r>
          </a:p>
        </p:txBody>
      </p:sp>
      <p:sp>
        <p:nvSpPr>
          <p:cNvPr id="39954" name="Text Box 18"/>
          <p:cNvSpPr txBox="1">
            <a:spLocks noChangeArrowheads="1"/>
          </p:cNvSpPr>
          <p:nvPr/>
        </p:nvSpPr>
        <p:spPr bwMode="auto">
          <a:xfrm>
            <a:off x="3635375" y="1196975"/>
            <a:ext cx="3048000" cy="519113"/>
          </a:xfrm>
          <a:prstGeom prst="rect">
            <a:avLst/>
          </a:prstGeom>
          <a:extLst/>
        </p:spPr>
        <p:txBody>
          <a:bodyPr>
            <a:spAutoFit/>
          </a:bodyPr>
          <a:lstStyle/>
          <a:p>
            <a:pPr>
              <a:spcBef>
                <a:spcPct val="50000"/>
              </a:spcBef>
              <a:defRPr/>
            </a:pPr>
            <a:r>
              <a:rPr lang="en-US" sz="2800" b="1" dirty="0">
                <a:solidFill>
                  <a:schemeClr val="accent1">
                    <a:lumMod val="20000"/>
                    <a:lumOff val="80000"/>
                  </a:schemeClr>
                </a:solidFill>
                <a:effectLst>
                  <a:outerShdw blurRad="38100" dist="38100" dir="2700000" algn="tl">
                    <a:srgbClr val="000000">
                      <a:alpha val="43137"/>
                    </a:srgbClr>
                  </a:outerShdw>
                </a:effectLst>
                <a:latin typeface="Arial" charset="0"/>
              </a:rPr>
              <a:t>PRACTICAL</a:t>
            </a:r>
          </a:p>
        </p:txBody>
      </p:sp>
      <p:sp>
        <p:nvSpPr>
          <p:cNvPr id="39956" name="Text Box 20"/>
          <p:cNvSpPr txBox="1">
            <a:spLocks noChangeArrowheads="1"/>
          </p:cNvSpPr>
          <p:nvPr/>
        </p:nvSpPr>
        <p:spPr bwMode="auto">
          <a:xfrm>
            <a:off x="4572000" y="2924175"/>
            <a:ext cx="2362200" cy="523875"/>
          </a:xfrm>
          <a:prstGeom prst="rect">
            <a:avLst/>
          </a:prstGeom>
          <a:noFill/>
          <a:ln w="9525">
            <a:noFill/>
            <a:miter lim="800000"/>
            <a:headEnd/>
            <a:tailEnd/>
          </a:ln>
        </p:spPr>
        <p:txBody>
          <a:bodyPr>
            <a:spAutoFit/>
          </a:bodyPr>
          <a:lstStyle/>
          <a:p>
            <a:pPr>
              <a:spcBef>
                <a:spcPct val="50000"/>
              </a:spcBef>
              <a:defRPr/>
            </a:pPr>
            <a:r>
              <a:rPr lang="en-US" sz="2800" b="1" dirty="0">
                <a:solidFill>
                  <a:schemeClr val="accent1">
                    <a:lumMod val="20000"/>
                    <a:lumOff val="80000"/>
                  </a:schemeClr>
                </a:solidFill>
                <a:effectLst>
                  <a:outerShdw blurRad="38100" dist="38100" dir="2700000" algn="tl">
                    <a:srgbClr val="000000">
                      <a:alpha val="43137"/>
                    </a:srgbClr>
                  </a:outerShdw>
                </a:effectLst>
                <a:latin typeface="Arial" charset="0"/>
              </a:rPr>
              <a:t>PRACTICAL</a:t>
            </a:r>
          </a:p>
        </p:txBody>
      </p:sp>
      <p:sp>
        <p:nvSpPr>
          <p:cNvPr id="39957" name="Text Box 21"/>
          <p:cNvSpPr txBox="1">
            <a:spLocks noChangeArrowheads="1"/>
          </p:cNvSpPr>
          <p:nvPr/>
        </p:nvSpPr>
        <p:spPr bwMode="auto">
          <a:xfrm>
            <a:off x="3348038" y="4005263"/>
            <a:ext cx="3505200" cy="519112"/>
          </a:xfrm>
          <a:prstGeom prst="rect">
            <a:avLst/>
          </a:prstGeom>
          <a:noFill/>
          <a:ln w="9525">
            <a:noFill/>
            <a:miter lim="800000"/>
            <a:headEnd/>
            <a:tailEnd/>
          </a:ln>
        </p:spPr>
        <p:txBody>
          <a:bodyPr>
            <a:spAutoFit/>
          </a:bodyPr>
          <a:lstStyle/>
          <a:p>
            <a:pPr>
              <a:spcBef>
                <a:spcPct val="50000"/>
              </a:spcBef>
              <a:defRPr/>
            </a:pPr>
            <a:r>
              <a:rPr lang="en-US" sz="2800" b="1" dirty="0">
                <a:solidFill>
                  <a:schemeClr val="accent1">
                    <a:lumMod val="20000"/>
                    <a:lumOff val="80000"/>
                  </a:schemeClr>
                </a:solidFill>
                <a:effectLst>
                  <a:outerShdw blurRad="38100" dist="38100" dir="2700000" algn="tl">
                    <a:srgbClr val="000000">
                      <a:alpha val="43137"/>
                    </a:srgbClr>
                  </a:outerShdw>
                </a:effectLst>
                <a:latin typeface="Arial" charset="0"/>
              </a:rPr>
              <a:t>MEMORABLE</a:t>
            </a:r>
          </a:p>
        </p:txBody>
      </p:sp>
      <p:sp>
        <p:nvSpPr>
          <p:cNvPr id="39958" name="Text Box 22"/>
          <p:cNvSpPr txBox="1">
            <a:spLocks noChangeArrowheads="1"/>
          </p:cNvSpPr>
          <p:nvPr/>
        </p:nvSpPr>
        <p:spPr bwMode="auto">
          <a:xfrm>
            <a:off x="3203575" y="5013325"/>
            <a:ext cx="2895600" cy="522288"/>
          </a:xfrm>
          <a:prstGeom prst="rect">
            <a:avLst/>
          </a:prstGeom>
          <a:noFill/>
          <a:ln w="9525">
            <a:noFill/>
            <a:miter lim="800000"/>
            <a:headEnd/>
            <a:tailEnd/>
          </a:ln>
        </p:spPr>
        <p:txBody>
          <a:bodyPr>
            <a:spAutoFit/>
          </a:bodyPr>
          <a:lstStyle/>
          <a:p>
            <a:pPr>
              <a:spcBef>
                <a:spcPct val="50000"/>
              </a:spcBef>
              <a:defRPr/>
            </a:pPr>
            <a:r>
              <a:rPr lang="en-US" sz="2800" b="1" dirty="0">
                <a:solidFill>
                  <a:schemeClr val="accent1">
                    <a:lumMod val="20000"/>
                    <a:lumOff val="80000"/>
                  </a:schemeClr>
                </a:solidFill>
                <a:effectLst>
                  <a:outerShdw blurRad="38100" dist="38100" dir="2700000" algn="tl">
                    <a:srgbClr val="000000">
                      <a:alpha val="43137"/>
                    </a:srgbClr>
                  </a:outerShdw>
                </a:effectLst>
                <a:latin typeface="Arial" charset="0"/>
              </a:rPr>
              <a:t>TRANSLATION</a:t>
            </a:r>
          </a:p>
        </p:txBody>
      </p:sp>
      <p:sp>
        <p:nvSpPr>
          <p:cNvPr id="27" name="TextBox 26"/>
          <p:cNvSpPr txBox="1"/>
          <p:nvPr/>
        </p:nvSpPr>
        <p:spPr>
          <a:xfrm>
            <a:off x="2143108" y="214290"/>
            <a:ext cx="5929354" cy="923330"/>
          </a:xfrm>
          <a:prstGeom prst="rect">
            <a:avLst/>
          </a:prstGeom>
          <a:ln>
            <a:solidFill>
              <a:schemeClr val="accent2"/>
            </a:solidFill>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Wisdom Literature</a:t>
            </a:r>
            <a:endParaRPr lang="en-SG"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95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9946"/>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995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995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9958"/>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6" grpId="0" autoUpdateAnimBg="0"/>
      <p:bldP spid="39954" grpId="0" autoUpdateAnimBg="0"/>
      <p:bldP spid="39956" grpId="0" autoUpdateAnimBg="0"/>
      <p:bldP spid="39957" grpId="0" autoUpdateAnimBg="0"/>
      <p:bldP spid="39958"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Text Box 23"/>
          <p:cNvSpPr txBox="1">
            <a:spLocks noChangeArrowheads="1"/>
          </p:cNvSpPr>
          <p:nvPr/>
        </p:nvSpPr>
        <p:spPr bwMode="auto">
          <a:xfrm>
            <a:off x="1187450" y="1268413"/>
            <a:ext cx="7956550" cy="4402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Tx/>
              <a:buChar char="•"/>
            </a:pPr>
            <a:r>
              <a:rPr lang="en-US" sz="2800" b="1">
                <a:latin typeface="Arial" charset="0"/>
              </a:rPr>
              <a:t> They are not                              from God but poetic guidelines of behaviour.</a:t>
            </a:r>
          </a:p>
          <a:p>
            <a:pPr eaLnBrk="1" hangingPunct="1">
              <a:spcBef>
                <a:spcPct val="50000"/>
              </a:spcBef>
              <a:buFontTx/>
              <a:buChar char="•"/>
            </a:pPr>
            <a:r>
              <a:rPr lang="en-US" sz="2800" b="1">
                <a:latin typeface="Arial" charset="0"/>
              </a:rPr>
              <a:t> May use highly                         language or exaggeration to make a point.</a:t>
            </a:r>
          </a:p>
          <a:p>
            <a:pPr eaLnBrk="1" hangingPunct="1">
              <a:spcBef>
                <a:spcPct val="50000"/>
              </a:spcBef>
              <a:buFontTx/>
              <a:buChar char="•"/>
            </a:pPr>
            <a:r>
              <a:rPr lang="en-US" sz="2800" b="1">
                <a:latin typeface="Arial" charset="0"/>
              </a:rPr>
              <a:t> Give good advice for               approaches to certain aspects of life, but are not exhaustive.</a:t>
            </a:r>
          </a:p>
          <a:p>
            <a:pPr eaLnBrk="1" hangingPunct="1">
              <a:spcBef>
                <a:spcPct val="50000"/>
              </a:spcBef>
            </a:pPr>
            <a:endParaRPr lang="en-US" sz="2800" b="1">
              <a:latin typeface="Arial" charset="0"/>
            </a:endParaRPr>
          </a:p>
          <a:p>
            <a:pPr eaLnBrk="1" hangingPunct="1">
              <a:spcBef>
                <a:spcPct val="50000"/>
              </a:spcBef>
              <a:buFontTx/>
              <a:buChar char="•"/>
            </a:pPr>
            <a:endParaRPr lang="en-US" sz="2800" b="1">
              <a:latin typeface="Arial" charset="0"/>
            </a:endParaRPr>
          </a:p>
        </p:txBody>
      </p:sp>
      <p:sp>
        <p:nvSpPr>
          <p:cNvPr id="39960" name="Text Box 24"/>
          <p:cNvSpPr txBox="1">
            <a:spLocks noChangeArrowheads="1"/>
          </p:cNvSpPr>
          <p:nvPr/>
        </p:nvSpPr>
        <p:spPr bwMode="auto">
          <a:xfrm>
            <a:off x="3851275" y="1268413"/>
            <a:ext cx="2819400" cy="519112"/>
          </a:xfrm>
          <a:prstGeom prst="rect">
            <a:avLst/>
          </a:prstGeom>
          <a:ex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GUARANTEES</a:t>
            </a:r>
          </a:p>
        </p:txBody>
      </p:sp>
      <p:sp>
        <p:nvSpPr>
          <p:cNvPr id="39961" name="Text Box 25"/>
          <p:cNvSpPr txBox="1">
            <a:spLocks noChangeArrowheads="1"/>
          </p:cNvSpPr>
          <p:nvPr/>
        </p:nvSpPr>
        <p:spPr bwMode="auto">
          <a:xfrm>
            <a:off x="4500563" y="2349500"/>
            <a:ext cx="3048000" cy="519113"/>
          </a:xfrm>
          <a:prstGeom prst="rect">
            <a:avLst/>
          </a:prstGeom>
          <a:ex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SPECIFIC</a:t>
            </a:r>
          </a:p>
        </p:txBody>
      </p:sp>
      <p:sp>
        <p:nvSpPr>
          <p:cNvPr id="39962" name="Text Box 26"/>
          <p:cNvSpPr txBox="1">
            <a:spLocks noChangeArrowheads="1"/>
          </p:cNvSpPr>
          <p:nvPr/>
        </p:nvSpPr>
        <p:spPr bwMode="auto">
          <a:xfrm>
            <a:off x="5219700" y="3429000"/>
            <a:ext cx="3200400" cy="519113"/>
          </a:xfrm>
          <a:prstGeom prst="rect">
            <a:avLst/>
          </a:prstGeom>
          <a:ex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WISE</a:t>
            </a:r>
          </a:p>
        </p:txBody>
      </p:sp>
      <p:sp>
        <p:nvSpPr>
          <p:cNvPr id="39963" name="Text Box 27"/>
          <p:cNvSpPr txBox="1">
            <a:spLocks noChangeArrowheads="1"/>
          </p:cNvSpPr>
          <p:nvPr/>
        </p:nvSpPr>
        <p:spPr bwMode="auto">
          <a:xfrm>
            <a:off x="1371600" y="4508500"/>
            <a:ext cx="7772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b="1">
                <a:latin typeface="Arial" charset="0"/>
              </a:rPr>
              <a:t>Wrongly used, Proverbs may justify crass, materialistic lifestyles. Rightly used they will provide practical advice for daily living.</a:t>
            </a:r>
          </a:p>
        </p:txBody>
      </p:sp>
      <p:sp>
        <p:nvSpPr>
          <p:cNvPr id="27" name="TextBox 26"/>
          <p:cNvSpPr txBox="1"/>
          <p:nvPr/>
        </p:nvSpPr>
        <p:spPr>
          <a:xfrm>
            <a:off x="2143108" y="214290"/>
            <a:ext cx="5929354" cy="923330"/>
          </a:xfrm>
          <a:prstGeom prst="rect">
            <a:avLst/>
          </a:prstGeom>
          <a:ln>
            <a:solidFill>
              <a:schemeClr val="accent2"/>
            </a:solidFill>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Wisdom Literature</a:t>
            </a:r>
            <a:endParaRPr lang="en-SG"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96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9961"/>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9962"/>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39963"/>
                                        </p:tgtEl>
                                        <p:attrNameLst>
                                          <p:attrName>style.visibility</p:attrName>
                                        </p:attrNameLst>
                                      </p:cBhvr>
                                      <p:to>
                                        <p:strVal val="visible"/>
                                      </p:to>
                                    </p:set>
                                    <p:animEffect transition="in" filter="dissolve">
                                      <p:cBhvr>
                                        <p:cTn id="19" dur="500"/>
                                        <p:tgtEl>
                                          <p:spTgt spid="39963"/>
                                        </p:tgtEl>
                                      </p:cBhvr>
                                    </p:animEffec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60" grpId="0" autoUpdateAnimBg="0"/>
      <p:bldP spid="39961" grpId="0" autoUpdateAnimBg="0"/>
      <p:bldP spid="39962" grpId="0" autoUpdateAnimBg="0"/>
      <p:bldP spid="39963"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Text Box 3"/>
          <p:cNvSpPr txBox="1">
            <a:spLocks noChangeArrowheads="1"/>
          </p:cNvSpPr>
          <p:nvPr/>
        </p:nvSpPr>
        <p:spPr bwMode="auto">
          <a:xfrm>
            <a:off x="1447800" y="144780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b="1">
                <a:latin typeface="Arial" charset="0"/>
              </a:rPr>
              <a:t>Also called: Canticles, Song of Solomon</a:t>
            </a:r>
          </a:p>
        </p:txBody>
      </p:sp>
      <p:pic>
        <p:nvPicPr>
          <p:cNvPr id="40964" name="Picture 4" descr="C:\WINDOWS\Profiles\Tim\My Documents\Hermeneutics\songs.jpg"/>
          <p:cNvPicPr>
            <a:picLocks noChangeAspect="1" noChangeArrowheads="1"/>
          </p:cNvPicPr>
          <p:nvPr/>
        </p:nvPicPr>
        <p:blipFill>
          <a:blip r:embed="rId2" cstate="print"/>
          <a:srcRect/>
          <a:stretch>
            <a:fillRect/>
          </a:stretch>
        </p:blipFill>
        <p:spPr bwMode="auto">
          <a:xfrm>
            <a:off x="571472" y="1142984"/>
            <a:ext cx="7924800" cy="551656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3" name="TextBox 12"/>
          <p:cNvSpPr txBox="1"/>
          <p:nvPr/>
        </p:nvSpPr>
        <p:spPr>
          <a:xfrm>
            <a:off x="2143108" y="285728"/>
            <a:ext cx="5929354" cy="923330"/>
          </a:xfrm>
          <a:prstGeom prst="rect">
            <a:avLst/>
          </a:prstGeom>
          <a:ln>
            <a:solidFill>
              <a:schemeClr val="accent2"/>
            </a:solidFill>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 Song of Songs</a:t>
            </a:r>
            <a:endParaRPr lang="en-SG"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ransition>
    <p:newsflash/>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5" name="Text Box 5"/>
          <p:cNvSpPr txBox="1">
            <a:spLocks noChangeArrowheads="1"/>
          </p:cNvSpPr>
          <p:nvPr/>
        </p:nvSpPr>
        <p:spPr bwMode="auto">
          <a:xfrm>
            <a:off x="1143000" y="1483967"/>
            <a:ext cx="8001000" cy="5008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b="1" dirty="0">
                <a:latin typeface="Arial" charset="0"/>
              </a:rPr>
              <a:t>Interpreted on three, simultaneous levels…</a:t>
            </a:r>
          </a:p>
          <a:p>
            <a:pPr eaLnBrk="1" hangingPunct="1">
              <a:spcBef>
                <a:spcPct val="50000"/>
              </a:spcBef>
              <a:buFontTx/>
              <a:buAutoNum type="arabicPeriod"/>
            </a:pPr>
            <a:r>
              <a:rPr lang="en-US" sz="2800" b="1" dirty="0">
                <a:latin typeface="Arial" charset="0"/>
              </a:rPr>
              <a:t>                                         love.</a:t>
            </a:r>
          </a:p>
          <a:p>
            <a:pPr eaLnBrk="1" hangingPunct="1">
              <a:spcBef>
                <a:spcPct val="50000"/>
              </a:spcBef>
              <a:buFontTx/>
              <a:buAutoNum type="arabicPeriod"/>
            </a:pPr>
            <a:r>
              <a:rPr lang="en-US" sz="2800" b="1" dirty="0">
                <a:latin typeface="Arial" charset="0"/>
              </a:rPr>
              <a:t> God’s love for</a:t>
            </a:r>
          </a:p>
          <a:p>
            <a:pPr eaLnBrk="1" hangingPunct="1">
              <a:spcBef>
                <a:spcPct val="50000"/>
              </a:spcBef>
              <a:buFontTx/>
              <a:buAutoNum type="arabicPeriod"/>
            </a:pPr>
            <a:r>
              <a:rPr lang="en-US" sz="2800" b="1" dirty="0">
                <a:latin typeface="Arial" charset="0"/>
              </a:rPr>
              <a:t>                       love relationship with the</a:t>
            </a:r>
          </a:p>
          <a:p>
            <a:pPr eaLnBrk="1" hangingPunct="1">
              <a:spcBef>
                <a:spcPct val="50000"/>
              </a:spcBef>
            </a:pPr>
            <a:endParaRPr lang="en-US" sz="2800" b="1" dirty="0">
              <a:latin typeface="Arial" charset="0"/>
            </a:endParaRPr>
          </a:p>
          <a:p>
            <a:pPr eaLnBrk="1" hangingPunct="1">
              <a:spcBef>
                <a:spcPct val="50000"/>
              </a:spcBef>
            </a:pPr>
            <a:endParaRPr lang="en-US" sz="2800" b="1" dirty="0">
              <a:latin typeface="Arial" charset="0"/>
            </a:endParaRPr>
          </a:p>
          <a:p>
            <a:pPr eaLnBrk="1" hangingPunct="1">
              <a:spcBef>
                <a:spcPct val="50000"/>
              </a:spcBef>
            </a:pPr>
            <a:endParaRPr lang="en-US" sz="2800" b="1" dirty="0">
              <a:latin typeface="Arial" charset="0"/>
            </a:endParaRPr>
          </a:p>
          <a:p>
            <a:pPr eaLnBrk="1" hangingPunct="1">
              <a:spcBef>
                <a:spcPct val="50000"/>
              </a:spcBef>
              <a:buFontTx/>
              <a:buAutoNum type="arabicPeriod"/>
            </a:pPr>
            <a:endParaRPr lang="en-US" sz="2800" b="1" dirty="0">
              <a:latin typeface="Arial" charset="0"/>
            </a:endParaRPr>
          </a:p>
        </p:txBody>
      </p:sp>
      <p:sp>
        <p:nvSpPr>
          <p:cNvPr id="40966" name="Text Box 6"/>
          <p:cNvSpPr txBox="1">
            <a:spLocks noChangeArrowheads="1"/>
          </p:cNvSpPr>
          <p:nvPr/>
        </p:nvSpPr>
        <p:spPr bwMode="auto">
          <a:xfrm>
            <a:off x="1752600" y="2133600"/>
            <a:ext cx="3962400" cy="519113"/>
          </a:xfrm>
          <a:prstGeom prst="rect">
            <a:avLst/>
          </a:prstGeom>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b="1" dirty="0">
                <a:solidFill>
                  <a:srgbClr val="FFEBC2"/>
                </a:solidFill>
                <a:effectLst>
                  <a:outerShdw blurRad="38100" dist="38100" dir="2700000" algn="tl">
                    <a:srgbClr val="000000"/>
                  </a:outerShdw>
                </a:effectLst>
                <a:latin typeface="Arial" charset="0"/>
              </a:rPr>
              <a:t>MARRIED</a:t>
            </a:r>
            <a:r>
              <a:rPr lang="en-US" sz="2800" b="1" dirty="0">
                <a:solidFill>
                  <a:srgbClr val="FF0000"/>
                </a:solidFill>
                <a:latin typeface="Arial" charset="0"/>
              </a:rPr>
              <a:t> </a:t>
            </a:r>
            <a:r>
              <a:rPr lang="en-US" sz="2800" b="1" dirty="0">
                <a:solidFill>
                  <a:srgbClr val="FFEBC2"/>
                </a:solidFill>
                <a:effectLst>
                  <a:outerShdw blurRad="38100" dist="38100" dir="2700000" algn="tl">
                    <a:srgbClr val="000000"/>
                  </a:outerShdw>
                </a:effectLst>
                <a:latin typeface="Arial" charset="0"/>
              </a:rPr>
              <a:t>COUPLE’S</a:t>
            </a:r>
          </a:p>
        </p:txBody>
      </p:sp>
      <p:sp>
        <p:nvSpPr>
          <p:cNvPr id="40967" name="Text Box 7"/>
          <p:cNvSpPr txBox="1">
            <a:spLocks noChangeArrowheads="1"/>
          </p:cNvSpPr>
          <p:nvPr/>
        </p:nvSpPr>
        <p:spPr bwMode="auto">
          <a:xfrm>
            <a:off x="4419600" y="2819400"/>
            <a:ext cx="2286000" cy="519113"/>
          </a:xfrm>
          <a:prstGeom prst="rect">
            <a:avLst/>
          </a:prstGeom>
          <a:ex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ISRAEL</a:t>
            </a:r>
          </a:p>
        </p:txBody>
      </p:sp>
      <p:sp>
        <p:nvSpPr>
          <p:cNvPr id="40968" name="Text Box 8"/>
          <p:cNvSpPr txBox="1">
            <a:spLocks noChangeArrowheads="1"/>
          </p:cNvSpPr>
          <p:nvPr/>
        </p:nvSpPr>
        <p:spPr bwMode="auto">
          <a:xfrm>
            <a:off x="1676400" y="3429000"/>
            <a:ext cx="2057400" cy="519113"/>
          </a:xfrm>
          <a:prstGeom prst="rect">
            <a:avLst/>
          </a:prstGeom>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b="1" dirty="0">
                <a:solidFill>
                  <a:srgbClr val="FFEBC2"/>
                </a:solidFill>
                <a:effectLst>
                  <a:outerShdw blurRad="38100" dist="38100" dir="2700000" algn="tl">
                    <a:srgbClr val="000000"/>
                  </a:outerShdw>
                </a:effectLst>
                <a:latin typeface="Arial" charset="0"/>
              </a:rPr>
              <a:t>CHRIST’S</a:t>
            </a:r>
          </a:p>
        </p:txBody>
      </p:sp>
      <p:sp>
        <p:nvSpPr>
          <p:cNvPr id="40969" name="Text Box 9"/>
          <p:cNvSpPr txBox="1">
            <a:spLocks noChangeArrowheads="1"/>
          </p:cNvSpPr>
          <p:nvPr/>
        </p:nvSpPr>
        <p:spPr bwMode="auto">
          <a:xfrm>
            <a:off x="1676400" y="3962400"/>
            <a:ext cx="2514600" cy="519113"/>
          </a:xfrm>
          <a:prstGeom prst="rect">
            <a:avLst/>
          </a:prstGeom>
          <a:ex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CHURCH.</a:t>
            </a:r>
          </a:p>
        </p:txBody>
      </p:sp>
      <p:sp>
        <p:nvSpPr>
          <p:cNvPr id="40970" name="Text Box 10"/>
          <p:cNvSpPr txBox="1">
            <a:spLocks noChangeArrowheads="1"/>
          </p:cNvSpPr>
          <p:nvPr/>
        </p:nvSpPr>
        <p:spPr bwMode="auto">
          <a:xfrm>
            <a:off x="1219200" y="4648200"/>
            <a:ext cx="79248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b="1">
                <a:latin typeface="Arial" charset="0"/>
              </a:rPr>
              <a:t>The imagery is based on its                                 and is in accordance with the rest of Scripture. We must be careful to identify who is speaking (e.g. 2:1-2 – who is Rose ?)</a:t>
            </a:r>
          </a:p>
        </p:txBody>
      </p:sp>
      <p:sp>
        <p:nvSpPr>
          <p:cNvPr id="40971" name="Text Box 11"/>
          <p:cNvSpPr txBox="1">
            <a:spLocks noChangeArrowheads="1"/>
          </p:cNvSpPr>
          <p:nvPr/>
        </p:nvSpPr>
        <p:spPr bwMode="auto">
          <a:xfrm>
            <a:off x="6400800" y="4648200"/>
            <a:ext cx="2743200" cy="519113"/>
          </a:xfrm>
          <a:prstGeom prst="rect">
            <a:avLst/>
          </a:prstGeom>
          <a:ex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FUNCTION</a:t>
            </a:r>
          </a:p>
        </p:txBody>
      </p:sp>
      <p:sp>
        <p:nvSpPr>
          <p:cNvPr id="40972" name="Text Box 12"/>
          <p:cNvSpPr txBox="1">
            <a:spLocks noChangeArrowheads="1"/>
          </p:cNvSpPr>
          <p:nvPr/>
        </p:nvSpPr>
        <p:spPr bwMode="auto">
          <a:xfrm>
            <a:off x="7924800" y="5943600"/>
            <a:ext cx="1219200" cy="519113"/>
          </a:xfrm>
          <a:prstGeom prst="rect">
            <a:avLst/>
          </a:prstGeom>
          <a:ex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US</a:t>
            </a:r>
          </a:p>
        </p:txBody>
      </p:sp>
      <p:sp>
        <p:nvSpPr>
          <p:cNvPr id="13" name="TextBox 12"/>
          <p:cNvSpPr txBox="1"/>
          <p:nvPr/>
        </p:nvSpPr>
        <p:spPr>
          <a:xfrm>
            <a:off x="2143108" y="285728"/>
            <a:ext cx="5929354" cy="923330"/>
          </a:xfrm>
          <a:prstGeom prst="rect">
            <a:avLst/>
          </a:prstGeom>
          <a:ln>
            <a:solidFill>
              <a:schemeClr val="accent2"/>
            </a:solidFill>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 Song of Songs</a:t>
            </a:r>
            <a:endParaRPr lang="en-SG"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139653506"/>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68"/>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969"/>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0970"/>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type.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0971"/>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typ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097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autoUpdateAnimBg="0"/>
      <p:bldP spid="40967" grpId="0" autoUpdateAnimBg="0"/>
      <p:bldP spid="40968" grpId="0" autoUpdateAnimBg="0"/>
      <p:bldP spid="40969" grpId="0" autoUpdateAnimBg="0"/>
      <p:bldP spid="40970" grpId="0" autoUpdateAnimBg="0"/>
      <p:bldP spid="40971" grpId="0" autoUpdateAnimBg="0"/>
      <p:bldP spid="40972"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TextBox 12"/>
          <p:cNvSpPr txBox="1"/>
          <p:nvPr/>
        </p:nvSpPr>
        <p:spPr>
          <a:xfrm>
            <a:off x="2143108" y="285728"/>
            <a:ext cx="5929354" cy="923330"/>
          </a:xfrm>
          <a:prstGeom prst="rect">
            <a:avLst/>
          </a:prstGeom>
          <a:ln>
            <a:solidFill>
              <a:schemeClr val="accent2"/>
            </a:solidFill>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 Song of Songs</a:t>
            </a:r>
            <a:endParaRPr lang="en-SG"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5" name="Picture 14" descr="songofsolomonbride.gif"/>
          <p:cNvPicPr>
            <a:picLocks noChangeAspect="1"/>
          </p:cNvPicPr>
          <p:nvPr/>
        </p:nvPicPr>
        <p:blipFill>
          <a:blip r:embed="rId2" cstate="print"/>
          <a:stretch>
            <a:fillRect/>
          </a:stretch>
        </p:blipFill>
        <p:spPr>
          <a:xfrm>
            <a:off x="755576" y="332656"/>
            <a:ext cx="7911252" cy="6285050"/>
          </a:xfrm>
          <a:prstGeom prst="roundRect">
            <a:avLst>
              <a:gd name="adj" fmla="val 16667"/>
            </a:avLst>
          </a:prstGeom>
          <a:ln>
            <a:noFill/>
          </a:ln>
          <a:effectLst>
            <a:outerShdw blurRad="152400" dist="12000" dir="900000" sy="98000" kx="110000" ky="200000" algn="tl" rotWithShape="0">
              <a:srgbClr val="000000">
                <a:alpha val="30000"/>
              </a:srgbClr>
            </a:outerShdw>
            <a:reflection blurRad="6350" stA="50000" endA="300" endPos="900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newsflash/>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Text Box 3"/>
          <p:cNvSpPr txBox="1">
            <a:spLocks noChangeArrowheads="1"/>
          </p:cNvSpPr>
          <p:nvPr/>
        </p:nvSpPr>
        <p:spPr bwMode="auto">
          <a:xfrm>
            <a:off x="1447800" y="1600200"/>
            <a:ext cx="7010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b="1">
                <a:latin typeface="Arial" charset="0"/>
              </a:rPr>
              <a:t>Such as</a:t>
            </a:r>
          </a:p>
        </p:txBody>
      </p:sp>
      <p:sp>
        <p:nvSpPr>
          <p:cNvPr id="28676" name="Text Box 4"/>
          <p:cNvSpPr txBox="1">
            <a:spLocks noChangeArrowheads="1"/>
          </p:cNvSpPr>
          <p:nvPr/>
        </p:nvSpPr>
        <p:spPr bwMode="auto">
          <a:xfrm>
            <a:off x="3048000" y="1600200"/>
            <a:ext cx="5715000" cy="519113"/>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Matthew, Mark, Luke , John</a:t>
            </a:r>
          </a:p>
        </p:txBody>
      </p:sp>
      <p:pic>
        <p:nvPicPr>
          <p:cNvPr id="28677" name="Picture 5" descr="C:\WINDOWS\Profiles\Tim\My Documents\Hermeneutics\gospel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536825"/>
            <a:ext cx="65532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2214546" y="0"/>
            <a:ext cx="5929354" cy="923330"/>
          </a:xfrm>
          <a:prstGeom prst="rect">
            <a:avLst/>
          </a:prstGeom>
          <a:ln>
            <a:solidFill>
              <a:schemeClr val="accent2"/>
            </a:solidFill>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 Gospels</a:t>
            </a:r>
            <a:endParaRPr lang="en-SG"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 name="Picture 12" descr="ezra_reads_gallery.jpg"/>
          <p:cNvPicPr>
            <a:picLocks noChangeAspect="1"/>
          </p:cNvPicPr>
          <p:nvPr/>
        </p:nvPicPr>
        <p:blipFill>
          <a:blip r:embed="rId2" cstate="print"/>
          <a:stretch>
            <a:fillRect/>
          </a:stretch>
        </p:blipFill>
        <p:spPr>
          <a:xfrm>
            <a:off x="1428728" y="1071546"/>
            <a:ext cx="7429552" cy="5786454"/>
          </a:xfrm>
          <a:prstGeom prst="roundRect">
            <a:avLst>
              <a:gd name="adj" fmla="val 16667"/>
            </a:avLst>
          </a:prstGeom>
          <a:ln>
            <a:noFill/>
          </a:ln>
          <a:effectLst>
            <a:outerShdw blurRad="152400" dist="12000" dir="900000" sy="98000" kx="110000" ky="200000" algn="tl" rotWithShape="0">
              <a:srgbClr val="000000">
                <a:alpha val="30000"/>
              </a:srgbClr>
            </a:outerShdw>
            <a:reflection blurRad="6350" stA="50000" endA="300" endPos="900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
        <p:nvSpPr>
          <p:cNvPr id="30722" name="Rectangle 2"/>
          <p:cNvSpPr>
            <a:spLocks noGrp="1" noChangeArrowheads="1"/>
          </p:cNvSpPr>
          <p:nvPr>
            <p:ph type="title" idx="4294967295"/>
          </p:nvPr>
        </p:nvSpPr>
        <p:spPr/>
        <p:txBody>
          <a:bodyPr/>
          <a:lstStyle/>
          <a:p>
            <a:pPr algn="ctr" eaLnBrk="1" hangingPunct="1"/>
            <a:r>
              <a:rPr lang="en-US" dirty="0" smtClean="0">
                <a:effectLst>
                  <a:outerShdw blurRad="38100" dist="38100" dir="2700000" algn="tl">
                    <a:srgbClr val="000000"/>
                  </a:outerShdw>
                </a:effectLst>
                <a:latin typeface="Arial" charset="0"/>
              </a:rPr>
              <a:t>The Biblical Approach to Studying Scripture.</a:t>
            </a:r>
            <a:r>
              <a:rPr lang="en-US" dirty="0" smtClean="0">
                <a:latin typeface="Arial" charset="0"/>
              </a:rPr>
              <a:t/>
            </a:r>
            <a:br>
              <a:rPr lang="en-US" dirty="0" smtClean="0">
                <a:latin typeface="Arial" charset="0"/>
              </a:rPr>
            </a:br>
            <a:r>
              <a:rPr lang="en-US" sz="3200" dirty="0" smtClean="0">
                <a:latin typeface="Arial" charset="0"/>
              </a:rPr>
              <a:t>See Nehemiah 8:5-12</a:t>
            </a:r>
          </a:p>
        </p:txBody>
      </p:sp>
      <p:pic>
        <p:nvPicPr>
          <p:cNvPr id="6156" name="Picture 10" descr="priest_preaching_behind_podium_lg_cl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4357688"/>
            <a:ext cx="16097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7" name="Picture 5" descr="C:\WINDOWS\Profiles\Tim\My Documents\Hermeneutics\gospel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719388"/>
            <a:ext cx="65532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 Box 6"/>
          <p:cNvSpPr txBox="1">
            <a:spLocks noChangeArrowheads="1"/>
          </p:cNvSpPr>
          <p:nvPr/>
        </p:nvSpPr>
        <p:spPr bwMode="auto">
          <a:xfrm>
            <a:off x="1176338" y="1051918"/>
            <a:ext cx="7696200" cy="2014538"/>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Tx/>
              <a:buAutoNum type="arabicPeriod"/>
            </a:pPr>
            <a:r>
              <a:rPr lang="en-US" sz="2800" b="1" dirty="0">
                <a:latin typeface="Arial" charset="0"/>
              </a:rPr>
              <a:t>Think                                               (Parallel with other Gospels).</a:t>
            </a:r>
          </a:p>
          <a:p>
            <a:pPr eaLnBrk="1" hangingPunct="1">
              <a:spcBef>
                <a:spcPct val="50000"/>
              </a:spcBef>
              <a:buFontTx/>
              <a:buAutoNum type="arabicPeriod"/>
            </a:pPr>
            <a:r>
              <a:rPr lang="en-US" sz="2800" b="1" dirty="0">
                <a:latin typeface="Arial" charset="0"/>
              </a:rPr>
              <a:t>Think                              (Writer’s intention and historical setting).</a:t>
            </a:r>
          </a:p>
        </p:txBody>
      </p:sp>
      <p:sp>
        <p:nvSpPr>
          <p:cNvPr id="28679" name="Text Box 7"/>
          <p:cNvSpPr txBox="1">
            <a:spLocks noChangeArrowheads="1"/>
          </p:cNvSpPr>
          <p:nvPr/>
        </p:nvSpPr>
        <p:spPr bwMode="auto">
          <a:xfrm>
            <a:off x="2928938" y="1000125"/>
            <a:ext cx="4191000" cy="519113"/>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HORIZONTALLY</a:t>
            </a:r>
          </a:p>
        </p:txBody>
      </p:sp>
      <p:sp>
        <p:nvSpPr>
          <p:cNvPr id="28680" name="Text Box 8"/>
          <p:cNvSpPr txBox="1">
            <a:spLocks noChangeArrowheads="1"/>
          </p:cNvSpPr>
          <p:nvPr/>
        </p:nvSpPr>
        <p:spPr bwMode="auto">
          <a:xfrm>
            <a:off x="3000375" y="2071688"/>
            <a:ext cx="2590800" cy="519112"/>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VERTICALLY</a:t>
            </a:r>
          </a:p>
        </p:txBody>
      </p:sp>
      <p:sp>
        <p:nvSpPr>
          <p:cNvPr id="21" name="TextBox 20"/>
          <p:cNvSpPr txBox="1"/>
          <p:nvPr/>
        </p:nvSpPr>
        <p:spPr>
          <a:xfrm>
            <a:off x="2214546" y="0"/>
            <a:ext cx="5929354" cy="923330"/>
          </a:xfrm>
          <a:prstGeom prst="rect">
            <a:avLst/>
          </a:prstGeom>
          <a:ln>
            <a:solidFill>
              <a:schemeClr val="accent2"/>
            </a:solidFill>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 Gospels</a:t>
            </a:r>
            <a:endParaRPr lang="en-SG"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3142986418"/>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68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autoUpdateAnimBg="0"/>
      <p:bldP spid="28680"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7" name="Picture 5" descr="C:\WINDOWS\Profiles\Tim\My Documents\Hermeneutics\gospel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536825"/>
            <a:ext cx="65532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Text Box 9"/>
          <p:cNvSpPr txBox="1">
            <a:spLocks noChangeArrowheads="1"/>
          </p:cNvSpPr>
          <p:nvPr/>
        </p:nvSpPr>
        <p:spPr bwMode="auto">
          <a:xfrm>
            <a:off x="1178723" y="923330"/>
            <a:ext cx="8001000" cy="2014537"/>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b="1" dirty="0">
                <a:latin typeface="Arial" charset="0"/>
              </a:rPr>
              <a:t>The purpose of writing each Gospel is quite different and greatly affects your interpretation.</a:t>
            </a:r>
          </a:p>
          <a:p>
            <a:pPr eaLnBrk="1" hangingPunct="1">
              <a:spcBef>
                <a:spcPct val="50000"/>
              </a:spcBef>
            </a:pPr>
            <a:endParaRPr lang="en-US" sz="2800" b="1" dirty="0">
              <a:latin typeface="Arial" charset="0"/>
            </a:endParaRPr>
          </a:p>
        </p:txBody>
      </p:sp>
      <p:sp>
        <p:nvSpPr>
          <p:cNvPr id="21" name="TextBox 20"/>
          <p:cNvSpPr txBox="1"/>
          <p:nvPr/>
        </p:nvSpPr>
        <p:spPr>
          <a:xfrm>
            <a:off x="2214546" y="0"/>
            <a:ext cx="5929354" cy="923330"/>
          </a:xfrm>
          <a:prstGeom prst="rect">
            <a:avLst/>
          </a:prstGeom>
          <a:ln>
            <a:solidFill>
              <a:schemeClr val="accent2"/>
            </a:solidFill>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 Gospels</a:t>
            </a:r>
            <a:endParaRPr lang="en-SG"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3050275452"/>
      </p:ext>
    </p:extLst>
  </p:cSld>
  <p:clrMapOvr>
    <a:masterClrMapping/>
  </p:clrMapOvr>
  <p:transition>
    <p:newsflash/>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8710" name="Group 38"/>
          <p:cNvGraphicFramePr>
            <a:graphicFrameLocks noGrp="1"/>
          </p:cNvGraphicFramePr>
          <p:nvPr/>
        </p:nvGraphicFramePr>
        <p:xfrm>
          <a:off x="1143000" y="958850"/>
          <a:ext cx="8001000" cy="5898516"/>
        </p:xfrm>
        <a:graphic>
          <a:graphicData uri="http://schemas.openxmlformats.org/drawingml/2006/table">
            <a:tbl>
              <a:tblPr/>
              <a:tblGrid>
                <a:gridCol w="1828800"/>
                <a:gridCol w="6172200"/>
              </a:tblGrid>
              <a:tr h="11731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3600" b="1" i="0" u="none" strike="noStrike" cap="none" normalizeH="0" baseline="0" smtClean="0">
                          <a:ln>
                            <a:noFill/>
                          </a:ln>
                          <a:solidFill>
                            <a:schemeClr val="bg1"/>
                          </a:solidFill>
                          <a:effectLst>
                            <a:outerShdw blurRad="38100" dist="38100" dir="2700000" algn="tl">
                              <a:srgbClr val="000000"/>
                            </a:outerShdw>
                          </a:effectLst>
                          <a:latin typeface="Arial" charset="0"/>
                        </a:rPr>
                        <a:t>Gospel</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3600" b="1" i="0" u="none" strike="noStrike" cap="none" normalizeH="0" baseline="0" smtClean="0">
                          <a:ln>
                            <a:noFill/>
                          </a:ln>
                          <a:solidFill>
                            <a:schemeClr val="bg1"/>
                          </a:solidFill>
                          <a:effectLst>
                            <a:outerShdw blurRad="38100" dist="38100" dir="2700000" algn="tl">
                              <a:srgbClr val="000000"/>
                            </a:outerShdw>
                          </a:effectLst>
                          <a:latin typeface="Arial" charset="0"/>
                        </a:rPr>
                        <a:t>Purpose</a:t>
                      </a:r>
                      <a:endParaRPr kumimoji="0" lang="en-US" sz="2800" b="0" i="0" u="none" strike="noStrike" cap="none" normalizeH="0" baseline="0" smtClean="0">
                        <a:ln>
                          <a:noFill/>
                        </a:ln>
                        <a:solidFill>
                          <a:schemeClr val="bg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1"/>
                    </a:solidFill>
                  </a:tcPr>
                </a:tc>
              </a:tr>
              <a:tr h="1173163">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3200" b="1" i="0" u="none" strike="noStrike" cap="none" normalizeH="0" baseline="0" smtClean="0">
                          <a:ln>
                            <a:noFill/>
                          </a:ln>
                          <a:solidFill>
                            <a:schemeClr val="bg1"/>
                          </a:solidFill>
                          <a:effectLst>
                            <a:outerShdw blurRad="38100" dist="38100" dir="2700000" algn="tl">
                              <a:srgbClr val="000000"/>
                            </a:outerShdw>
                          </a:effectLst>
                          <a:latin typeface="Arial" charset="0"/>
                        </a:rPr>
                        <a:t>Matthew</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400" b="1" i="0" u="none" strike="noStrike" cap="none" normalizeH="0" baseline="0" smtClean="0">
                          <a:ln>
                            <a:noFill/>
                          </a:ln>
                          <a:solidFill>
                            <a:schemeClr val="accent2"/>
                          </a:solidFill>
                          <a:effectLst/>
                          <a:latin typeface="Arial" charset="0"/>
                        </a:rPr>
                        <a:t>Written to                 disciples as </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400" b="1" i="0" u="none" strike="noStrike" cap="none" normalizeH="0" baseline="0" smtClean="0">
                          <a:ln>
                            <a:noFill/>
                          </a:ln>
                          <a:solidFill>
                            <a:schemeClr val="accent2"/>
                          </a:solidFill>
                          <a:effectLst/>
                          <a:latin typeface="Arial" charset="0"/>
                        </a:rPr>
                        <a:t>A                      manual. Show Jesus as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folHlink"/>
                    </a:solidFill>
                  </a:tcPr>
                </a:tc>
              </a:tr>
              <a:tr h="1174750">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3200" b="1" i="0" u="none" strike="noStrike" cap="none" normalizeH="0" baseline="0" smtClean="0">
                          <a:ln>
                            <a:noFill/>
                          </a:ln>
                          <a:solidFill>
                            <a:schemeClr val="bg1"/>
                          </a:solidFill>
                          <a:effectLst>
                            <a:outerShdw blurRad="38100" dist="38100" dir="2700000" algn="tl">
                              <a:srgbClr val="000000"/>
                            </a:outerShdw>
                          </a:effectLst>
                          <a:latin typeface="Arial" charset="0"/>
                        </a:rPr>
                        <a:t>Mark</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400" b="1" i="0" u="none" strike="noStrike" cap="none" normalizeH="0" baseline="0" smtClean="0">
                          <a:ln>
                            <a:noFill/>
                          </a:ln>
                          <a:solidFill>
                            <a:schemeClr val="accent2"/>
                          </a:solidFill>
                          <a:effectLst/>
                          <a:latin typeface="Arial" charset="0"/>
                        </a:rPr>
                        <a:t>Written as an                            tract to Jew and Gentile. Primarily showing Jesus as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folHlink"/>
                    </a:solidFill>
                  </a:tcPr>
                </a:tc>
              </a:tr>
              <a:tr h="1173163">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3200" b="1" i="0" u="none" strike="noStrike" cap="none" normalizeH="0" baseline="0" smtClean="0">
                          <a:ln>
                            <a:noFill/>
                          </a:ln>
                          <a:solidFill>
                            <a:schemeClr val="bg1"/>
                          </a:solidFill>
                          <a:effectLst>
                            <a:outerShdw blurRad="38100" dist="38100" dir="2700000" algn="tl">
                              <a:srgbClr val="000000"/>
                            </a:outerShdw>
                          </a:effectLst>
                          <a:latin typeface="Arial" charset="0"/>
                        </a:rPr>
                        <a:t>Luke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400" b="1" i="0" u="none" strike="noStrike" cap="none" normalizeH="0" baseline="0" smtClean="0">
                          <a:ln>
                            <a:noFill/>
                          </a:ln>
                          <a:solidFill>
                            <a:schemeClr val="accent2"/>
                          </a:solidFill>
                          <a:effectLst/>
                          <a:latin typeface="Arial" charset="0"/>
                        </a:rPr>
                        <a:t>Written to  </a:t>
                      </a:r>
                      <a:r>
                        <a:rPr kumimoji="0" lang="en-US" sz="2400" b="1" i="0" u="none" strike="noStrike" cap="none" normalizeH="0" baseline="0" smtClean="0">
                          <a:ln>
                            <a:noFill/>
                          </a:ln>
                          <a:solidFill>
                            <a:srgbClr val="FFEBC2"/>
                          </a:solidFill>
                          <a:effectLst>
                            <a:outerShdw blurRad="38100" dist="38100" dir="2700000" algn="tl">
                              <a:srgbClr val="000000"/>
                            </a:outerShdw>
                          </a:effectLst>
                          <a:latin typeface="Arial" charset="0"/>
                        </a:rPr>
                        <a:t>                 </a:t>
                      </a:r>
                      <a:r>
                        <a:rPr kumimoji="0" lang="en-US" sz="2400" b="1" i="0" u="none" strike="noStrike" cap="none" normalizeH="0" baseline="0" smtClean="0">
                          <a:ln>
                            <a:noFill/>
                          </a:ln>
                          <a:solidFill>
                            <a:schemeClr val="accent2"/>
                          </a:solidFill>
                          <a:effectLst/>
                          <a:latin typeface="Arial" charset="0"/>
                        </a:rPr>
                        <a:t>       unbelievers to persuade them. Primarily showing Jesus as the                           man.</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folHlink"/>
                    </a:solidFill>
                  </a:tcPr>
                </a:tc>
              </a:tr>
              <a:tr h="1173163">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3200" b="1" i="0" u="none" strike="noStrike" cap="none" normalizeH="0" baseline="0" smtClean="0">
                          <a:ln>
                            <a:noFill/>
                          </a:ln>
                          <a:solidFill>
                            <a:schemeClr val="bg1"/>
                          </a:solidFill>
                          <a:effectLst>
                            <a:outerShdw blurRad="38100" dist="38100" dir="2700000" algn="tl">
                              <a:srgbClr val="000000"/>
                            </a:outerShdw>
                          </a:effectLst>
                          <a:latin typeface="Arial" charset="0"/>
                        </a:rPr>
                        <a:t>John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400" b="1" i="0" u="none" strike="noStrike" cap="none" normalizeH="0" baseline="0" smtClean="0">
                          <a:ln>
                            <a:noFill/>
                          </a:ln>
                          <a:solidFill>
                            <a:schemeClr val="accent2"/>
                          </a:solidFill>
                          <a:effectLst/>
                          <a:latin typeface="Arial" charset="0"/>
                        </a:rPr>
                        <a:t>Written to                         Christians for deeper teaching. Primarily showing Jesus as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folHlink"/>
                    </a:solidFill>
                  </a:tcPr>
                </a:tc>
              </a:tr>
            </a:tbl>
          </a:graphicData>
        </a:graphic>
      </p:graphicFrame>
      <p:sp>
        <p:nvSpPr>
          <p:cNvPr id="28711" name="Text Box 39"/>
          <p:cNvSpPr txBox="1">
            <a:spLocks noChangeArrowheads="1"/>
          </p:cNvSpPr>
          <p:nvPr/>
        </p:nvSpPr>
        <p:spPr bwMode="auto">
          <a:xfrm>
            <a:off x="4500563" y="2143125"/>
            <a:ext cx="1371600" cy="457200"/>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b="1" dirty="0">
                <a:solidFill>
                  <a:schemeClr val="tx2">
                    <a:lumMod val="40000"/>
                    <a:lumOff val="60000"/>
                  </a:schemeClr>
                </a:solidFill>
                <a:effectLst>
                  <a:outerShdw blurRad="38100" dist="38100" dir="2700000" algn="tl">
                    <a:srgbClr val="000000">
                      <a:alpha val="43137"/>
                    </a:srgbClr>
                  </a:outerShdw>
                </a:effectLst>
                <a:latin typeface="Arial" charset="0"/>
              </a:rPr>
              <a:t>JEWISH</a:t>
            </a:r>
          </a:p>
        </p:txBody>
      </p:sp>
      <p:sp>
        <p:nvSpPr>
          <p:cNvPr id="28712" name="Text Box 40"/>
          <p:cNvSpPr txBox="1">
            <a:spLocks noChangeArrowheads="1"/>
          </p:cNvSpPr>
          <p:nvPr/>
        </p:nvSpPr>
        <p:spPr bwMode="auto">
          <a:xfrm>
            <a:off x="3214688" y="2571750"/>
            <a:ext cx="2000250" cy="461963"/>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b="1" dirty="0">
                <a:solidFill>
                  <a:schemeClr val="tx2">
                    <a:lumMod val="40000"/>
                    <a:lumOff val="60000"/>
                  </a:schemeClr>
                </a:solidFill>
                <a:effectLst>
                  <a:outerShdw blurRad="38100" dist="38100" dir="2700000" algn="tl">
                    <a:srgbClr val="000000">
                      <a:alpha val="43137"/>
                    </a:srgbClr>
                  </a:outerShdw>
                </a:effectLst>
                <a:latin typeface="Arial" charset="0"/>
              </a:rPr>
              <a:t>DISCIPLING</a:t>
            </a:r>
          </a:p>
        </p:txBody>
      </p:sp>
      <p:sp>
        <p:nvSpPr>
          <p:cNvPr id="28713" name="Text Box 41"/>
          <p:cNvSpPr txBox="1">
            <a:spLocks noChangeArrowheads="1"/>
          </p:cNvSpPr>
          <p:nvPr/>
        </p:nvSpPr>
        <p:spPr bwMode="auto">
          <a:xfrm>
            <a:off x="3048000" y="2971800"/>
            <a:ext cx="2819400" cy="457200"/>
          </a:xfrm>
          <a:prstGeom prst="rect">
            <a:avLst/>
          </a:prstGeom>
          <a:noFill/>
          <a:ln w="12700" cap="sq">
            <a:noFill/>
            <a:miter lim="800000"/>
            <a:headEnd type="none" w="sm" len="sm"/>
            <a:tailEnd type="none" w="sm" len="sm"/>
          </a:ln>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a:solidFill>
                  <a:srgbClr val="FFEBC2"/>
                </a:solidFill>
                <a:effectLst>
                  <a:outerShdw blurRad="38100" dist="38100" dir="2700000" algn="tl">
                    <a:srgbClr val="000000"/>
                  </a:outerShdw>
                </a:effectLst>
                <a:latin typeface="Arial" charset="0"/>
              </a:rPr>
              <a:t>KING</a:t>
            </a:r>
            <a:endParaRPr lang="en-US" b="1">
              <a:solidFill>
                <a:srgbClr val="FF0000"/>
              </a:solidFill>
              <a:latin typeface="Arial" charset="0"/>
            </a:endParaRPr>
          </a:p>
        </p:txBody>
      </p:sp>
      <p:sp>
        <p:nvSpPr>
          <p:cNvPr id="28714" name="Text Box 42"/>
          <p:cNvSpPr txBox="1">
            <a:spLocks noChangeArrowheads="1"/>
          </p:cNvSpPr>
          <p:nvPr/>
        </p:nvSpPr>
        <p:spPr bwMode="auto">
          <a:xfrm>
            <a:off x="5000625" y="3286125"/>
            <a:ext cx="2462213" cy="461963"/>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b="1" dirty="0">
                <a:solidFill>
                  <a:schemeClr val="tx2">
                    <a:lumMod val="40000"/>
                    <a:lumOff val="60000"/>
                  </a:schemeClr>
                </a:solidFill>
                <a:effectLst>
                  <a:outerShdw blurRad="38100" dist="38100" dir="2700000" algn="tl">
                    <a:srgbClr val="000000">
                      <a:alpha val="43137"/>
                    </a:srgbClr>
                  </a:outerShdw>
                </a:effectLst>
                <a:latin typeface="Arial" charset="0"/>
              </a:rPr>
              <a:t>EVANGELISTIC</a:t>
            </a:r>
          </a:p>
        </p:txBody>
      </p:sp>
      <p:sp>
        <p:nvSpPr>
          <p:cNvPr id="28715" name="Text Box 43"/>
          <p:cNvSpPr txBox="1">
            <a:spLocks noChangeArrowheads="1"/>
          </p:cNvSpPr>
          <p:nvPr/>
        </p:nvSpPr>
        <p:spPr bwMode="auto">
          <a:xfrm>
            <a:off x="3048000" y="4114800"/>
            <a:ext cx="3124200" cy="457200"/>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b="1" dirty="0">
                <a:solidFill>
                  <a:schemeClr val="tx2">
                    <a:lumMod val="40000"/>
                    <a:lumOff val="60000"/>
                  </a:schemeClr>
                </a:solidFill>
                <a:effectLst>
                  <a:outerShdw blurRad="38100" dist="38100" dir="2700000" algn="tl">
                    <a:srgbClr val="000000">
                      <a:alpha val="43137"/>
                    </a:srgbClr>
                  </a:outerShdw>
                </a:effectLst>
                <a:latin typeface="Arial" charset="0"/>
              </a:rPr>
              <a:t>THE SERVANT</a:t>
            </a:r>
          </a:p>
        </p:txBody>
      </p:sp>
      <p:sp>
        <p:nvSpPr>
          <p:cNvPr id="28716" name="Text Box 44"/>
          <p:cNvSpPr txBox="1">
            <a:spLocks noChangeArrowheads="1"/>
          </p:cNvSpPr>
          <p:nvPr/>
        </p:nvSpPr>
        <p:spPr bwMode="auto">
          <a:xfrm>
            <a:off x="4648200" y="4495800"/>
            <a:ext cx="1905000" cy="457200"/>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b="1" dirty="0">
                <a:solidFill>
                  <a:schemeClr val="tx2">
                    <a:lumMod val="40000"/>
                    <a:lumOff val="60000"/>
                  </a:schemeClr>
                </a:solidFill>
                <a:effectLst>
                  <a:outerShdw blurRad="38100" dist="38100" dir="2700000" algn="tl">
                    <a:srgbClr val="000000">
                      <a:alpha val="43137"/>
                    </a:srgbClr>
                  </a:outerShdw>
                </a:effectLst>
                <a:latin typeface="Arial" charset="0"/>
              </a:rPr>
              <a:t>GENTILE</a:t>
            </a:r>
          </a:p>
        </p:txBody>
      </p:sp>
      <p:sp>
        <p:nvSpPr>
          <p:cNvPr id="28717" name="Text Box 45"/>
          <p:cNvSpPr txBox="1">
            <a:spLocks noChangeArrowheads="1"/>
          </p:cNvSpPr>
          <p:nvPr/>
        </p:nvSpPr>
        <p:spPr bwMode="auto">
          <a:xfrm>
            <a:off x="4191000" y="5257800"/>
            <a:ext cx="1905000" cy="457200"/>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b="1" dirty="0">
                <a:solidFill>
                  <a:schemeClr val="tx2">
                    <a:lumMod val="40000"/>
                    <a:lumOff val="60000"/>
                  </a:schemeClr>
                </a:solidFill>
                <a:effectLst>
                  <a:outerShdw blurRad="38100" dist="38100" dir="2700000" algn="tl">
                    <a:srgbClr val="000000">
                      <a:alpha val="43137"/>
                    </a:srgbClr>
                  </a:outerShdw>
                </a:effectLst>
                <a:latin typeface="Arial" charset="0"/>
              </a:rPr>
              <a:t>PERFECT</a:t>
            </a:r>
          </a:p>
        </p:txBody>
      </p:sp>
      <p:sp>
        <p:nvSpPr>
          <p:cNvPr id="28718" name="Text Box 46"/>
          <p:cNvSpPr txBox="1">
            <a:spLocks noChangeArrowheads="1"/>
          </p:cNvSpPr>
          <p:nvPr/>
        </p:nvSpPr>
        <p:spPr bwMode="auto">
          <a:xfrm>
            <a:off x="4495800" y="5715000"/>
            <a:ext cx="1905000" cy="457200"/>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b="1" dirty="0">
                <a:solidFill>
                  <a:schemeClr val="tx2">
                    <a:lumMod val="40000"/>
                    <a:lumOff val="60000"/>
                  </a:schemeClr>
                </a:solidFill>
                <a:effectLst>
                  <a:outerShdw blurRad="38100" dist="38100" dir="2700000" algn="tl">
                    <a:srgbClr val="000000">
                      <a:alpha val="43137"/>
                    </a:srgbClr>
                  </a:outerShdw>
                </a:effectLst>
                <a:latin typeface="Arial" charset="0"/>
              </a:rPr>
              <a:t>MATURING</a:t>
            </a:r>
          </a:p>
        </p:txBody>
      </p:sp>
      <p:sp>
        <p:nvSpPr>
          <p:cNvPr id="28719" name="Text Box 47"/>
          <p:cNvSpPr txBox="1">
            <a:spLocks noChangeArrowheads="1"/>
          </p:cNvSpPr>
          <p:nvPr/>
        </p:nvSpPr>
        <p:spPr bwMode="auto">
          <a:xfrm>
            <a:off x="4419600" y="6400800"/>
            <a:ext cx="2667000" cy="457200"/>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b="1" dirty="0">
                <a:solidFill>
                  <a:schemeClr val="tx2">
                    <a:lumMod val="40000"/>
                    <a:lumOff val="60000"/>
                  </a:schemeClr>
                </a:solidFill>
                <a:effectLst>
                  <a:outerShdw blurRad="38100" dist="38100" dir="2700000" algn="tl">
                    <a:srgbClr val="000000">
                      <a:alpha val="43137"/>
                    </a:srgbClr>
                  </a:outerShdw>
                </a:effectLst>
                <a:latin typeface="Arial" charset="0"/>
              </a:rPr>
              <a:t>GOD</a:t>
            </a:r>
          </a:p>
        </p:txBody>
      </p:sp>
      <p:sp>
        <p:nvSpPr>
          <p:cNvPr id="21" name="TextBox 20"/>
          <p:cNvSpPr txBox="1"/>
          <p:nvPr/>
        </p:nvSpPr>
        <p:spPr>
          <a:xfrm>
            <a:off x="2214546" y="0"/>
            <a:ext cx="5929354" cy="923330"/>
          </a:xfrm>
          <a:prstGeom prst="rect">
            <a:avLst/>
          </a:prstGeom>
          <a:ln>
            <a:solidFill>
              <a:schemeClr val="accent2"/>
            </a:solidFill>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 Gospels</a:t>
            </a:r>
            <a:endParaRPr lang="en-SG"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47136" name="Picture 21" descr="jesus_offering_fish_bread_hg_cl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4071938"/>
            <a:ext cx="1624013"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711"/>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712"/>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713"/>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714"/>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8715"/>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type.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8716"/>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typ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8717"/>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871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type.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8719"/>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11" grpId="0" autoUpdateAnimBg="0"/>
      <p:bldP spid="28712" grpId="0" autoUpdateAnimBg="0"/>
      <p:bldP spid="28713" grpId="0" autoUpdateAnimBg="0"/>
      <p:bldP spid="28714" grpId="0" autoUpdateAnimBg="0"/>
      <p:bldP spid="28715" grpId="0" autoUpdateAnimBg="0"/>
      <p:bldP spid="28716" grpId="0" autoUpdateAnimBg="0"/>
      <p:bldP spid="28717" grpId="0" autoUpdateAnimBg="0"/>
      <p:bldP spid="28718" grpId="0" autoUpdateAnimBg="0"/>
      <p:bldP spid="28719"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Text Box 48"/>
          <p:cNvSpPr txBox="1">
            <a:spLocks noChangeArrowheads="1"/>
          </p:cNvSpPr>
          <p:nvPr/>
        </p:nvSpPr>
        <p:spPr bwMode="auto">
          <a:xfrm>
            <a:off x="1143000" y="1150144"/>
            <a:ext cx="8001000" cy="5700712"/>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200" b="1" dirty="0">
                <a:latin typeface="Arial" charset="0"/>
              </a:rPr>
              <a:t>When reading the Gospels you need to identify if you are reading a narrative, parable or straightforward teaching and interpret accordingly.</a:t>
            </a:r>
          </a:p>
          <a:p>
            <a:pPr eaLnBrk="1" hangingPunct="1">
              <a:spcBef>
                <a:spcPct val="50000"/>
              </a:spcBef>
            </a:pPr>
            <a:r>
              <a:rPr lang="en-US" sz="3200" b="1" dirty="0">
                <a:latin typeface="Arial" charset="0"/>
              </a:rPr>
              <a:t>Narrative = as we learnt for OT narrative.</a:t>
            </a:r>
          </a:p>
          <a:p>
            <a:pPr eaLnBrk="1" hangingPunct="1">
              <a:spcBef>
                <a:spcPct val="50000"/>
              </a:spcBef>
            </a:pPr>
            <a:r>
              <a:rPr lang="en-US" sz="3200" b="1" dirty="0">
                <a:latin typeface="Arial" charset="0"/>
              </a:rPr>
              <a:t>Parable = see later.</a:t>
            </a:r>
          </a:p>
          <a:p>
            <a:pPr eaLnBrk="1" hangingPunct="1">
              <a:spcBef>
                <a:spcPct val="50000"/>
              </a:spcBef>
            </a:pPr>
            <a:r>
              <a:rPr lang="en-US" sz="3200" b="1" dirty="0">
                <a:latin typeface="Arial" charset="0"/>
              </a:rPr>
              <a:t>Teaching = See epistles.</a:t>
            </a:r>
          </a:p>
          <a:p>
            <a:pPr eaLnBrk="1" hangingPunct="1">
              <a:spcBef>
                <a:spcPct val="50000"/>
              </a:spcBef>
            </a:pPr>
            <a:endParaRPr lang="en-US" sz="3200" b="1" dirty="0">
              <a:latin typeface="Arial" charset="0"/>
            </a:endParaRPr>
          </a:p>
          <a:p>
            <a:pPr eaLnBrk="1" hangingPunct="1">
              <a:spcBef>
                <a:spcPct val="50000"/>
              </a:spcBef>
            </a:pPr>
            <a:endParaRPr lang="en-US" sz="3200" b="1" dirty="0">
              <a:latin typeface="Arial" charset="0"/>
            </a:endParaRPr>
          </a:p>
        </p:txBody>
      </p:sp>
      <p:sp>
        <p:nvSpPr>
          <p:cNvPr id="21" name="TextBox 20"/>
          <p:cNvSpPr txBox="1"/>
          <p:nvPr/>
        </p:nvSpPr>
        <p:spPr>
          <a:xfrm>
            <a:off x="2214546" y="0"/>
            <a:ext cx="5929354" cy="923330"/>
          </a:xfrm>
          <a:prstGeom prst="rect">
            <a:avLst/>
          </a:prstGeom>
          <a:ln>
            <a:solidFill>
              <a:schemeClr val="accent2"/>
            </a:solidFill>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 Gospels</a:t>
            </a:r>
            <a:endParaRPr lang="en-SG"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48132" name="Picture 21" descr="jesus_teaching_kids_lg_cl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40005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Picture 10" descr="pentecost_sunday2.jpg"/>
          <p:cNvPicPr>
            <a:picLocks noChangeAspect="1"/>
          </p:cNvPicPr>
          <p:nvPr/>
        </p:nvPicPr>
        <p:blipFill>
          <a:blip r:embed="rId3" cstate="print"/>
          <a:stretch>
            <a:fillRect/>
          </a:stretch>
        </p:blipFill>
        <p:spPr>
          <a:xfrm>
            <a:off x="2123728" y="2644778"/>
            <a:ext cx="5371777" cy="4144890"/>
          </a:xfrm>
          <a:prstGeom prst="roundRect">
            <a:avLst>
              <a:gd name="adj" fmla="val 16667"/>
            </a:avLst>
          </a:prstGeom>
          <a:ln>
            <a:noFill/>
          </a:ln>
          <a:effectLst>
            <a:outerShdw blurRad="152400" dist="12000" dir="900000" sy="98000" kx="110000" ky="200000" algn="tl" rotWithShape="0">
              <a:srgbClr val="000000">
                <a:alpha val="30000"/>
              </a:srgbClr>
            </a:outerShdw>
            <a:reflection blurRad="6350" stA="50000" endA="300" endPos="900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9155" name="Picture 3" descr="C:\WINDOWS\Profiles\Tim\My Documents\Hermeneutics\churchwind.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85938" y="285750"/>
            <a:ext cx="10001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4"/>
          <p:cNvSpPr txBox="1">
            <a:spLocks noChangeArrowheads="1"/>
          </p:cNvSpPr>
          <p:nvPr/>
        </p:nvSpPr>
        <p:spPr bwMode="auto">
          <a:xfrm>
            <a:off x="1447800" y="1371600"/>
            <a:ext cx="7467600" cy="1800225"/>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b="1">
                <a:latin typeface="Arial" charset="0"/>
              </a:rPr>
              <a:t>Keep in mind Luke’s purpose of tracing the movement of the                                 in the Early Church and Mission. It must be all seen in this light.</a:t>
            </a:r>
          </a:p>
        </p:txBody>
      </p:sp>
      <p:sp>
        <p:nvSpPr>
          <p:cNvPr id="29701" name="Text Box 5"/>
          <p:cNvSpPr txBox="1">
            <a:spLocks noChangeArrowheads="1"/>
          </p:cNvSpPr>
          <p:nvPr/>
        </p:nvSpPr>
        <p:spPr bwMode="auto">
          <a:xfrm>
            <a:off x="5257800" y="1828800"/>
            <a:ext cx="2667000" cy="519113"/>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HOLY</a:t>
            </a:r>
            <a:r>
              <a:rPr lang="en-US" sz="2800" b="1" dirty="0">
                <a:solidFill>
                  <a:srgbClr val="FF0000"/>
                </a:solidFill>
                <a:latin typeface="Arial" charset="0"/>
              </a:rPr>
              <a:t> </a:t>
            </a: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SPIRIT</a:t>
            </a:r>
          </a:p>
        </p:txBody>
      </p:sp>
      <p:sp>
        <p:nvSpPr>
          <p:cNvPr id="10" name="TextBox 9"/>
          <p:cNvSpPr txBox="1"/>
          <p:nvPr/>
        </p:nvSpPr>
        <p:spPr>
          <a:xfrm>
            <a:off x="2857488" y="285728"/>
            <a:ext cx="5929354" cy="923330"/>
          </a:xfrm>
          <a:prstGeom prst="rect">
            <a:avLst/>
          </a:prstGeom>
          <a:ln>
            <a:solidFill>
              <a:schemeClr val="accent2"/>
            </a:solidFill>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 Book of Acts</a:t>
            </a:r>
            <a:endParaRPr lang="en-SG"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49163" name="Picture 11" descr="dovegrey.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429000"/>
            <a:ext cx="1143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70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701"/>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nimBg="1" autoUpdateAnimBg="0"/>
      <p:bldP spid="29701"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9155" name="Picture 3" descr="C:\WINDOWS\Profiles\Tim\My Documents\Hermeneutics\churchwin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85938" y="285750"/>
            <a:ext cx="10001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6"/>
          <p:cNvSpPr txBox="1">
            <a:spLocks noChangeArrowheads="1"/>
          </p:cNvSpPr>
          <p:nvPr/>
        </p:nvSpPr>
        <p:spPr bwMode="auto">
          <a:xfrm>
            <a:off x="1326461" y="1419842"/>
            <a:ext cx="7391400" cy="2014538"/>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b="1" dirty="0">
                <a:latin typeface="Arial" charset="0"/>
              </a:rPr>
              <a:t>See it in the context of the history and the</a:t>
            </a:r>
          </a:p>
          <a:p>
            <a:pPr eaLnBrk="1" hangingPunct="1">
              <a:spcBef>
                <a:spcPct val="50000"/>
              </a:spcBef>
            </a:pPr>
            <a:r>
              <a:rPr lang="en-US" sz="2800" b="1" dirty="0">
                <a:latin typeface="Arial" charset="0"/>
              </a:rPr>
              <a:t>                           of that time. Acts is excellent                               material to the Epistles.</a:t>
            </a:r>
          </a:p>
        </p:txBody>
      </p:sp>
      <p:sp>
        <p:nvSpPr>
          <p:cNvPr id="29703" name="Text Box 7"/>
          <p:cNvSpPr txBox="1">
            <a:spLocks noChangeArrowheads="1"/>
          </p:cNvSpPr>
          <p:nvPr/>
        </p:nvSpPr>
        <p:spPr bwMode="auto">
          <a:xfrm>
            <a:off x="1928813" y="2071688"/>
            <a:ext cx="2514600" cy="519112"/>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CULTURE</a:t>
            </a:r>
          </a:p>
        </p:txBody>
      </p:sp>
      <p:sp>
        <p:nvSpPr>
          <p:cNvPr id="29704" name="Text Box 8"/>
          <p:cNvSpPr txBox="1">
            <a:spLocks noChangeArrowheads="1"/>
          </p:cNvSpPr>
          <p:nvPr/>
        </p:nvSpPr>
        <p:spPr bwMode="auto">
          <a:xfrm>
            <a:off x="3071813" y="2500313"/>
            <a:ext cx="2819400" cy="519112"/>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BACKGROUND</a:t>
            </a:r>
          </a:p>
        </p:txBody>
      </p:sp>
      <p:sp>
        <p:nvSpPr>
          <p:cNvPr id="29705" name="Text Box 9"/>
          <p:cNvSpPr txBox="1">
            <a:spLocks noChangeArrowheads="1"/>
          </p:cNvSpPr>
          <p:nvPr/>
        </p:nvSpPr>
        <p:spPr bwMode="auto">
          <a:xfrm>
            <a:off x="1339240" y="3639784"/>
            <a:ext cx="7543800" cy="2954338"/>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sz="3200" b="1" dirty="0">
              <a:latin typeface="Arial" charset="0"/>
            </a:endParaRPr>
          </a:p>
          <a:p>
            <a:pPr eaLnBrk="1" hangingPunct="1">
              <a:spcBef>
                <a:spcPct val="50000"/>
              </a:spcBef>
            </a:pPr>
            <a:r>
              <a:rPr lang="en-US" sz="3200" b="1" dirty="0">
                <a:latin typeface="Arial" charset="0"/>
              </a:rPr>
              <a:t>As it’s mostly narrative you should use the same guidelines as for OT narratives.</a:t>
            </a:r>
            <a:endParaRPr lang="en-US" sz="2800" b="1" dirty="0">
              <a:latin typeface="Arial" charset="0"/>
            </a:endParaRPr>
          </a:p>
          <a:p>
            <a:pPr eaLnBrk="1" hangingPunct="1">
              <a:spcBef>
                <a:spcPct val="50000"/>
              </a:spcBef>
            </a:pPr>
            <a:endParaRPr lang="en-US" sz="2800" b="1" dirty="0">
              <a:latin typeface="Arial" charset="0"/>
            </a:endParaRPr>
          </a:p>
        </p:txBody>
      </p:sp>
      <p:sp>
        <p:nvSpPr>
          <p:cNvPr id="10" name="TextBox 9"/>
          <p:cNvSpPr txBox="1"/>
          <p:nvPr/>
        </p:nvSpPr>
        <p:spPr>
          <a:xfrm>
            <a:off x="2857488" y="285728"/>
            <a:ext cx="5929354" cy="923330"/>
          </a:xfrm>
          <a:prstGeom prst="rect">
            <a:avLst/>
          </a:prstGeom>
          <a:ln>
            <a:solidFill>
              <a:schemeClr val="accent2"/>
            </a:solidFill>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 Book of Acts</a:t>
            </a:r>
            <a:endParaRPr lang="en-SG"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49163" name="Picture 11" descr="dovegrey.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1143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1658208"/>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70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704"/>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705"/>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autoUpdateAnimBg="0"/>
      <p:bldP spid="29704" grpId="0" autoUpdateAnimBg="0"/>
      <p:bldP spid="29705"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Text Box 1027"/>
          <p:cNvSpPr txBox="1">
            <a:spLocks noChangeArrowheads="1"/>
          </p:cNvSpPr>
          <p:nvPr/>
        </p:nvSpPr>
        <p:spPr bwMode="auto">
          <a:xfrm>
            <a:off x="1371600" y="1524000"/>
            <a:ext cx="731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b="1">
                <a:latin typeface="Arial" charset="0"/>
              </a:rPr>
              <a:t>Such as</a:t>
            </a:r>
          </a:p>
        </p:txBody>
      </p:sp>
      <p:sp>
        <p:nvSpPr>
          <p:cNvPr id="31748" name="Text Box 1028"/>
          <p:cNvSpPr txBox="1">
            <a:spLocks noChangeArrowheads="1"/>
          </p:cNvSpPr>
          <p:nvPr/>
        </p:nvSpPr>
        <p:spPr bwMode="auto">
          <a:xfrm>
            <a:off x="2857500" y="1571625"/>
            <a:ext cx="5715000" cy="946150"/>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Romans, Corinthians, Galatians, Ephesians etc..</a:t>
            </a:r>
          </a:p>
        </p:txBody>
      </p:sp>
      <p:pic>
        <p:nvPicPr>
          <p:cNvPr id="31749" name="Picture 1029" descr="C:\WINDOWS\Profiles\Tim\My Documents\Hermeneutics\epistles.jpg"/>
          <p:cNvPicPr>
            <a:picLocks noChangeAspect="1" noChangeArrowheads="1"/>
          </p:cNvPicPr>
          <p:nvPr/>
        </p:nvPicPr>
        <p:blipFill>
          <a:blip r:embed="rId3" cstate="print"/>
          <a:srcRect/>
          <a:stretch>
            <a:fillRect/>
          </a:stretch>
        </p:blipFill>
        <p:spPr bwMode="auto">
          <a:xfrm>
            <a:off x="7000892" y="2071678"/>
            <a:ext cx="1878010" cy="4572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1750" name="Text Box 1030"/>
          <p:cNvSpPr txBox="1">
            <a:spLocks noChangeArrowheads="1"/>
          </p:cNvSpPr>
          <p:nvPr/>
        </p:nvSpPr>
        <p:spPr bwMode="auto">
          <a:xfrm>
            <a:off x="1143000" y="2514600"/>
            <a:ext cx="57912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95300" indent="-4953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Tx/>
              <a:buAutoNum type="romanLcPeriod"/>
            </a:pPr>
            <a:r>
              <a:rPr lang="en-US" b="1">
                <a:latin typeface="Arial" charset="0"/>
              </a:rPr>
              <a:t>Form a tentative but informed</a:t>
            </a:r>
          </a:p>
          <a:p>
            <a:pPr eaLnBrk="1" hangingPunct="1">
              <a:spcBef>
                <a:spcPct val="50000"/>
              </a:spcBef>
            </a:pPr>
            <a:r>
              <a:rPr lang="en-US" b="1">
                <a:latin typeface="Arial" charset="0"/>
              </a:rPr>
              <a:t>                                            of the situation that the author is speaking to.</a:t>
            </a:r>
          </a:p>
          <a:p>
            <a:pPr eaLnBrk="1" hangingPunct="1">
              <a:spcBef>
                <a:spcPct val="50000"/>
              </a:spcBef>
            </a:pPr>
            <a:r>
              <a:rPr lang="en-US" b="1">
                <a:latin typeface="Arial" charset="0"/>
              </a:rPr>
              <a:t>ii. Read the                       letter through as you would any other letter.</a:t>
            </a:r>
          </a:p>
          <a:p>
            <a:pPr eaLnBrk="1" hangingPunct="1">
              <a:spcBef>
                <a:spcPct val="50000"/>
              </a:spcBef>
            </a:pPr>
            <a:r>
              <a:rPr lang="en-US" b="1">
                <a:latin typeface="Arial" charset="0"/>
              </a:rPr>
              <a:t>iii. Think                                          . Trace the author’s argument and determine the main point of the passage.</a:t>
            </a:r>
          </a:p>
        </p:txBody>
      </p:sp>
      <p:sp>
        <p:nvSpPr>
          <p:cNvPr id="31751" name="Text Box 1031"/>
          <p:cNvSpPr txBox="1">
            <a:spLocks noChangeArrowheads="1"/>
          </p:cNvSpPr>
          <p:nvPr/>
        </p:nvSpPr>
        <p:spPr bwMode="auto">
          <a:xfrm>
            <a:off x="1752600" y="3048000"/>
            <a:ext cx="3429000" cy="457200"/>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b="1" dirty="0">
                <a:solidFill>
                  <a:schemeClr val="tx2">
                    <a:lumMod val="40000"/>
                    <a:lumOff val="60000"/>
                  </a:schemeClr>
                </a:solidFill>
                <a:effectLst>
                  <a:outerShdw blurRad="38100" dist="38100" dir="2700000" algn="tl">
                    <a:srgbClr val="000000">
                      <a:alpha val="43137"/>
                    </a:srgbClr>
                  </a:outerShdw>
                </a:effectLst>
                <a:latin typeface="Arial" charset="0"/>
              </a:rPr>
              <a:t>RECONSTRUCTION</a:t>
            </a:r>
          </a:p>
        </p:txBody>
      </p:sp>
      <p:sp>
        <p:nvSpPr>
          <p:cNvPr id="31752" name="Text Box 1032"/>
          <p:cNvSpPr txBox="1">
            <a:spLocks noChangeArrowheads="1"/>
          </p:cNvSpPr>
          <p:nvPr/>
        </p:nvSpPr>
        <p:spPr bwMode="auto">
          <a:xfrm>
            <a:off x="3200400" y="4343400"/>
            <a:ext cx="1752600" cy="457200"/>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b="1" dirty="0">
                <a:solidFill>
                  <a:schemeClr val="tx2">
                    <a:lumMod val="40000"/>
                    <a:lumOff val="60000"/>
                  </a:schemeClr>
                </a:solidFill>
                <a:effectLst>
                  <a:outerShdw blurRad="38100" dist="38100" dir="2700000" algn="tl">
                    <a:srgbClr val="000000">
                      <a:alpha val="43137"/>
                    </a:srgbClr>
                  </a:outerShdw>
                </a:effectLst>
                <a:latin typeface="Arial" charset="0"/>
              </a:rPr>
              <a:t>WHOLE</a:t>
            </a:r>
          </a:p>
        </p:txBody>
      </p:sp>
      <p:sp>
        <p:nvSpPr>
          <p:cNvPr id="31753" name="Text Box 1033"/>
          <p:cNvSpPr txBox="1">
            <a:spLocks noChangeArrowheads="1"/>
          </p:cNvSpPr>
          <p:nvPr/>
        </p:nvSpPr>
        <p:spPr bwMode="auto">
          <a:xfrm>
            <a:off x="2667000" y="5257800"/>
            <a:ext cx="3200400" cy="457200"/>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b="1" dirty="0">
                <a:solidFill>
                  <a:schemeClr val="tx2">
                    <a:lumMod val="40000"/>
                    <a:lumOff val="60000"/>
                  </a:schemeClr>
                </a:solidFill>
                <a:effectLst>
                  <a:outerShdw blurRad="38100" dist="38100" dir="2700000" algn="tl">
                    <a:srgbClr val="000000">
                      <a:alpha val="43137"/>
                    </a:srgbClr>
                  </a:outerShdw>
                </a:effectLst>
                <a:latin typeface="Arial" charset="0"/>
              </a:rPr>
              <a:t>PARAGRAPHS</a:t>
            </a:r>
          </a:p>
        </p:txBody>
      </p:sp>
      <p:sp>
        <p:nvSpPr>
          <p:cNvPr id="13" name="TextBox 12"/>
          <p:cNvSpPr txBox="1"/>
          <p:nvPr/>
        </p:nvSpPr>
        <p:spPr>
          <a:xfrm>
            <a:off x="3643306" y="428604"/>
            <a:ext cx="4714908" cy="923330"/>
          </a:xfrm>
          <a:prstGeom prst="rect">
            <a:avLst/>
          </a:prstGeom>
          <a:ln>
            <a:solidFill>
              <a:schemeClr val="accent2"/>
            </a:solidFill>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 Epistles</a:t>
            </a:r>
            <a:endParaRPr lang="en-SG"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50189" name="Picture 13" descr="scroll.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57438" y="357188"/>
            <a:ext cx="1071562"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5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1751"/>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1752"/>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175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utoUpdateAnimBg="0"/>
      <p:bldP spid="31750" grpId="0" autoUpdateAnimBg="0"/>
      <p:bldP spid="31751" grpId="0" autoUpdateAnimBg="0"/>
      <p:bldP spid="31752" grpId="0" autoUpdateAnimBg="0"/>
      <p:bldP spid="31753"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Text Box 1027"/>
          <p:cNvSpPr txBox="1">
            <a:spLocks noChangeArrowheads="1"/>
          </p:cNvSpPr>
          <p:nvPr/>
        </p:nvSpPr>
        <p:spPr bwMode="auto">
          <a:xfrm>
            <a:off x="1371600" y="1524000"/>
            <a:ext cx="731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b="1">
                <a:latin typeface="Arial" charset="0"/>
              </a:rPr>
              <a:t>Such as</a:t>
            </a:r>
          </a:p>
        </p:txBody>
      </p:sp>
      <p:sp>
        <p:nvSpPr>
          <p:cNvPr id="31748" name="Text Box 1028"/>
          <p:cNvSpPr txBox="1">
            <a:spLocks noChangeArrowheads="1"/>
          </p:cNvSpPr>
          <p:nvPr/>
        </p:nvSpPr>
        <p:spPr bwMode="auto">
          <a:xfrm>
            <a:off x="2857500" y="1571625"/>
            <a:ext cx="5715000" cy="946150"/>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Romans, Corinthians, Galatians, Ephesians etc..</a:t>
            </a:r>
          </a:p>
        </p:txBody>
      </p:sp>
      <p:pic>
        <p:nvPicPr>
          <p:cNvPr id="31749" name="Picture 1029" descr="C:\WINDOWS\Profiles\Tim\My Documents\Hermeneutics\epistles.jpg"/>
          <p:cNvPicPr>
            <a:picLocks noChangeAspect="1" noChangeArrowheads="1"/>
          </p:cNvPicPr>
          <p:nvPr/>
        </p:nvPicPr>
        <p:blipFill>
          <a:blip r:embed="rId3" cstate="print"/>
          <a:srcRect/>
          <a:stretch>
            <a:fillRect/>
          </a:stretch>
        </p:blipFill>
        <p:spPr bwMode="auto">
          <a:xfrm>
            <a:off x="7000892" y="2071678"/>
            <a:ext cx="1878010" cy="4572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1754" name="Text Box 1034"/>
          <p:cNvSpPr txBox="1">
            <a:spLocks noChangeArrowheads="1"/>
          </p:cNvSpPr>
          <p:nvPr/>
        </p:nvSpPr>
        <p:spPr bwMode="auto">
          <a:xfrm>
            <a:off x="1155686" y="2493549"/>
            <a:ext cx="5791200" cy="4792662"/>
          </a:xfrm>
          <a:prstGeom prst="rect">
            <a:avLst/>
          </a:prstGeom>
          <a:solidFill>
            <a:schemeClr val="bg1"/>
          </a:solidFill>
          <a:ln w="12700" cap="sq">
            <a:noFill/>
            <a:miter lim="800000"/>
            <a:headEnd type="none" w="sm" len="sm"/>
            <a:tailEnd type="none" w="sm" len="sm"/>
          </a:ln>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b="1" dirty="0">
                <a:latin typeface="Arial" charset="0"/>
              </a:rPr>
              <a:t>iv. Extract                                                                 </a:t>
            </a:r>
          </a:p>
          <a:p>
            <a:pPr eaLnBrk="1" hangingPunct="1">
              <a:spcBef>
                <a:spcPct val="50000"/>
              </a:spcBef>
            </a:pPr>
            <a:r>
              <a:rPr lang="en-US" sz="2800" b="1" dirty="0">
                <a:latin typeface="Arial" charset="0"/>
              </a:rPr>
              <a:t>     not practices.</a:t>
            </a:r>
          </a:p>
          <a:p>
            <a:pPr eaLnBrk="1" hangingPunct="1">
              <a:spcBef>
                <a:spcPct val="50000"/>
              </a:spcBef>
            </a:pPr>
            <a:r>
              <a:rPr lang="en-US" sz="2800" b="1" dirty="0">
                <a:latin typeface="Arial" charset="0"/>
              </a:rPr>
              <a:t>v. Where there are                          </a:t>
            </a:r>
          </a:p>
          <a:p>
            <a:pPr eaLnBrk="1" hangingPunct="1">
              <a:spcBef>
                <a:spcPct val="50000"/>
              </a:spcBef>
            </a:pPr>
            <a:r>
              <a:rPr lang="en-US" sz="2800" b="1" dirty="0">
                <a:latin typeface="Arial" charset="0"/>
              </a:rPr>
              <a:t>    </a:t>
            </a:r>
            <a:r>
              <a:rPr lang="en-US" sz="2800" b="1" dirty="0">
                <a:effectLst>
                  <a:outerShdw blurRad="38100" dist="38100" dir="2700000" algn="tl">
                    <a:srgbClr val="000000"/>
                  </a:outerShdw>
                </a:effectLst>
                <a:latin typeface="Arial" charset="0"/>
              </a:rPr>
              <a:t>PARTICULARS</a:t>
            </a:r>
            <a:r>
              <a:rPr lang="en-US" sz="2800" b="1" dirty="0">
                <a:latin typeface="Arial" charset="0"/>
              </a:rPr>
              <a:t> (same specific life situations) with the first century setting, God’s word to us is the same as His word to them.</a:t>
            </a:r>
          </a:p>
          <a:p>
            <a:pPr eaLnBrk="1" hangingPunct="1">
              <a:spcBef>
                <a:spcPct val="50000"/>
              </a:spcBef>
            </a:pPr>
            <a:endParaRPr lang="en-US" sz="2800" b="1" dirty="0">
              <a:latin typeface="Arial" charset="0"/>
            </a:endParaRPr>
          </a:p>
        </p:txBody>
      </p:sp>
      <p:sp>
        <p:nvSpPr>
          <p:cNvPr id="31755" name="Text Box 1035"/>
          <p:cNvSpPr txBox="1">
            <a:spLocks noChangeArrowheads="1"/>
          </p:cNvSpPr>
          <p:nvPr/>
        </p:nvSpPr>
        <p:spPr bwMode="auto">
          <a:xfrm>
            <a:off x="3000375" y="2500313"/>
            <a:ext cx="3733800" cy="519112"/>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PRINCIPLES</a:t>
            </a:r>
          </a:p>
        </p:txBody>
      </p:sp>
      <p:sp>
        <p:nvSpPr>
          <p:cNvPr id="31756" name="Text Box 1036"/>
          <p:cNvSpPr txBox="1">
            <a:spLocks noChangeArrowheads="1"/>
          </p:cNvSpPr>
          <p:nvPr/>
        </p:nvSpPr>
        <p:spPr bwMode="auto">
          <a:xfrm>
            <a:off x="4357688" y="3786188"/>
            <a:ext cx="2743200" cy="519112"/>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COMPARABLE</a:t>
            </a:r>
          </a:p>
        </p:txBody>
      </p:sp>
      <p:sp>
        <p:nvSpPr>
          <p:cNvPr id="13" name="TextBox 12"/>
          <p:cNvSpPr txBox="1"/>
          <p:nvPr/>
        </p:nvSpPr>
        <p:spPr>
          <a:xfrm>
            <a:off x="3643306" y="428604"/>
            <a:ext cx="4714908" cy="923330"/>
          </a:xfrm>
          <a:prstGeom prst="rect">
            <a:avLst/>
          </a:prstGeom>
          <a:ln>
            <a:solidFill>
              <a:schemeClr val="accent2"/>
            </a:solidFill>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 Epistles</a:t>
            </a:r>
            <a:endParaRPr lang="en-SG"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50189" name="Picture 13" descr="scroll.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57438" y="357188"/>
            <a:ext cx="1071562"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9027843"/>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5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55"/>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175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4" grpId="0" animBg="1" autoUpdateAnimBg="0"/>
      <p:bldP spid="31755" grpId="0" autoUpdateAnimBg="0"/>
      <p:bldP spid="31756"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 name="Picture 11" descr="Revelation13The_Beast_and_the_False_Prophet.jpg"/>
          <p:cNvPicPr>
            <a:picLocks noChangeAspect="1"/>
          </p:cNvPicPr>
          <p:nvPr/>
        </p:nvPicPr>
        <p:blipFill>
          <a:blip r:embed="rId3" cstate="print"/>
          <a:stretch>
            <a:fillRect/>
          </a:stretch>
        </p:blipFill>
        <p:spPr>
          <a:xfrm>
            <a:off x="1643042" y="785794"/>
            <a:ext cx="7106984" cy="6435783"/>
          </a:xfrm>
          <a:prstGeom prst="roundRect">
            <a:avLst>
              <a:gd name="adj" fmla="val 16667"/>
            </a:avLst>
          </a:prstGeom>
          <a:ln>
            <a:noFill/>
          </a:ln>
          <a:effectLst>
            <a:outerShdw blurRad="152400" dist="12000" dir="900000" sy="98000" kx="110000" ky="200000" algn="tl" rotWithShape="0">
              <a:srgbClr val="000000">
                <a:alpha val="30000"/>
              </a:srgbClr>
            </a:outerShdw>
            <a:reflection blurRad="6350" stA="50000" endA="300" endPos="900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
        <p:nvSpPr>
          <p:cNvPr id="51203" name="Text Box 3"/>
          <p:cNvSpPr txBox="1">
            <a:spLocks noChangeArrowheads="1"/>
          </p:cNvSpPr>
          <p:nvPr/>
        </p:nvSpPr>
        <p:spPr bwMode="auto">
          <a:xfrm>
            <a:off x="1295400" y="1447800"/>
            <a:ext cx="754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b="1">
                <a:latin typeface="Arial" charset="0"/>
              </a:rPr>
              <a:t>Such as</a:t>
            </a:r>
          </a:p>
        </p:txBody>
      </p:sp>
      <p:sp>
        <p:nvSpPr>
          <p:cNvPr id="32772" name="Text Box 4"/>
          <p:cNvSpPr txBox="1">
            <a:spLocks noChangeArrowheads="1"/>
          </p:cNvSpPr>
          <p:nvPr/>
        </p:nvSpPr>
        <p:spPr bwMode="auto">
          <a:xfrm>
            <a:off x="3048000" y="1447800"/>
            <a:ext cx="5638800" cy="519113"/>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Daniel and Revelation</a:t>
            </a:r>
          </a:p>
        </p:txBody>
      </p:sp>
      <p:pic>
        <p:nvPicPr>
          <p:cNvPr id="51205" name="Picture 10" descr="C:\WINDOWS\Profiles\Tim\My Documents\My Webs\angel_right.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85750"/>
            <a:ext cx="811213"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928794" y="285728"/>
            <a:ext cx="7000892" cy="923330"/>
          </a:xfrm>
          <a:prstGeom prst="rect">
            <a:avLst/>
          </a:prstGeom>
          <a:ln>
            <a:solidFill>
              <a:schemeClr val="accent2"/>
            </a:solidFill>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Apocalyptic Literature</a:t>
            </a:r>
            <a:endParaRPr lang="en-SG"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05" name="Picture 10" descr="C:\WINDOWS\Profiles\Tim\My Documents\My Webs\angel_right.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85750"/>
            <a:ext cx="811213"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9" name="Text Box 11"/>
          <p:cNvSpPr txBox="1">
            <a:spLocks noChangeArrowheads="1"/>
          </p:cNvSpPr>
          <p:nvPr/>
        </p:nvSpPr>
        <p:spPr bwMode="auto">
          <a:xfrm>
            <a:off x="1143000" y="1409700"/>
            <a:ext cx="8001000" cy="5448300"/>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95300" indent="-4953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Tx/>
              <a:buAutoNum type="romanLcPeriod"/>
            </a:pPr>
            <a:r>
              <a:rPr lang="en-US" b="1" dirty="0">
                <a:latin typeface="Arial" charset="0"/>
              </a:rPr>
              <a:t>The                                  meaning of the book is what the author intended it to mean.</a:t>
            </a:r>
          </a:p>
          <a:p>
            <a:pPr eaLnBrk="1" hangingPunct="1">
              <a:spcBef>
                <a:spcPct val="50000"/>
              </a:spcBef>
              <a:buFontTx/>
              <a:buAutoNum type="romanLcPeriod"/>
            </a:pPr>
            <a:r>
              <a:rPr lang="en-US" b="1" dirty="0">
                <a:latin typeface="Arial" charset="0"/>
              </a:rPr>
              <a:t>We must be open to the possibility of a </a:t>
            </a:r>
          </a:p>
          <a:p>
            <a:pPr eaLnBrk="1" hangingPunct="1">
              <a:spcBef>
                <a:spcPct val="50000"/>
              </a:spcBef>
            </a:pPr>
            <a:r>
              <a:rPr lang="en-US" b="1" dirty="0">
                <a:latin typeface="Arial" charset="0"/>
              </a:rPr>
              <a:t>                              meaning not seen by the author.</a:t>
            </a:r>
          </a:p>
          <a:p>
            <a:pPr eaLnBrk="1" hangingPunct="1">
              <a:spcBef>
                <a:spcPct val="50000"/>
              </a:spcBef>
            </a:pPr>
            <a:r>
              <a:rPr lang="en-US" b="1" dirty="0">
                <a:latin typeface="Arial" charset="0"/>
              </a:rPr>
              <a:t>iii. We must be sensitive to the rich</a:t>
            </a:r>
          </a:p>
          <a:p>
            <a:pPr eaLnBrk="1" hangingPunct="1">
              <a:spcBef>
                <a:spcPct val="50000"/>
              </a:spcBef>
            </a:pPr>
            <a:r>
              <a:rPr lang="en-US" b="1" dirty="0">
                <a:latin typeface="Arial" charset="0"/>
              </a:rPr>
              <a:t>      of ideas and imagery (look at pictures as a whole, not small details).</a:t>
            </a:r>
          </a:p>
          <a:p>
            <a:pPr eaLnBrk="1" hangingPunct="1">
              <a:spcBef>
                <a:spcPct val="50000"/>
              </a:spcBef>
            </a:pPr>
            <a:r>
              <a:rPr lang="en-US" b="1" dirty="0">
                <a:latin typeface="Arial" charset="0"/>
              </a:rPr>
              <a:t>iv. Look for the author’s                                          of images.</a:t>
            </a:r>
          </a:p>
          <a:p>
            <a:pPr eaLnBrk="1" hangingPunct="1">
              <a:spcBef>
                <a:spcPct val="50000"/>
              </a:spcBef>
            </a:pPr>
            <a:endParaRPr lang="en-US" b="1" dirty="0">
              <a:latin typeface="Arial" charset="0"/>
            </a:endParaRPr>
          </a:p>
          <a:p>
            <a:pPr eaLnBrk="1" hangingPunct="1">
              <a:spcBef>
                <a:spcPct val="50000"/>
              </a:spcBef>
            </a:pPr>
            <a:endParaRPr lang="en-US" b="1" dirty="0">
              <a:latin typeface="Arial" charset="0"/>
            </a:endParaRPr>
          </a:p>
        </p:txBody>
      </p:sp>
      <p:sp>
        <p:nvSpPr>
          <p:cNvPr id="32780" name="Text Box 12"/>
          <p:cNvSpPr txBox="1">
            <a:spLocks noChangeArrowheads="1"/>
          </p:cNvSpPr>
          <p:nvPr/>
        </p:nvSpPr>
        <p:spPr bwMode="auto">
          <a:xfrm>
            <a:off x="2786063" y="1357313"/>
            <a:ext cx="2590800" cy="519112"/>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PRIMARY</a:t>
            </a:r>
          </a:p>
        </p:txBody>
      </p:sp>
      <p:sp>
        <p:nvSpPr>
          <p:cNvPr id="32781" name="Text Box 13"/>
          <p:cNvSpPr txBox="1">
            <a:spLocks noChangeArrowheads="1"/>
          </p:cNvSpPr>
          <p:nvPr/>
        </p:nvSpPr>
        <p:spPr bwMode="auto">
          <a:xfrm>
            <a:off x="1285875" y="2857500"/>
            <a:ext cx="2667000" cy="519113"/>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SECONDARY</a:t>
            </a:r>
          </a:p>
        </p:txBody>
      </p:sp>
      <p:sp>
        <p:nvSpPr>
          <p:cNvPr id="32782" name="Text Box 14"/>
          <p:cNvSpPr txBox="1">
            <a:spLocks noChangeArrowheads="1"/>
          </p:cNvSpPr>
          <p:nvPr/>
        </p:nvSpPr>
        <p:spPr bwMode="auto">
          <a:xfrm>
            <a:off x="6248400" y="3429000"/>
            <a:ext cx="2895600" cy="519113"/>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BACKGROUND</a:t>
            </a:r>
          </a:p>
        </p:txBody>
      </p:sp>
      <p:sp>
        <p:nvSpPr>
          <p:cNvPr id="32783" name="Text Box 15"/>
          <p:cNvSpPr txBox="1">
            <a:spLocks noChangeArrowheads="1"/>
          </p:cNvSpPr>
          <p:nvPr/>
        </p:nvSpPr>
        <p:spPr bwMode="auto">
          <a:xfrm>
            <a:off x="4786313" y="4857750"/>
            <a:ext cx="3657600" cy="519113"/>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INTERPRETATION</a:t>
            </a:r>
          </a:p>
        </p:txBody>
      </p:sp>
      <p:sp>
        <p:nvSpPr>
          <p:cNvPr id="11" name="TextBox 10"/>
          <p:cNvSpPr txBox="1"/>
          <p:nvPr/>
        </p:nvSpPr>
        <p:spPr>
          <a:xfrm>
            <a:off x="1928794" y="285728"/>
            <a:ext cx="7000892" cy="923330"/>
          </a:xfrm>
          <a:prstGeom prst="rect">
            <a:avLst/>
          </a:prstGeom>
          <a:ln>
            <a:solidFill>
              <a:schemeClr val="accent2"/>
            </a:solidFill>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Apocalyptic Literature</a:t>
            </a:r>
            <a:endParaRPr lang="en-SG"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3765632371"/>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8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781"/>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782"/>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2783"/>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0" grpId="0" autoUpdateAnimBg="0"/>
      <p:bldP spid="32781" grpId="0" autoUpdateAnimBg="0"/>
      <p:bldP spid="32782" grpId="0" autoUpdateAnimBg="0"/>
      <p:bldP spid="3278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lstStyle/>
          <a:p>
            <a:pPr algn="ctr" eaLnBrk="1" hangingPunct="1"/>
            <a:r>
              <a:rPr lang="en-US" smtClean="0">
                <a:effectLst>
                  <a:outerShdw blurRad="38100" dist="38100" dir="2700000" algn="tl">
                    <a:srgbClr val="000000"/>
                  </a:outerShdw>
                </a:effectLst>
                <a:latin typeface="Arial" charset="0"/>
              </a:rPr>
              <a:t>The Biblical Approach to Studying Scripture.</a:t>
            </a:r>
            <a:r>
              <a:rPr lang="en-US" smtClean="0">
                <a:latin typeface="Arial" charset="0"/>
              </a:rPr>
              <a:t/>
            </a:r>
            <a:br>
              <a:rPr lang="en-US" smtClean="0">
                <a:latin typeface="Arial" charset="0"/>
              </a:rPr>
            </a:br>
            <a:r>
              <a:rPr lang="en-US" sz="3200" smtClean="0">
                <a:latin typeface="Arial" charset="0"/>
              </a:rPr>
              <a:t>See Nehemiah 8:5-12</a:t>
            </a:r>
          </a:p>
        </p:txBody>
      </p:sp>
      <p:sp>
        <p:nvSpPr>
          <p:cNvPr id="30723" name="Text Box 3"/>
          <p:cNvSpPr txBox="1">
            <a:spLocks noChangeArrowheads="1"/>
          </p:cNvSpPr>
          <p:nvPr/>
        </p:nvSpPr>
        <p:spPr bwMode="auto">
          <a:xfrm>
            <a:off x="1219200" y="1839913"/>
            <a:ext cx="7696200" cy="5006975"/>
          </a:xfrm>
          <a:prstGeom prst="rect">
            <a:avLst/>
          </a:prstGeom>
          <a:solidFill>
            <a:schemeClr val="bg1"/>
          </a:solidFill>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spcBef>
                <a:spcPct val="50000"/>
              </a:spcBef>
              <a:buFontTx/>
              <a:buAutoNum type="arabicPeriod"/>
              <a:defRPr/>
            </a:pPr>
            <a:r>
              <a:rPr lang="en-US" sz="2800" b="1" dirty="0" smtClean="0">
                <a:latin typeface="Arial" charset="0"/>
              </a:rPr>
              <a:t>Approach with a                        spirit (v5-6)</a:t>
            </a:r>
          </a:p>
          <a:p>
            <a:pPr>
              <a:spcBef>
                <a:spcPct val="50000"/>
              </a:spcBef>
              <a:buFontTx/>
              <a:buAutoNum type="arabicPeriod"/>
              <a:defRPr/>
            </a:pPr>
            <a:r>
              <a:rPr lang="en-US" sz="2800" b="1" dirty="0" smtClean="0">
                <a:latin typeface="Arial" charset="0"/>
              </a:rPr>
              <a:t>Recognize those good in   </a:t>
            </a:r>
            <a:r>
              <a:rPr lang="en-US" sz="2800" b="1" dirty="0" smtClean="0">
                <a:solidFill>
                  <a:srgbClr val="FFC000"/>
                </a:solidFill>
                <a:latin typeface="Arial" charset="0"/>
              </a:rPr>
              <a:t>                </a:t>
            </a:r>
            <a:r>
              <a:rPr lang="en-US" sz="2800" b="1" dirty="0" smtClean="0">
                <a:latin typeface="Arial" charset="0"/>
              </a:rPr>
              <a:t>     and in                                (v7)</a:t>
            </a:r>
          </a:p>
          <a:p>
            <a:pPr>
              <a:spcBef>
                <a:spcPct val="50000"/>
              </a:spcBef>
              <a:buFontTx/>
              <a:buAutoNum type="arabicPeriod"/>
              <a:defRPr/>
            </a:pPr>
            <a:r>
              <a:rPr lang="en-US" sz="2800" b="1" dirty="0" smtClean="0">
                <a:latin typeface="Arial" charset="0"/>
              </a:rPr>
              <a:t>Read  </a:t>
            </a:r>
            <a:r>
              <a:rPr lang="en-US" sz="2800" b="1" dirty="0" smtClean="0">
                <a:solidFill>
                  <a:srgbClr val="FFC000"/>
                </a:solidFill>
                <a:effectLst>
                  <a:outerShdw blurRad="38100" dist="38100" dir="2700000" algn="tl">
                    <a:srgbClr val="000000">
                      <a:alpha val="43137"/>
                    </a:srgbClr>
                  </a:outerShdw>
                </a:effectLst>
                <a:latin typeface="Arial" charset="0"/>
              </a:rPr>
              <a:t>               </a:t>
            </a:r>
            <a:r>
              <a:rPr lang="en-US" sz="2800" b="1" dirty="0" smtClean="0">
                <a:latin typeface="Arial" charset="0"/>
              </a:rPr>
              <a:t>                 (v8a)</a:t>
            </a:r>
          </a:p>
          <a:p>
            <a:pPr>
              <a:spcBef>
                <a:spcPct val="50000"/>
              </a:spcBef>
              <a:buFontTx/>
              <a:buAutoNum type="arabicPeriod"/>
              <a:defRPr/>
            </a:pPr>
            <a:r>
              <a:rPr lang="en-US" sz="2800" b="1" dirty="0" smtClean="0">
                <a:latin typeface="Arial" charset="0"/>
              </a:rPr>
              <a:t>Give the                         (v8b) – Exegesis (observation).</a:t>
            </a:r>
          </a:p>
          <a:p>
            <a:pPr>
              <a:spcBef>
                <a:spcPct val="50000"/>
              </a:spcBef>
              <a:buFontTx/>
              <a:buAutoNum type="arabicPeriod"/>
              <a:defRPr/>
            </a:pPr>
            <a:r>
              <a:rPr lang="en-US" sz="2800" b="1" dirty="0" smtClean="0">
                <a:latin typeface="Arial" charset="0"/>
              </a:rPr>
              <a:t>  </a:t>
            </a:r>
            <a:r>
              <a:rPr lang="en-US" sz="2800" b="1" dirty="0" smtClean="0">
                <a:solidFill>
                  <a:srgbClr val="FFC000"/>
                </a:solidFill>
                <a:effectLst>
                  <a:outerShdw blurRad="38100" dist="38100" dir="2700000" algn="tl">
                    <a:srgbClr val="000000">
                      <a:alpha val="43137"/>
                    </a:srgbClr>
                  </a:outerShdw>
                </a:effectLst>
                <a:latin typeface="Arial" charset="0"/>
              </a:rPr>
              <a:t>                    </a:t>
            </a:r>
            <a:r>
              <a:rPr lang="en-US" sz="2800" b="1" dirty="0" smtClean="0">
                <a:latin typeface="Arial" charset="0"/>
              </a:rPr>
              <a:t>     (v8c) – Exegesis to Hermeneutics (Interpretation)</a:t>
            </a:r>
          </a:p>
          <a:p>
            <a:pPr>
              <a:spcBef>
                <a:spcPct val="50000"/>
              </a:spcBef>
              <a:buFontTx/>
              <a:buAutoNum type="arabicPeriod"/>
              <a:defRPr/>
            </a:pPr>
            <a:r>
              <a:rPr lang="en-US" sz="2800" b="1" dirty="0" smtClean="0">
                <a:latin typeface="Arial" charset="0"/>
              </a:rPr>
              <a:t>Respond in                         (v9-12) – Appl.</a:t>
            </a:r>
          </a:p>
        </p:txBody>
      </p:sp>
      <p:sp>
        <p:nvSpPr>
          <p:cNvPr id="30724" name="Text Box 4"/>
          <p:cNvSpPr txBox="1">
            <a:spLocks noChangeArrowheads="1"/>
          </p:cNvSpPr>
          <p:nvPr/>
        </p:nvSpPr>
        <p:spPr bwMode="auto">
          <a:xfrm>
            <a:off x="4648200" y="1828800"/>
            <a:ext cx="2133600" cy="519113"/>
          </a:xfrm>
          <a:prstGeom prst="rect">
            <a:avLst/>
          </a:prstGeom>
          <a:extLst/>
        </p:spPr>
        <p:txBody>
          <a:bodyPr>
            <a:spAutoFit/>
          </a:bodyPr>
          <a:lstStyle/>
          <a:p>
            <a:pPr>
              <a:spcBef>
                <a:spcPct val="50000"/>
              </a:spcBef>
              <a:defRPr/>
            </a:pPr>
            <a:r>
              <a:rPr lang="en-US" sz="2800" b="1" dirty="0">
                <a:solidFill>
                  <a:srgbClr val="FFC000"/>
                </a:solidFill>
                <a:effectLst>
                  <a:outerShdw blurRad="38100" dist="38100" dir="2700000" algn="tl">
                    <a:srgbClr val="000000">
                      <a:alpha val="43137"/>
                    </a:srgbClr>
                  </a:outerShdw>
                </a:effectLst>
                <a:latin typeface="Arial" charset="0"/>
              </a:rPr>
              <a:t>worshipful</a:t>
            </a:r>
          </a:p>
        </p:txBody>
      </p:sp>
      <p:sp>
        <p:nvSpPr>
          <p:cNvPr id="30725" name="Text Box 5"/>
          <p:cNvSpPr txBox="1">
            <a:spLocks noChangeArrowheads="1"/>
          </p:cNvSpPr>
          <p:nvPr/>
        </p:nvSpPr>
        <p:spPr bwMode="auto">
          <a:xfrm>
            <a:off x="6248400" y="2514600"/>
            <a:ext cx="2514600" cy="519113"/>
          </a:xfrm>
          <a:prstGeom prst="rect">
            <a:avLst/>
          </a:prstGeom>
          <a:extLst/>
        </p:spPr>
        <p:txBody>
          <a:bodyPr>
            <a:spAutoFit/>
          </a:bodyPr>
          <a:lstStyle/>
          <a:p>
            <a:pPr>
              <a:spcBef>
                <a:spcPct val="50000"/>
              </a:spcBef>
              <a:defRPr/>
            </a:pPr>
            <a:r>
              <a:rPr lang="en-US" sz="2800" b="1" dirty="0">
                <a:solidFill>
                  <a:srgbClr val="FFC000"/>
                </a:solidFill>
                <a:effectLst>
                  <a:outerShdw blurRad="38100" dist="38100" dir="2700000" algn="tl">
                    <a:srgbClr val="000000">
                      <a:alpha val="43137"/>
                    </a:srgbClr>
                  </a:outerShdw>
                </a:effectLst>
                <a:latin typeface="Arial" charset="0"/>
              </a:rPr>
              <a:t>teaching</a:t>
            </a:r>
          </a:p>
        </p:txBody>
      </p:sp>
      <p:sp>
        <p:nvSpPr>
          <p:cNvPr id="30726" name="Text Box 6"/>
          <p:cNvSpPr txBox="1">
            <a:spLocks noChangeArrowheads="1"/>
          </p:cNvSpPr>
          <p:nvPr/>
        </p:nvSpPr>
        <p:spPr bwMode="auto">
          <a:xfrm>
            <a:off x="3048000" y="2971800"/>
            <a:ext cx="2667000" cy="519113"/>
          </a:xfrm>
          <a:prstGeom prst="rect">
            <a:avLst/>
          </a:prstGeom>
          <a:extLst/>
        </p:spPr>
        <p:txBody>
          <a:bodyPr>
            <a:spAutoFit/>
          </a:bodyPr>
          <a:lstStyle/>
          <a:p>
            <a:pPr>
              <a:spcBef>
                <a:spcPct val="50000"/>
              </a:spcBef>
              <a:defRPr/>
            </a:pPr>
            <a:r>
              <a:rPr lang="en-US" sz="2800" b="1" dirty="0">
                <a:solidFill>
                  <a:srgbClr val="FFC000"/>
                </a:solidFill>
                <a:effectLst>
                  <a:outerShdw blurRad="38100" dist="38100" dir="2700000" algn="tl">
                    <a:srgbClr val="000000">
                      <a:alpha val="43137"/>
                    </a:srgbClr>
                  </a:outerShdw>
                </a:effectLst>
                <a:latin typeface="Arial" charset="0"/>
              </a:rPr>
              <a:t>interpretation</a:t>
            </a:r>
          </a:p>
        </p:txBody>
      </p:sp>
      <p:sp>
        <p:nvSpPr>
          <p:cNvPr id="30727" name="Text Box 7"/>
          <p:cNvSpPr txBox="1">
            <a:spLocks noChangeArrowheads="1"/>
          </p:cNvSpPr>
          <p:nvPr/>
        </p:nvSpPr>
        <p:spPr bwMode="auto">
          <a:xfrm>
            <a:off x="2743200" y="3581400"/>
            <a:ext cx="3124200" cy="519113"/>
          </a:xfrm>
          <a:prstGeom prst="rect">
            <a:avLst/>
          </a:prstGeom>
          <a:extLst/>
        </p:spPr>
        <p:txBody>
          <a:bodyPr>
            <a:spAutoFit/>
          </a:bodyPr>
          <a:lstStyle/>
          <a:p>
            <a:pPr>
              <a:spcBef>
                <a:spcPct val="50000"/>
              </a:spcBef>
              <a:defRPr/>
            </a:pPr>
            <a:r>
              <a:rPr lang="en-US" sz="2800" b="1" dirty="0">
                <a:solidFill>
                  <a:srgbClr val="FFC000"/>
                </a:solidFill>
                <a:effectLst>
                  <a:outerShdw blurRad="38100" dist="38100" dir="2700000" algn="tl">
                    <a:srgbClr val="000000">
                      <a:alpha val="43137"/>
                    </a:srgbClr>
                  </a:outerShdw>
                </a:effectLst>
                <a:latin typeface="Arial" charset="0"/>
              </a:rPr>
              <a:t>distinctly</a:t>
            </a:r>
          </a:p>
        </p:txBody>
      </p:sp>
      <p:sp>
        <p:nvSpPr>
          <p:cNvPr id="30728" name="Text Box 8"/>
          <p:cNvSpPr txBox="1">
            <a:spLocks noChangeArrowheads="1"/>
          </p:cNvSpPr>
          <p:nvPr/>
        </p:nvSpPr>
        <p:spPr bwMode="auto">
          <a:xfrm>
            <a:off x="3352800" y="4191000"/>
            <a:ext cx="2133600" cy="519113"/>
          </a:xfrm>
          <a:prstGeom prst="rect">
            <a:avLst/>
          </a:prstGeom>
          <a:extLst/>
        </p:spPr>
        <p:txBody>
          <a:bodyPr>
            <a:spAutoFit/>
          </a:bodyPr>
          <a:lstStyle/>
          <a:p>
            <a:pPr>
              <a:spcBef>
                <a:spcPct val="50000"/>
              </a:spcBef>
              <a:defRPr/>
            </a:pPr>
            <a:r>
              <a:rPr lang="en-US" sz="2800" b="1" dirty="0">
                <a:solidFill>
                  <a:srgbClr val="FFC000"/>
                </a:solidFill>
                <a:effectLst>
                  <a:outerShdw blurRad="38100" dist="38100" dir="2700000" algn="tl">
                    <a:srgbClr val="000000">
                      <a:alpha val="43137"/>
                    </a:srgbClr>
                  </a:outerShdw>
                </a:effectLst>
                <a:latin typeface="Arial" charset="0"/>
              </a:rPr>
              <a:t>sense</a:t>
            </a:r>
          </a:p>
        </p:txBody>
      </p:sp>
      <p:sp>
        <p:nvSpPr>
          <p:cNvPr id="30729" name="Text Box 9"/>
          <p:cNvSpPr txBox="1">
            <a:spLocks noChangeArrowheads="1"/>
          </p:cNvSpPr>
          <p:nvPr/>
        </p:nvSpPr>
        <p:spPr bwMode="auto">
          <a:xfrm>
            <a:off x="1828800" y="5257800"/>
            <a:ext cx="2514600" cy="519113"/>
          </a:xfrm>
          <a:prstGeom prst="rect">
            <a:avLst/>
          </a:prstGeom>
          <a:extLst/>
        </p:spPr>
        <p:txBody>
          <a:bodyPr>
            <a:spAutoFit/>
          </a:bodyPr>
          <a:lstStyle/>
          <a:p>
            <a:pPr>
              <a:spcBef>
                <a:spcPct val="50000"/>
              </a:spcBef>
              <a:defRPr/>
            </a:pPr>
            <a:r>
              <a:rPr lang="en-US" sz="2800" b="1" dirty="0">
                <a:solidFill>
                  <a:srgbClr val="FFC000"/>
                </a:solidFill>
                <a:effectLst>
                  <a:outerShdw blurRad="38100" dist="38100" dir="2700000" algn="tl">
                    <a:srgbClr val="000000">
                      <a:alpha val="43137"/>
                    </a:srgbClr>
                  </a:outerShdw>
                </a:effectLst>
                <a:latin typeface="Arial" charset="0"/>
              </a:rPr>
              <a:t>Understand</a:t>
            </a:r>
          </a:p>
        </p:txBody>
      </p:sp>
      <p:sp>
        <p:nvSpPr>
          <p:cNvPr id="30730" name="Text Box 10"/>
          <p:cNvSpPr txBox="1">
            <a:spLocks noChangeArrowheads="1"/>
          </p:cNvSpPr>
          <p:nvPr/>
        </p:nvSpPr>
        <p:spPr bwMode="auto">
          <a:xfrm>
            <a:off x="3886200" y="6338888"/>
            <a:ext cx="2133600" cy="519112"/>
          </a:xfrm>
          <a:prstGeom prst="rect">
            <a:avLst/>
          </a:prstGeom>
          <a:extLst/>
        </p:spPr>
        <p:txBody>
          <a:bodyPr>
            <a:spAutoFit/>
          </a:bodyPr>
          <a:lstStyle/>
          <a:p>
            <a:pPr>
              <a:spcBef>
                <a:spcPct val="50000"/>
              </a:spcBef>
              <a:defRPr/>
            </a:pPr>
            <a:r>
              <a:rPr lang="en-US" sz="2800" b="1" dirty="0">
                <a:solidFill>
                  <a:srgbClr val="FFC000"/>
                </a:solidFill>
                <a:effectLst>
                  <a:outerShdw blurRad="38100" dist="38100" dir="2700000" algn="tl">
                    <a:srgbClr val="000000">
                      <a:alpha val="43137"/>
                    </a:srgbClr>
                  </a:outerShdw>
                </a:effectLst>
                <a:latin typeface="Arial" charset="0"/>
              </a:rPr>
              <a:t>holiness</a:t>
            </a:r>
          </a:p>
        </p:txBody>
      </p:sp>
      <p:pic>
        <p:nvPicPr>
          <p:cNvPr id="6156" name="Picture 10" descr="priest_preaching_behind_podium_lg_cl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4357688"/>
            <a:ext cx="16097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3300702"/>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25"/>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26"/>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2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728"/>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type.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0729"/>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typ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0730"/>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utoUpdateAnimBg="0"/>
      <p:bldP spid="30725" grpId="0" autoUpdateAnimBg="0"/>
      <p:bldP spid="30726" grpId="0" autoUpdateAnimBg="0"/>
      <p:bldP spid="30727" grpId="0" autoUpdateAnimBg="0"/>
      <p:bldP spid="30728" grpId="0" autoUpdateAnimBg="0"/>
      <p:bldP spid="30729" grpId="0" autoUpdateAnimBg="0"/>
      <p:bldP spid="30730"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2226" name="Picture 16" descr="sun-setting.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3571875"/>
            <a:ext cx="192881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15" descr="woman_paint_sunset_lg_1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71750" y="4214813"/>
            <a:ext cx="16097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Rectangle 2"/>
          <p:cNvSpPr>
            <a:spLocks noGrp="1" noChangeArrowheads="1"/>
          </p:cNvSpPr>
          <p:nvPr>
            <p:ph type="title" idx="4294967295"/>
          </p:nvPr>
        </p:nvSpPr>
        <p:spPr>
          <a:xfrm>
            <a:off x="1371600" y="214313"/>
            <a:ext cx="7772400" cy="1206500"/>
          </a:xfrm>
        </p:spPr>
        <p:txBody>
          <a:bodyPr/>
          <a:lstStyle/>
          <a:p>
            <a:pPr algn="ctr">
              <a:defRPr/>
            </a:pPr>
            <a:r>
              <a:rPr lang="en-US" dirty="0" smtClean="0">
                <a:effectLst>
                  <a:outerShdw blurRad="38100" dist="38100" dir="2700000" algn="tl">
                    <a:srgbClr val="000000">
                      <a:alpha val="43137"/>
                    </a:srgbClr>
                  </a:outerShdw>
                </a:effectLst>
                <a:latin typeface="Arial" charset="0"/>
              </a:rPr>
              <a:t>IV. Look at the                      of the passage.</a:t>
            </a:r>
            <a:endParaRPr lang="en-US" dirty="0">
              <a:effectLst>
                <a:outerShdw blurRad="38100" dist="38100" dir="2700000" algn="tl">
                  <a:srgbClr val="000000">
                    <a:alpha val="43137"/>
                  </a:srgbClr>
                </a:outerShdw>
              </a:effectLst>
              <a:latin typeface="Arial" charset="0"/>
            </a:endParaRPr>
          </a:p>
        </p:txBody>
      </p:sp>
      <p:sp>
        <p:nvSpPr>
          <p:cNvPr id="33795" name="Text Box 3"/>
          <p:cNvSpPr txBox="1">
            <a:spLocks noChangeArrowheads="1"/>
          </p:cNvSpPr>
          <p:nvPr/>
        </p:nvSpPr>
        <p:spPr bwMode="auto">
          <a:xfrm>
            <a:off x="5286375" y="142875"/>
            <a:ext cx="3124200" cy="708025"/>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4000" b="1" dirty="0">
                <a:solidFill>
                  <a:schemeClr val="tx2">
                    <a:lumMod val="40000"/>
                    <a:lumOff val="60000"/>
                  </a:schemeClr>
                </a:solidFill>
                <a:effectLst>
                  <a:outerShdw blurRad="38100" dist="38100" dir="2700000" algn="tl">
                    <a:srgbClr val="000000">
                      <a:alpha val="43137"/>
                    </a:srgbClr>
                  </a:outerShdw>
                </a:effectLst>
                <a:latin typeface="Arial" charset="0"/>
              </a:rPr>
              <a:t>CONTEXT</a:t>
            </a:r>
          </a:p>
        </p:txBody>
      </p:sp>
      <p:sp>
        <p:nvSpPr>
          <p:cNvPr id="33798" name="Text Box 6"/>
          <p:cNvSpPr txBox="1">
            <a:spLocks noChangeArrowheads="1"/>
          </p:cNvSpPr>
          <p:nvPr/>
        </p:nvSpPr>
        <p:spPr bwMode="auto">
          <a:xfrm>
            <a:off x="1295400" y="1600200"/>
            <a:ext cx="7543800" cy="2014538"/>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b="1">
                <a:latin typeface="Arial" charset="0"/>
              </a:rPr>
              <a:t>Remember that the                                is KING in interpretation.</a:t>
            </a:r>
          </a:p>
          <a:p>
            <a:pPr eaLnBrk="1" hangingPunct="1">
              <a:spcBef>
                <a:spcPct val="50000"/>
              </a:spcBef>
            </a:pPr>
            <a:r>
              <a:rPr lang="en-US" sz="2800" b="1">
                <a:latin typeface="Arial" charset="0"/>
              </a:rPr>
              <a:t>A TEXT TAKEN OUT OF                            IS A PRETEXT</a:t>
            </a:r>
          </a:p>
        </p:txBody>
      </p:sp>
      <p:sp>
        <p:nvSpPr>
          <p:cNvPr id="33799" name="Text Box 7"/>
          <p:cNvSpPr txBox="1">
            <a:spLocks noChangeArrowheads="1"/>
          </p:cNvSpPr>
          <p:nvPr/>
        </p:nvSpPr>
        <p:spPr bwMode="auto">
          <a:xfrm>
            <a:off x="4953000" y="1600200"/>
            <a:ext cx="2667000" cy="519113"/>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CONTEXT</a:t>
            </a:r>
          </a:p>
        </p:txBody>
      </p:sp>
      <p:sp>
        <p:nvSpPr>
          <p:cNvPr id="33800" name="Text Box 8"/>
          <p:cNvSpPr txBox="1">
            <a:spLocks noChangeArrowheads="1"/>
          </p:cNvSpPr>
          <p:nvPr/>
        </p:nvSpPr>
        <p:spPr bwMode="auto">
          <a:xfrm>
            <a:off x="5715000" y="2667000"/>
            <a:ext cx="2514600" cy="519113"/>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CONTEXT</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798"/>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3799"/>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380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utoUpdateAnimBg="0"/>
      <p:bldP spid="33798" grpId="0" animBg="1" autoUpdateAnimBg="0"/>
      <p:bldP spid="33799" grpId="0" autoUpdateAnimBg="0"/>
      <p:bldP spid="33800"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1371600" y="214313"/>
            <a:ext cx="7772400" cy="1206500"/>
          </a:xfrm>
        </p:spPr>
        <p:txBody>
          <a:bodyPr/>
          <a:lstStyle/>
          <a:p>
            <a:pPr algn="ctr">
              <a:defRPr/>
            </a:pPr>
            <a:r>
              <a:rPr lang="en-US" dirty="0" smtClean="0">
                <a:effectLst>
                  <a:outerShdw blurRad="38100" dist="38100" dir="2700000" algn="tl">
                    <a:srgbClr val="000000">
                      <a:alpha val="43137"/>
                    </a:srgbClr>
                  </a:outerShdw>
                </a:effectLst>
                <a:latin typeface="Arial" charset="0"/>
              </a:rPr>
              <a:t>IV. Look at the                      of the passage.</a:t>
            </a:r>
            <a:endParaRPr lang="en-US" dirty="0">
              <a:effectLst>
                <a:outerShdw blurRad="38100" dist="38100" dir="2700000" algn="tl">
                  <a:srgbClr val="000000">
                    <a:alpha val="43137"/>
                  </a:srgbClr>
                </a:outerShdw>
              </a:effectLst>
              <a:latin typeface="Arial" charset="0"/>
            </a:endParaRPr>
          </a:p>
        </p:txBody>
      </p:sp>
      <p:sp>
        <p:nvSpPr>
          <p:cNvPr id="33795" name="Text Box 3"/>
          <p:cNvSpPr txBox="1">
            <a:spLocks noChangeArrowheads="1"/>
          </p:cNvSpPr>
          <p:nvPr/>
        </p:nvSpPr>
        <p:spPr bwMode="auto">
          <a:xfrm>
            <a:off x="5286375" y="142875"/>
            <a:ext cx="3124200" cy="708025"/>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4000" b="1" dirty="0">
                <a:solidFill>
                  <a:schemeClr val="tx2">
                    <a:lumMod val="40000"/>
                    <a:lumOff val="60000"/>
                  </a:schemeClr>
                </a:solidFill>
                <a:effectLst>
                  <a:outerShdw blurRad="38100" dist="38100" dir="2700000" algn="tl">
                    <a:srgbClr val="000000">
                      <a:alpha val="43137"/>
                    </a:srgbClr>
                  </a:outerShdw>
                </a:effectLst>
                <a:latin typeface="Arial" charset="0"/>
              </a:rPr>
              <a:t>CONTEXT</a:t>
            </a:r>
          </a:p>
        </p:txBody>
      </p:sp>
      <p:sp>
        <p:nvSpPr>
          <p:cNvPr id="33800" name="Text Box 8"/>
          <p:cNvSpPr txBox="1">
            <a:spLocks noChangeArrowheads="1"/>
          </p:cNvSpPr>
          <p:nvPr/>
        </p:nvSpPr>
        <p:spPr bwMode="auto">
          <a:xfrm>
            <a:off x="6348413" y="3790431"/>
            <a:ext cx="2514600" cy="519113"/>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CONTEXT</a:t>
            </a:r>
          </a:p>
        </p:txBody>
      </p:sp>
      <p:sp>
        <p:nvSpPr>
          <p:cNvPr id="33801" name="Text Box 9"/>
          <p:cNvSpPr txBox="1">
            <a:spLocks noChangeArrowheads="1"/>
          </p:cNvSpPr>
          <p:nvPr/>
        </p:nvSpPr>
        <p:spPr bwMode="auto">
          <a:xfrm>
            <a:off x="1203485" y="1362075"/>
            <a:ext cx="7929562" cy="5448300"/>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dirty="0">
                <a:latin typeface="Arial" charset="0"/>
              </a:rPr>
              <a:t>We need to see the…</a:t>
            </a:r>
          </a:p>
          <a:p>
            <a:pPr eaLnBrk="1" hangingPunct="1">
              <a:spcBef>
                <a:spcPct val="50000"/>
              </a:spcBef>
              <a:buFontTx/>
              <a:buAutoNum type="arabicParenBoth"/>
            </a:pPr>
            <a:r>
              <a:rPr lang="en-US" b="1" dirty="0">
                <a:latin typeface="Arial" charset="0"/>
              </a:rPr>
              <a:t>                               context (surrounding verses).</a:t>
            </a:r>
          </a:p>
          <a:p>
            <a:pPr eaLnBrk="1" hangingPunct="1">
              <a:spcBef>
                <a:spcPct val="50000"/>
              </a:spcBef>
              <a:buFontTx/>
              <a:buAutoNum type="arabicParenBoth"/>
            </a:pPr>
            <a:r>
              <a:rPr lang="en-US" b="1" dirty="0">
                <a:latin typeface="Arial" charset="0"/>
              </a:rPr>
              <a:t>                                context (chapter/ book).</a:t>
            </a:r>
          </a:p>
          <a:p>
            <a:pPr eaLnBrk="1" hangingPunct="1">
              <a:spcBef>
                <a:spcPct val="50000"/>
              </a:spcBef>
              <a:buFontTx/>
              <a:buAutoNum type="arabicParenBoth"/>
            </a:pPr>
            <a:r>
              <a:rPr lang="en-US" b="1" dirty="0">
                <a:latin typeface="Arial" charset="0"/>
              </a:rPr>
              <a:t>                                   context (way it is worded).</a:t>
            </a:r>
          </a:p>
          <a:p>
            <a:pPr eaLnBrk="1" hangingPunct="1">
              <a:spcBef>
                <a:spcPct val="50000"/>
              </a:spcBef>
              <a:buFontTx/>
              <a:buAutoNum type="arabicParenBoth"/>
            </a:pPr>
            <a:r>
              <a:rPr lang="en-US" b="1" dirty="0">
                <a:latin typeface="Arial" charset="0"/>
              </a:rPr>
              <a:t>                           ,                          ,                         context (customs, items, religious practices of the time).</a:t>
            </a:r>
          </a:p>
          <a:p>
            <a:pPr eaLnBrk="1" hangingPunct="1">
              <a:spcBef>
                <a:spcPct val="50000"/>
              </a:spcBef>
              <a:buFontTx/>
              <a:buAutoNum type="arabicParenBoth"/>
            </a:pPr>
            <a:r>
              <a:rPr lang="en-US" b="1" dirty="0">
                <a:latin typeface="Arial" charset="0"/>
              </a:rPr>
              <a:t>                                context (historical background / setting).</a:t>
            </a:r>
          </a:p>
          <a:p>
            <a:pPr eaLnBrk="1" hangingPunct="1">
              <a:spcBef>
                <a:spcPct val="50000"/>
              </a:spcBef>
              <a:buFontTx/>
              <a:buAutoNum type="arabicParenBoth"/>
            </a:pPr>
            <a:r>
              <a:rPr lang="en-US" b="1" dirty="0">
                <a:latin typeface="Arial" charset="0"/>
              </a:rPr>
              <a:t>                                      (geographical setting).</a:t>
            </a:r>
          </a:p>
          <a:p>
            <a:pPr eaLnBrk="1" hangingPunct="1">
              <a:spcBef>
                <a:spcPct val="50000"/>
              </a:spcBef>
              <a:buFontTx/>
              <a:buAutoNum type="arabicParenBoth"/>
            </a:pPr>
            <a:r>
              <a:rPr lang="en-US" b="1" dirty="0">
                <a:latin typeface="Arial" charset="0"/>
              </a:rPr>
              <a:t>                               (authors style &amp; other writings)</a:t>
            </a:r>
          </a:p>
        </p:txBody>
      </p:sp>
      <p:sp>
        <p:nvSpPr>
          <p:cNvPr id="33804" name="Text Box 12"/>
          <p:cNvSpPr txBox="1">
            <a:spLocks noChangeArrowheads="1"/>
          </p:cNvSpPr>
          <p:nvPr/>
        </p:nvSpPr>
        <p:spPr bwMode="auto">
          <a:xfrm>
            <a:off x="2000250" y="1928813"/>
            <a:ext cx="2362200" cy="519112"/>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IMMEDIATE</a:t>
            </a:r>
          </a:p>
        </p:txBody>
      </p:sp>
      <p:sp>
        <p:nvSpPr>
          <p:cNvPr id="33805" name="Text Box 13"/>
          <p:cNvSpPr txBox="1">
            <a:spLocks noChangeArrowheads="1"/>
          </p:cNvSpPr>
          <p:nvPr/>
        </p:nvSpPr>
        <p:spPr bwMode="auto">
          <a:xfrm>
            <a:off x="2071688" y="2428875"/>
            <a:ext cx="2286000" cy="519113"/>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LITERARY</a:t>
            </a:r>
          </a:p>
        </p:txBody>
      </p:sp>
      <p:sp>
        <p:nvSpPr>
          <p:cNvPr id="33806" name="Text Box 14"/>
          <p:cNvSpPr txBox="1">
            <a:spLocks noChangeArrowheads="1"/>
          </p:cNvSpPr>
          <p:nvPr/>
        </p:nvSpPr>
        <p:spPr bwMode="auto">
          <a:xfrm>
            <a:off x="1714500" y="3000375"/>
            <a:ext cx="3200400" cy="519113"/>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GRAMMATICAL </a:t>
            </a:r>
          </a:p>
        </p:txBody>
      </p:sp>
      <p:sp>
        <p:nvSpPr>
          <p:cNvPr id="33807" name="Text Box 15"/>
          <p:cNvSpPr txBox="1">
            <a:spLocks noChangeArrowheads="1"/>
          </p:cNvSpPr>
          <p:nvPr/>
        </p:nvSpPr>
        <p:spPr bwMode="auto">
          <a:xfrm>
            <a:off x="1928813" y="3500438"/>
            <a:ext cx="2209800" cy="519112"/>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CULTURAL</a:t>
            </a:r>
          </a:p>
        </p:txBody>
      </p:sp>
      <p:sp>
        <p:nvSpPr>
          <p:cNvPr id="33808" name="Text Box 16"/>
          <p:cNvSpPr txBox="1">
            <a:spLocks noChangeArrowheads="1"/>
          </p:cNvSpPr>
          <p:nvPr/>
        </p:nvSpPr>
        <p:spPr bwMode="auto">
          <a:xfrm>
            <a:off x="4357688" y="3500438"/>
            <a:ext cx="1828800" cy="519112"/>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SOCIAL</a:t>
            </a:r>
          </a:p>
        </p:txBody>
      </p:sp>
      <p:sp>
        <p:nvSpPr>
          <p:cNvPr id="33809" name="Text Box 17"/>
          <p:cNvSpPr txBox="1">
            <a:spLocks noChangeArrowheads="1"/>
          </p:cNvSpPr>
          <p:nvPr/>
        </p:nvSpPr>
        <p:spPr bwMode="auto">
          <a:xfrm>
            <a:off x="6500813" y="3500438"/>
            <a:ext cx="2209800" cy="519112"/>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RELIGIOUS</a:t>
            </a:r>
          </a:p>
        </p:txBody>
      </p:sp>
      <p:sp>
        <p:nvSpPr>
          <p:cNvPr id="33810" name="Text Box 18"/>
          <p:cNvSpPr txBox="1">
            <a:spLocks noChangeArrowheads="1"/>
          </p:cNvSpPr>
          <p:nvPr/>
        </p:nvSpPr>
        <p:spPr bwMode="auto">
          <a:xfrm>
            <a:off x="2000250" y="4786313"/>
            <a:ext cx="2514600" cy="519112"/>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HISTORICAL</a:t>
            </a:r>
          </a:p>
        </p:txBody>
      </p:sp>
      <p:sp>
        <p:nvSpPr>
          <p:cNvPr id="18" name="Text Box 18"/>
          <p:cNvSpPr txBox="1">
            <a:spLocks noChangeArrowheads="1"/>
          </p:cNvSpPr>
          <p:nvPr/>
        </p:nvSpPr>
        <p:spPr bwMode="auto">
          <a:xfrm>
            <a:off x="1857375" y="5715000"/>
            <a:ext cx="3429000" cy="523875"/>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GEOGRAPHICAL</a:t>
            </a:r>
          </a:p>
        </p:txBody>
      </p:sp>
      <p:sp>
        <p:nvSpPr>
          <p:cNvPr id="19" name="Text Box 18"/>
          <p:cNvSpPr txBox="1">
            <a:spLocks noChangeArrowheads="1"/>
          </p:cNvSpPr>
          <p:nvPr/>
        </p:nvSpPr>
        <p:spPr bwMode="auto">
          <a:xfrm>
            <a:off x="2000250" y="6286500"/>
            <a:ext cx="3429000" cy="523875"/>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AUTHORIAL</a:t>
            </a:r>
          </a:p>
        </p:txBody>
      </p:sp>
    </p:spTree>
    <p:extLst>
      <p:ext uri="{BB962C8B-B14F-4D97-AF65-F5344CB8AC3E}">
        <p14:creationId xmlns:p14="http://schemas.microsoft.com/office/powerpoint/2010/main" val="1921651962"/>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80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804"/>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3805"/>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3806"/>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3807"/>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type.wav"/>
                                        </p:tgtEl>
                                      </p:cMediaNode>
                                    </p:audio>
                                  </p:subTnLst>
                                </p:cTn>
                              </p:par>
                              <p:par>
                                <p:cTn id="23" presetID="1" presetClass="entr" presetSubtype="0" fill="hold" grpId="0" nodeType="withEffect">
                                  <p:stCondLst>
                                    <p:cond delay="0"/>
                                  </p:stCondLst>
                                  <p:childTnLst>
                                    <p:set>
                                      <p:cBhvr>
                                        <p:cTn id="24" dur="1" fill="hold">
                                          <p:stCondLst>
                                            <p:cond delay="499"/>
                                          </p:stCondLst>
                                        </p:cTn>
                                        <p:tgtEl>
                                          <p:spTgt spid="33808"/>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type.wav"/>
                                        </p:tgtEl>
                                      </p:cMediaNode>
                                    </p:audio>
                                  </p:subTnLst>
                                </p:cTn>
                              </p:par>
                              <p:par>
                                <p:cTn id="25" presetID="1" presetClass="entr" presetSubtype="0" fill="hold" grpId="0" nodeType="withEffect">
                                  <p:stCondLst>
                                    <p:cond delay="0"/>
                                  </p:stCondLst>
                                  <p:childTnLst>
                                    <p:set>
                                      <p:cBhvr>
                                        <p:cTn id="26" dur="1" fill="hold">
                                          <p:stCondLst>
                                            <p:cond delay="499"/>
                                          </p:stCondLst>
                                        </p:cTn>
                                        <p:tgtEl>
                                          <p:spTgt spid="33809"/>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typ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3810"/>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type.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9"/>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autoUpdateAnimBg="0"/>
      <p:bldP spid="33804" grpId="0" autoUpdateAnimBg="0"/>
      <p:bldP spid="33805" grpId="0" autoUpdateAnimBg="0"/>
      <p:bldP spid="33806" grpId="0" autoUpdateAnimBg="0"/>
      <p:bldP spid="33807" grpId="0" autoUpdateAnimBg="0"/>
      <p:bldP spid="33808" grpId="0" autoUpdateAnimBg="0"/>
      <p:bldP spid="33809" grpId="0" autoUpdateAnimBg="0"/>
      <p:bldP spid="33810" grpId="0" autoUpdateAnimBg="0"/>
      <p:bldP spid="18" grpId="0" autoUpdateAnimBg="0"/>
      <p:bldP spid="19"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pPr algn="ctr">
              <a:defRPr/>
            </a:pPr>
            <a:r>
              <a:rPr lang="en-US" b="1" dirty="0">
                <a:effectLst>
                  <a:outerShdw blurRad="38100" dist="38100" dir="2700000" algn="tl">
                    <a:srgbClr val="000000">
                      <a:alpha val="43137"/>
                    </a:srgbClr>
                  </a:outerShdw>
                </a:effectLst>
                <a:latin typeface="Arial" charset="0"/>
              </a:rPr>
              <a:t>V. Other Practical Pointers</a:t>
            </a:r>
          </a:p>
        </p:txBody>
      </p:sp>
      <p:pic>
        <p:nvPicPr>
          <p:cNvPr id="53251" name="Picture 3" descr="C:\WINDOWS\Profiles\Tim\My Documents\Hermeneutics\animated_bibl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29125" y="5214938"/>
            <a:ext cx="135731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 Box 4"/>
          <p:cNvSpPr txBox="1">
            <a:spLocks noChangeArrowheads="1"/>
          </p:cNvSpPr>
          <p:nvPr/>
        </p:nvSpPr>
        <p:spPr bwMode="auto">
          <a:xfrm>
            <a:off x="1428750" y="1500188"/>
            <a:ext cx="7858125"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SG" sz="2800" b="1">
                <a:latin typeface="Arial" charset="0"/>
                <a:cs typeface="Arial" charset="0"/>
              </a:rPr>
              <a:t>Accept the Bible as a                      </a:t>
            </a:r>
          </a:p>
          <a:p>
            <a:pPr eaLnBrk="1" hangingPunct="1">
              <a:spcBef>
                <a:spcPct val="50000"/>
              </a:spcBef>
            </a:pPr>
            <a:r>
              <a:rPr lang="en-SG" sz="2800" b="1">
                <a:latin typeface="Arial" charset="0"/>
                <a:cs typeface="Arial" charset="0"/>
              </a:rPr>
              <a:t>Revelation.</a:t>
            </a:r>
            <a:endParaRPr lang="en-SG" sz="2800">
              <a:latin typeface="Arial" charset="0"/>
              <a:cs typeface="Arial" charset="0"/>
            </a:endParaRPr>
          </a:p>
          <a:p>
            <a:pPr eaLnBrk="1" hangingPunct="1">
              <a:spcBef>
                <a:spcPct val="50000"/>
              </a:spcBef>
            </a:pPr>
            <a:r>
              <a:rPr lang="en-US" sz="2800" b="1">
                <a:latin typeface="Arial" charset="0"/>
              </a:rPr>
              <a:t>Scripture will never                           Scripture.</a:t>
            </a:r>
          </a:p>
          <a:p>
            <a:pPr eaLnBrk="1" hangingPunct="1">
              <a:spcBef>
                <a:spcPct val="50000"/>
              </a:spcBef>
            </a:pPr>
            <a:r>
              <a:rPr lang="en-US" sz="2800" b="1">
                <a:latin typeface="Arial" charset="0"/>
              </a:rPr>
              <a:t>Let Scripture                              Scripture.</a:t>
            </a:r>
          </a:p>
          <a:p>
            <a:pPr eaLnBrk="1" hangingPunct="1">
              <a:spcBef>
                <a:spcPct val="50000"/>
              </a:spcBef>
            </a:pPr>
            <a:r>
              <a:rPr lang="en-US" sz="2800" b="1">
                <a:latin typeface="Arial" charset="0"/>
              </a:rPr>
              <a:t>If Scripture seems to contradict itself then your interpretation is WRONG.</a:t>
            </a:r>
          </a:p>
        </p:txBody>
      </p:sp>
      <p:sp>
        <p:nvSpPr>
          <p:cNvPr id="34821" name="Text Box 5"/>
          <p:cNvSpPr txBox="1">
            <a:spLocks noChangeArrowheads="1"/>
          </p:cNvSpPr>
          <p:nvPr/>
        </p:nvSpPr>
        <p:spPr bwMode="auto">
          <a:xfrm>
            <a:off x="4857750" y="2714625"/>
            <a:ext cx="2928938" cy="523875"/>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CONTRADICT</a:t>
            </a:r>
            <a:r>
              <a:rPr lang="en-US" b="1" dirty="0">
                <a:solidFill>
                  <a:schemeClr val="tx2">
                    <a:lumMod val="40000"/>
                    <a:lumOff val="60000"/>
                  </a:schemeClr>
                </a:solidFill>
                <a:effectLst>
                  <a:outerShdw blurRad="38100" dist="38100" dir="2700000" algn="tl">
                    <a:srgbClr val="000000">
                      <a:alpha val="43137"/>
                    </a:srgbClr>
                  </a:outerShdw>
                </a:effectLst>
                <a:latin typeface="Arial" charset="0"/>
              </a:rPr>
              <a:t>  </a:t>
            </a:r>
          </a:p>
        </p:txBody>
      </p:sp>
      <p:sp>
        <p:nvSpPr>
          <p:cNvPr id="34822" name="Text Box 6"/>
          <p:cNvSpPr txBox="1">
            <a:spLocks noChangeArrowheads="1"/>
          </p:cNvSpPr>
          <p:nvPr/>
        </p:nvSpPr>
        <p:spPr bwMode="auto">
          <a:xfrm>
            <a:off x="4071938" y="3429000"/>
            <a:ext cx="2590800" cy="519113"/>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INTERPRET</a:t>
            </a:r>
          </a:p>
        </p:txBody>
      </p:sp>
      <p:sp>
        <p:nvSpPr>
          <p:cNvPr id="12" name="Text Box 5"/>
          <p:cNvSpPr txBox="1">
            <a:spLocks noChangeArrowheads="1"/>
          </p:cNvSpPr>
          <p:nvPr/>
        </p:nvSpPr>
        <p:spPr bwMode="auto">
          <a:xfrm>
            <a:off x="5214938" y="1500188"/>
            <a:ext cx="2928937" cy="523875"/>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PROGRESSIVE</a:t>
            </a:r>
            <a:r>
              <a:rPr lang="en-US" b="1" dirty="0">
                <a:solidFill>
                  <a:schemeClr val="tx2">
                    <a:lumMod val="40000"/>
                    <a:lumOff val="60000"/>
                  </a:schemeClr>
                </a:solidFill>
                <a:effectLst>
                  <a:outerShdw blurRad="38100" dist="38100" dir="2700000" algn="tl">
                    <a:srgbClr val="000000">
                      <a:alpha val="43137"/>
                    </a:srgbClr>
                  </a:outerShdw>
                </a:effectLst>
                <a:latin typeface="Arial" charset="0"/>
              </a:rPr>
              <a:t>  </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821"/>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4822"/>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autoUpdateAnimBg="0"/>
      <p:bldP spid="34822" grpId="0" autoUpdateAnimBg="0"/>
      <p:bldP spid="12"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pPr algn="ctr">
              <a:defRPr/>
            </a:pPr>
            <a:r>
              <a:rPr lang="en-US" b="1" dirty="0">
                <a:effectLst>
                  <a:outerShdw blurRad="38100" dist="38100" dir="2700000" algn="tl">
                    <a:srgbClr val="000000">
                      <a:alpha val="43137"/>
                    </a:srgbClr>
                  </a:outerShdw>
                </a:effectLst>
                <a:latin typeface="Arial" charset="0"/>
              </a:rPr>
              <a:t>V. Other Practical Pointers</a:t>
            </a:r>
          </a:p>
        </p:txBody>
      </p:sp>
      <p:sp>
        <p:nvSpPr>
          <p:cNvPr id="54275" name="Text Box 8"/>
          <p:cNvSpPr txBox="1">
            <a:spLocks noChangeArrowheads="1"/>
          </p:cNvSpPr>
          <p:nvPr/>
        </p:nvSpPr>
        <p:spPr bwMode="auto">
          <a:xfrm>
            <a:off x="1600200" y="1285875"/>
            <a:ext cx="7543800" cy="5221288"/>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b="1">
                <a:latin typeface="Arial" charset="0"/>
              </a:rPr>
              <a:t>Always seek the                              counsel of God’s Word (e.g. Matt 11:12 comes from Micah 2:12-13).</a:t>
            </a:r>
          </a:p>
          <a:p>
            <a:pPr eaLnBrk="1" hangingPunct="1">
              <a:spcBef>
                <a:spcPct val="50000"/>
              </a:spcBef>
            </a:pPr>
            <a:r>
              <a:rPr lang="en-US" sz="2800" b="1">
                <a:latin typeface="Arial" charset="0"/>
              </a:rPr>
              <a:t>Practically this means…</a:t>
            </a:r>
          </a:p>
          <a:p>
            <a:pPr eaLnBrk="1" hangingPunct="1">
              <a:spcBef>
                <a:spcPct val="50000"/>
              </a:spcBef>
              <a:buFontTx/>
              <a:buAutoNum type="alphaLcPeriod"/>
            </a:pPr>
            <a:r>
              <a:rPr lang="en-US" sz="2800" b="1">
                <a:latin typeface="Arial" charset="0"/>
              </a:rPr>
              <a:t>Look up all                      -</a:t>
            </a:r>
          </a:p>
          <a:p>
            <a:pPr eaLnBrk="1" hangingPunct="1">
              <a:spcBef>
                <a:spcPct val="50000"/>
              </a:spcBef>
              <a:buFontTx/>
              <a:buAutoNum type="alphaLcPeriod"/>
            </a:pPr>
            <a:r>
              <a:rPr lang="en-US" sz="2800" b="1">
                <a:latin typeface="Arial" charset="0"/>
              </a:rPr>
              <a:t>Go back to the                                         of</a:t>
            </a:r>
          </a:p>
          <a:p>
            <a:pPr eaLnBrk="1" hangingPunct="1">
              <a:spcBef>
                <a:spcPct val="50000"/>
              </a:spcBef>
            </a:pPr>
            <a:r>
              <a:rPr lang="en-US" sz="2800" b="1">
                <a:latin typeface="Arial" charset="0"/>
              </a:rPr>
              <a:t>      themes / things mentioned.</a:t>
            </a:r>
          </a:p>
          <a:p>
            <a:pPr eaLnBrk="1" hangingPunct="1">
              <a:spcBef>
                <a:spcPct val="50000"/>
              </a:spcBef>
            </a:pPr>
            <a:endParaRPr lang="en-US" sz="2800" b="1">
              <a:latin typeface="Arial" charset="0"/>
            </a:endParaRPr>
          </a:p>
          <a:p>
            <a:pPr eaLnBrk="1" hangingPunct="1">
              <a:spcBef>
                <a:spcPct val="50000"/>
              </a:spcBef>
            </a:pPr>
            <a:endParaRPr lang="en-US" sz="2800" b="1">
              <a:latin typeface="Arial" charset="0"/>
            </a:endParaRPr>
          </a:p>
        </p:txBody>
      </p:sp>
      <p:sp>
        <p:nvSpPr>
          <p:cNvPr id="34825" name="Text Box 9"/>
          <p:cNvSpPr txBox="1">
            <a:spLocks noChangeArrowheads="1"/>
          </p:cNvSpPr>
          <p:nvPr/>
        </p:nvSpPr>
        <p:spPr bwMode="auto">
          <a:xfrm>
            <a:off x="4929188" y="1285875"/>
            <a:ext cx="2438400" cy="519113"/>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WHOLE</a:t>
            </a:r>
          </a:p>
        </p:txBody>
      </p:sp>
      <p:sp>
        <p:nvSpPr>
          <p:cNvPr id="34826" name="Text Box 10"/>
          <p:cNvSpPr txBox="1">
            <a:spLocks noChangeArrowheads="1"/>
          </p:cNvSpPr>
          <p:nvPr/>
        </p:nvSpPr>
        <p:spPr bwMode="auto">
          <a:xfrm>
            <a:off x="4429125" y="3429000"/>
            <a:ext cx="2057400" cy="519113"/>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CROSS</a:t>
            </a:r>
          </a:p>
        </p:txBody>
      </p:sp>
      <p:sp>
        <p:nvSpPr>
          <p:cNvPr id="34827" name="Text Box 11"/>
          <p:cNvSpPr txBox="1">
            <a:spLocks noChangeArrowheads="1"/>
          </p:cNvSpPr>
          <p:nvPr/>
        </p:nvSpPr>
        <p:spPr bwMode="auto">
          <a:xfrm>
            <a:off x="6400800" y="3429000"/>
            <a:ext cx="2743200" cy="519113"/>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REFERENCES</a:t>
            </a:r>
          </a:p>
        </p:txBody>
      </p:sp>
      <p:sp>
        <p:nvSpPr>
          <p:cNvPr id="34828" name="Text Box 12"/>
          <p:cNvSpPr txBox="1">
            <a:spLocks noChangeArrowheads="1"/>
          </p:cNvSpPr>
          <p:nvPr/>
        </p:nvSpPr>
        <p:spPr bwMode="auto">
          <a:xfrm>
            <a:off x="4929188" y="4071938"/>
            <a:ext cx="3200400" cy="519112"/>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FIRST MENTION</a:t>
            </a:r>
          </a:p>
        </p:txBody>
      </p:sp>
      <p:pic>
        <p:nvPicPr>
          <p:cNvPr id="54280" name="Picture 11" descr="Reading_bibl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5950" y="4643438"/>
            <a:ext cx="217805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82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826"/>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par>
                                <p:cTn id="11" presetID="1" presetClass="entr" presetSubtype="0" fill="hold" grpId="0" nodeType="withEffect">
                                  <p:stCondLst>
                                    <p:cond delay="0"/>
                                  </p:stCondLst>
                                  <p:childTnLst>
                                    <p:set>
                                      <p:cBhvr>
                                        <p:cTn id="12" dur="1" fill="hold">
                                          <p:stCondLst>
                                            <p:cond delay="499"/>
                                          </p:stCondLst>
                                        </p:cTn>
                                        <p:tgtEl>
                                          <p:spTgt spid="34827"/>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type.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4828"/>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autoUpdateAnimBg="0"/>
      <p:bldP spid="34826" grpId="0" autoUpdateAnimBg="0"/>
      <p:bldP spid="34827" grpId="0" autoUpdateAnimBg="0"/>
      <p:bldP spid="34828"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pPr algn="ctr">
              <a:defRPr/>
            </a:pPr>
            <a:r>
              <a:rPr lang="en-US" b="1" dirty="0">
                <a:effectLst>
                  <a:outerShdw blurRad="38100" dist="38100" dir="2700000" algn="tl">
                    <a:srgbClr val="000000">
                      <a:alpha val="43137"/>
                    </a:srgbClr>
                  </a:outerShdw>
                </a:effectLst>
                <a:latin typeface="Arial" charset="0"/>
              </a:rPr>
              <a:t>V. Other Practical Pointers</a:t>
            </a:r>
          </a:p>
        </p:txBody>
      </p:sp>
      <p:pic>
        <p:nvPicPr>
          <p:cNvPr id="13" name="Picture 12" descr="Genesis to Revelation.gif"/>
          <p:cNvPicPr>
            <a:picLocks noChangeAspect="1"/>
          </p:cNvPicPr>
          <p:nvPr/>
        </p:nvPicPr>
        <p:blipFill>
          <a:blip r:embed="rId2" cstate="print"/>
          <a:stretch>
            <a:fillRect/>
          </a:stretch>
        </p:blipFill>
        <p:spPr>
          <a:xfrm>
            <a:off x="1237375" y="1268760"/>
            <a:ext cx="7754225" cy="535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71998210"/>
      </p:ext>
    </p:extLst>
  </p:cSld>
  <p:clrMapOvr>
    <a:masterClrMapping/>
  </p:clrMapOvr>
  <p:transition>
    <p:newsflash/>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1371600" y="428625"/>
            <a:ext cx="7772400" cy="1206500"/>
          </a:xfrm>
        </p:spPr>
        <p:txBody>
          <a:bodyPr/>
          <a:lstStyle/>
          <a:p>
            <a:pPr algn="ctr">
              <a:buFontTx/>
              <a:buChar char="•"/>
              <a:defRPr/>
            </a:pPr>
            <a:r>
              <a:rPr lang="en-US" sz="3600" b="1" dirty="0" smtClean="0">
                <a:effectLst>
                  <a:outerShdw blurRad="38100" dist="38100" dir="2700000" algn="tl">
                    <a:srgbClr val="000000">
                      <a:alpha val="43137"/>
                    </a:srgbClr>
                  </a:outerShdw>
                </a:effectLst>
                <a:latin typeface="Arial" charset="0"/>
              </a:rPr>
              <a:t>Always interpret Scripture    </a:t>
            </a:r>
            <a:br>
              <a:rPr lang="en-US" sz="3600" b="1" dirty="0" smtClean="0">
                <a:effectLst>
                  <a:outerShdw blurRad="38100" dist="38100" dir="2700000" algn="tl">
                    <a:srgbClr val="000000">
                      <a:alpha val="43137"/>
                    </a:srgbClr>
                  </a:outerShdw>
                </a:effectLst>
                <a:latin typeface="Arial" charset="0"/>
              </a:rPr>
            </a:br>
            <a:r>
              <a:rPr lang="en-US" sz="3600" b="1" dirty="0" smtClean="0">
                <a:effectLst>
                  <a:outerShdw blurRad="38100" dist="38100" dir="2700000" algn="tl">
                    <a:srgbClr val="000000">
                      <a:alpha val="43137"/>
                    </a:srgbClr>
                  </a:outerShdw>
                </a:effectLst>
                <a:latin typeface="Arial" charset="0"/>
              </a:rPr>
              <a:t>                         unless it obviously not to be taken that way.</a:t>
            </a:r>
            <a:r>
              <a:rPr lang="en-US" sz="4000" b="1" dirty="0" smtClean="0">
                <a:effectLst>
                  <a:outerShdw blurRad="38100" dist="38100" dir="2700000" algn="tl">
                    <a:srgbClr val="000000">
                      <a:alpha val="43137"/>
                    </a:srgbClr>
                  </a:outerShdw>
                </a:effectLst>
                <a:latin typeface="Arial" charset="0"/>
              </a:rPr>
              <a:t>                      </a:t>
            </a:r>
            <a:endParaRPr lang="en-US" sz="4000" b="1" dirty="0">
              <a:effectLst>
                <a:outerShdw blurRad="38100" dist="38100" dir="2700000" algn="tl">
                  <a:srgbClr val="000000">
                    <a:alpha val="43137"/>
                  </a:srgbClr>
                </a:outerShdw>
              </a:effectLst>
              <a:latin typeface="Arial" charset="0"/>
            </a:endParaRPr>
          </a:p>
        </p:txBody>
      </p:sp>
      <p:sp>
        <p:nvSpPr>
          <p:cNvPr id="35843" name="Text Box 3"/>
          <p:cNvSpPr txBox="1">
            <a:spLocks noChangeArrowheads="1"/>
          </p:cNvSpPr>
          <p:nvPr/>
        </p:nvSpPr>
        <p:spPr bwMode="auto">
          <a:xfrm>
            <a:off x="2428875" y="785813"/>
            <a:ext cx="2209800" cy="519112"/>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LITERALLY</a:t>
            </a:r>
          </a:p>
        </p:txBody>
      </p:sp>
      <p:sp>
        <p:nvSpPr>
          <p:cNvPr id="55300" name="Text Box 7"/>
          <p:cNvSpPr txBox="1">
            <a:spLocks noChangeArrowheads="1"/>
          </p:cNvSpPr>
          <p:nvPr/>
        </p:nvSpPr>
        <p:spPr bwMode="auto">
          <a:xfrm>
            <a:off x="1428750" y="1928813"/>
            <a:ext cx="7467600" cy="4656137"/>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a:latin typeface="Arial" charset="0"/>
              </a:rPr>
              <a:t>The Bible is not a book of                                     , nor is it to be over-spiritualized.</a:t>
            </a:r>
          </a:p>
          <a:p>
            <a:pPr eaLnBrk="1" hangingPunct="1">
              <a:spcBef>
                <a:spcPct val="50000"/>
              </a:spcBef>
            </a:pPr>
            <a:r>
              <a:rPr lang="en-US" b="1">
                <a:latin typeface="Arial" charset="0"/>
              </a:rPr>
              <a:t>Take the Word of God in its                          , normal sense as you would other writings. When men depart from literal interpretations of the Word of God it becomes a free-for-all.</a:t>
            </a:r>
          </a:p>
          <a:p>
            <a:pPr eaLnBrk="1" hangingPunct="1">
              <a:spcBef>
                <a:spcPct val="50000"/>
              </a:spcBef>
            </a:pPr>
            <a:r>
              <a:rPr lang="en-US" b="1">
                <a:latin typeface="Arial" charset="0"/>
              </a:rPr>
              <a:t>Literal interpretations means that we should recognize and respect                                principles and laws of</a:t>
            </a:r>
          </a:p>
          <a:p>
            <a:pPr eaLnBrk="1" hangingPunct="1">
              <a:spcBef>
                <a:spcPct val="50000"/>
              </a:spcBef>
            </a:pPr>
            <a:r>
              <a:rPr lang="en-US" b="1">
                <a:latin typeface="Arial" charset="0"/>
              </a:rPr>
              <a:t>Allegories, Parables, figures of speech should be treated as such , as should symbols.</a:t>
            </a:r>
          </a:p>
        </p:txBody>
      </p:sp>
      <p:sp>
        <p:nvSpPr>
          <p:cNvPr id="35848" name="Text Box 8"/>
          <p:cNvSpPr txBox="1">
            <a:spLocks noChangeArrowheads="1"/>
          </p:cNvSpPr>
          <p:nvPr/>
        </p:nvSpPr>
        <p:spPr bwMode="auto">
          <a:xfrm>
            <a:off x="5410200" y="1905000"/>
            <a:ext cx="2590800" cy="523875"/>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MYSTICISM</a:t>
            </a:r>
          </a:p>
        </p:txBody>
      </p:sp>
      <p:sp>
        <p:nvSpPr>
          <p:cNvPr id="35849" name="Text Box 9"/>
          <p:cNvSpPr txBox="1">
            <a:spLocks noChangeArrowheads="1"/>
          </p:cNvSpPr>
          <p:nvPr/>
        </p:nvSpPr>
        <p:spPr bwMode="auto">
          <a:xfrm>
            <a:off x="5562600" y="2786063"/>
            <a:ext cx="1981200" cy="523875"/>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NATURAL</a:t>
            </a:r>
          </a:p>
        </p:txBody>
      </p:sp>
      <p:sp>
        <p:nvSpPr>
          <p:cNvPr id="35850" name="Text Box 10"/>
          <p:cNvSpPr txBox="1">
            <a:spLocks noChangeArrowheads="1"/>
          </p:cNvSpPr>
          <p:nvPr/>
        </p:nvSpPr>
        <p:spPr bwMode="auto">
          <a:xfrm>
            <a:off x="4724400" y="4800600"/>
            <a:ext cx="2971800" cy="519113"/>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GRAMMATICAL</a:t>
            </a:r>
          </a:p>
        </p:txBody>
      </p:sp>
      <p:sp>
        <p:nvSpPr>
          <p:cNvPr id="9" name="Text Box 10"/>
          <p:cNvSpPr txBox="1">
            <a:spLocks noChangeArrowheads="1"/>
          </p:cNvSpPr>
          <p:nvPr/>
        </p:nvSpPr>
        <p:spPr bwMode="auto">
          <a:xfrm>
            <a:off x="4714875" y="5214938"/>
            <a:ext cx="3714750" cy="523875"/>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INTERPRETATION</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848"/>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849"/>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585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utoUpdateAnimBg="0"/>
      <p:bldP spid="35848" grpId="0" autoUpdateAnimBg="0"/>
      <p:bldP spid="35849" grpId="0" autoUpdateAnimBg="0"/>
      <p:bldP spid="35850" grpId="0" autoUpdateAnimBg="0"/>
      <p:bldP spid="9"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6867" name="Picture 3" descr="C:\WINDOWS\Profiles\Tim\My Documents\Hermeneutics\parables.jpg"/>
          <p:cNvPicPr>
            <a:picLocks noChangeAspect="1" noChangeArrowheads="1"/>
          </p:cNvPicPr>
          <p:nvPr/>
        </p:nvPicPr>
        <p:blipFill>
          <a:blip r:embed="rId3" cstate="print"/>
          <a:srcRect/>
          <a:stretch>
            <a:fillRect/>
          </a:stretch>
        </p:blipFill>
        <p:spPr bwMode="auto">
          <a:xfrm>
            <a:off x="1241310" y="908050"/>
            <a:ext cx="7215214" cy="6184469"/>
          </a:xfrm>
          <a:prstGeom prst="roundRect">
            <a:avLst>
              <a:gd name="adj" fmla="val 16667"/>
            </a:avLst>
          </a:prstGeom>
          <a:ln>
            <a:noFill/>
          </a:ln>
          <a:effectLst>
            <a:outerShdw blurRad="152400" dist="12000" dir="900000" sy="98000" kx="110000" ky="200000" algn="tl" rotWithShape="0">
              <a:srgbClr val="000000">
                <a:alpha val="30000"/>
              </a:srgbClr>
            </a:outerShdw>
            <a:reflection blurRad="6350" stA="50000" endA="300" endPos="900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p:spPr>
      </p:pic>
      <p:sp>
        <p:nvSpPr>
          <p:cNvPr id="36866" name="Rectangle 2"/>
          <p:cNvSpPr>
            <a:spLocks noGrp="1" noChangeArrowheads="1"/>
          </p:cNvSpPr>
          <p:nvPr>
            <p:ph type="title" idx="4294967295"/>
          </p:nvPr>
        </p:nvSpPr>
        <p:spPr>
          <a:xfrm>
            <a:off x="1219200" y="304800"/>
            <a:ext cx="7696200" cy="1206500"/>
          </a:xfrm>
          <a:solidFill>
            <a:schemeClr val="bg1"/>
          </a:solidFill>
        </p:spPr>
        <p:txBody>
          <a:bodyPr/>
          <a:lstStyle/>
          <a:p>
            <a:pPr algn="ctr">
              <a:defRPr/>
            </a:pPr>
            <a:r>
              <a:rPr lang="en-US" b="1" dirty="0">
                <a:solidFill>
                  <a:schemeClr val="tx1"/>
                </a:solidFill>
                <a:effectLst>
                  <a:outerShdw blurRad="38100" dist="38100" dir="2700000" algn="tl">
                    <a:srgbClr val="000000">
                      <a:alpha val="43137"/>
                    </a:srgbClr>
                  </a:outerShdw>
                </a:effectLst>
                <a:latin typeface="Arial" charset="0"/>
              </a:rPr>
              <a:t>(1) Parables</a:t>
            </a:r>
          </a:p>
        </p:txBody>
      </p:sp>
      <p:sp>
        <p:nvSpPr>
          <p:cNvPr id="15" name="Text Box 4"/>
          <p:cNvSpPr txBox="1">
            <a:spLocks noChangeArrowheads="1"/>
          </p:cNvSpPr>
          <p:nvPr/>
        </p:nvSpPr>
        <p:spPr bwMode="auto">
          <a:xfrm>
            <a:off x="1448638" y="1248465"/>
            <a:ext cx="7696200" cy="946150"/>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b="1" dirty="0">
                <a:latin typeface="Arial" charset="0"/>
              </a:rPr>
              <a:t>A story which teaches a                       lesson or truth.</a:t>
            </a:r>
          </a:p>
        </p:txBody>
      </p:sp>
      <p:sp>
        <p:nvSpPr>
          <p:cNvPr id="16" name="Text Box 5"/>
          <p:cNvSpPr txBox="1">
            <a:spLocks noChangeArrowheads="1"/>
          </p:cNvSpPr>
          <p:nvPr/>
        </p:nvSpPr>
        <p:spPr bwMode="auto">
          <a:xfrm>
            <a:off x="5943221" y="1248465"/>
            <a:ext cx="2133600" cy="519113"/>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MORAL</a:t>
            </a:r>
          </a:p>
        </p:txBody>
      </p:sp>
    </p:spTree>
    <p:extLst>
      <p:ext uri="{BB962C8B-B14F-4D97-AF65-F5344CB8AC3E}">
        <p14:creationId xmlns:p14="http://schemas.microsoft.com/office/powerpoint/2010/main" val="299834661"/>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P spid="16"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1219200" y="304800"/>
            <a:ext cx="7696200" cy="1206500"/>
          </a:xfrm>
          <a:solidFill>
            <a:schemeClr val="bg1"/>
          </a:solidFill>
        </p:spPr>
        <p:txBody>
          <a:bodyPr/>
          <a:lstStyle/>
          <a:p>
            <a:pPr algn="ctr">
              <a:defRPr/>
            </a:pPr>
            <a:r>
              <a:rPr lang="en-US" b="1" dirty="0">
                <a:solidFill>
                  <a:schemeClr val="tx1"/>
                </a:solidFill>
                <a:effectLst>
                  <a:outerShdw blurRad="38100" dist="38100" dir="2700000" algn="tl">
                    <a:srgbClr val="000000">
                      <a:alpha val="43137"/>
                    </a:srgbClr>
                  </a:outerShdw>
                </a:effectLst>
                <a:latin typeface="Arial" charset="0"/>
              </a:rPr>
              <a:t>(1) Parables</a:t>
            </a:r>
          </a:p>
        </p:txBody>
      </p:sp>
      <p:sp>
        <p:nvSpPr>
          <p:cNvPr id="36870" name="Text Box 6"/>
          <p:cNvSpPr txBox="1">
            <a:spLocks noChangeArrowheads="1"/>
          </p:cNvSpPr>
          <p:nvPr/>
        </p:nvSpPr>
        <p:spPr bwMode="auto">
          <a:xfrm>
            <a:off x="1219200" y="1400968"/>
            <a:ext cx="7929562" cy="5694363"/>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Tx/>
              <a:buAutoNum type="alphaLcPeriod"/>
            </a:pPr>
            <a:r>
              <a:rPr lang="en-US" sz="2800" dirty="0">
                <a:latin typeface="Arial" charset="0"/>
              </a:rPr>
              <a:t>Ascertain the                    of the Parable.</a:t>
            </a:r>
          </a:p>
          <a:p>
            <a:pPr eaLnBrk="1" hangingPunct="1">
              <a:spcBef>
                <a:spcPct val="50000"/>
              </a:spcBef>
              <a:buFontTx/>
              <a:buAutoNum type="alphaLcPeriod"/>
            </a:pPr>
            <a:r>
              <a:rPr lang="en-US" sz="2800" dirty="0">
                <a:latin typeface="Arial" charset="0"/>
              </a:rPr>
              <a:t>Look for the                      meaning of the Parable.</a:t>
            </a:r>
          </a:p>
          <a:p>
            <a:pPr eaLnBrk="1" hangingPunct="1">
              <a:spcBef>
                <a:spcPct val="50000"/>
              </a:spcBef>
              <a:buFontTx/>
              <a:buAutoNum type="alphaLcPeriod"/>
            </a:pPr>
            <a:r>
              <a:rPr lang="en-US" sz="2800" dirty="0">
                <a:latin typeface="Arial" charset="0"/>
              </a:rPr>
              <a:t>Identify the                     idea of the Parable.</a:t>
            </a:r>
          </a:p>
          <a:p>
            <a:pPr eaLnBrk="1" hangingPunct="1">
              <a:spcBef>
                <a:spcPct val="50000"/>
              </a:spcBef>
              <a:buFontTx/>
              <a:buAutoNum type="alphaLcPeriod"/>
            </a:pPr>
            <a:r>
              <a:rPr lang="en-US" sz="2800" dirty="0">
                <a:latin typeface="Arial" charset="0"/>
              </a:rPr>
              <a:t>Identify                   and                       details.</a:t>
            </a:r>
          </a:p>
          <a:p>
            <a:pPr eaLnBrk="1" hangingPunct="1">
              <a:spcBef>
                <a:spcPct val="50000"/>
              </a:spcBef>
              <a:buFontTx/>
              <a:buAutoNum type="alphaLcPeriod"/>
            </a:pPr>
            <a:r>
              <a:rPr lang="en-US" sz="2800" dirty="0">
                <a:latin typeface="Arial" charset="0"/>
              </a:rPr>
              <a:t>Parables have                           themes that must be interpreted in the in the light of Biblical                      , not ours.</a:t>
            </a:r>
          </a:p>
          <a:p>
            <a:pPr eaLnBrk="1" hangingPunct="1">
              <a:spcBef>
                <a:spcPct val="50000"/>
              </a:spcBef>
              <a:buFontTx/>
              <a:buAutoNum type="alphaLcPeriod"/>
            </a:pPr>
            <a:r>
              <a:rPr lang="en-US" sz="2800" dirty="0">
                <a:latin typeface="Arial" charset="0"/>
              </a:rPr>
              <a:t>Parable should never be the primary basis for</a:t>
            </a:r>
          </a:p>
          <a:p>
            <a:pPr eaLnBrk="1" hangingPunct="1">
              <a:spcBef>
                <a:spcPct val="50000"/>
              </a:spcBef>
            </a:pPr>
            <a:endParaRPr lang="en-US" sz="2800" dirty="0">
              <a:latin typeface="Arial" charset="0"/>
            </a:endParaRPr>
          </a:p>
        </p:txBody>
      </p:sp>
      <p:sp>
        <p:nvSpPr>
          <p:cNvPr id="36871" name="Text Box 7"/>
          <p:cNvSpPr txBox="1">
            <a:spLocks noChangeArrowheads="1"/>
          </p:cNvSpPr>
          <p:nvPr/>
        </p:nvSpPr>
        <p:spPr bwMode="auto">
          <a:xfrm>
            <a:off x="3886200" y="1447800"/>
            <a:ext cx="1981200" cy="457200"/>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b="1" dirty="0">
                <a:solidFill>
                  <a:schemeClr val="tx2">
                    <a:lumMod val="40000"/>
                    <a:lumOff val="60000"/>
                  </a:schemeClr>
                </a:solidFill>
                <a:effectLst>
                  <a:outerShdw blurRad="38100" dist="38100" dir="2700000" algn="tl">
                    <a:srgbClr val="000000">
                      <a:alpha val="43137"/>
                    </a:srgbClr>
                  </a:outerShdw>
                </a:effectLst>
                <a:latin typeface="Arial" charset="0"/>
              </a:rPr>
              <a:t>OCCASION</a:t>
            </a:r>
          </a:p>
        </p:txBody>
      </p:sp>
      <p:sp>
        <p:nvSpPr>
          <p:cNvPr id="36872" name="Text Box 8"/>
          <p:cNvSpPr txBox="1">
            <a:spLocks noChangeArrowheads="1"/>
          </p:cNvSpPr>
          <p:nvPr/>
        </p:nvSpPr>
        <p:spPr bwMode="auto">
          <a:xfrm>
            <a:off x="3810000" y="2071688"/>
            <a:ext cx="1905000" cy="461962"/>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b="1" dirty="0">
                <a:solidFill>
                  <a:schemeClr val="tx2">
                    <a:lumMod val="40000"/>
                    <a:lumOff val="60000"/>
                  </a:schemeClr>
                </a:solidFill>
                <a:effectLst>
                  <a:outerShdw blurRad="38100" dist="38100" dir="2700000" algn="tl">
                    <a:srgbClr val="000000">
                      <a:alpha val="43137"/>
                    </a:srgbClr>
                  </a:outerShdw>
                </a:effectLst>
                <a:latin typeface="Arial" charset="0"/>
              </a:rPr>
              <a:t>INTENDED</a:t>
            </a:r>
          </a:p>
        </p:txBody>
      </p:sp>
      <p:sp>
        <p:nvSpPr>
          <p:cNvPr id="36873" name="Text Box 9"/>
          <p:cNvSpPr txBox="1">
            <a:spLocks noChangeArrowheads="1"/>
          </p:cNvSpPr>
          <p:nvPr/>
        </p:nvSpPr>
        <p:spPr bwMode="auto">
          <a:xfrm>
            <a:off x="3657600" y="3124200"/>
            <a:ext cx="1752600" cy="457200"/>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b="1" dirty="0">
                <a:solidFill>
                  <a:schemeClr val="tx2">
                    <a:lumMod val="40000"/>
                    <a:lumOff val="60000"/>
                  </a:schemeClr>
                </a:solidFill>
                <a:effectLst>
                  <a:outerShdw blurRad="38100" dist="38100" dir="2700000" algn="tl">
                    <a:srgbClr val="000000">
                      <a:alpha val="43137"/>
                    </a:srgbClr>
                  </a:outerShdw>
                </a:effectLst>
                <a:latin typeface="Arial" charset="0"/>
              </a:rPr>
              <a:t>CENTRAL</a:t>
            </a:r>
          </a:p>
        </p:txBody>
      </p:sp>
      <p:sp>
        <p:nvSpPr>
          <p:cNvPr id="36875" name="Text Box 11"/>
          <p:cNvSpPr txBox="1">
            <a:spLocks noChangeArrowheads="1"/>
          </p:cNvSpPr>
          <p:nvPr/>
        </p:nvSpPr>
        <p:spPr bwMode="auto">
          <a:xfrm>
            <a:off x="3000375" y="3786188"/>
            <a:ext cx="1828800" cy="461962"/>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b="1" dirty="0">
                <a:solidFill>
                  <a:schemeClr val="tx2">
                    <a:lumMod val="40000"/>
                    <a:lumOff val="60000"/>
                  </a:schemeClr>
                </a:solidFill>
                <a:effectLst>
                  <a:outerShdw blurRad="38100" dist="38100" dir="2700000" algn="tl">
                    <a:srgbClr val="000000">
                      <a:alpha val="43137"/>
                    </a:srgbClr>
                  </a:outerShdw>
                </a:effectLst>
                <a:latin typeface="Arial" charset="0"/>
              </a:rPr>
              <a:t>RELEVANT</a:t>
            </a:r>
          </a:p>
        </p:txBody>
      </p:sp>
      <p:sp>
        <p:nvSpPr>
          <p:cNvPr id="36876" name="Text Box 12"/>
          <p:cNvSpPr txBox="1">
            <a:spLocks noChangeArrowheads="1"/>
          </p:cNvSpPr>
          <p:nvPr/>
        </p:nvSpPr>
        <p:spPr bwMode="auto">
          <a:xfrm>
            <a:off x="5410200" y="3810000"/>
            <a:ext cx="2286000" cy="457200"/>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b="1" dirty="0">
                <a:solidFill>
                  <a:schemeClr val="tx2">
                    <a:lumMod val="40000"/>
                    <a:lumOff val="60000"/>
                  </a:schemeClr>
                </a:solidFill>
                <a:effectLst>
                  <a:outerShdw blurRad="38100" dist="38100" dir="2700000" algn="tl">
                    <a:srgbClr val="000000">
                      <a:alpha val="43137"/>
                    </a:srgbClr>
                  </a:outerShdw>
                </a:effectLst>
                <a:latin typeface="Arial" charset="0"/>
              </a:rPr>
              <a:t>IRRELEVANT</a:t>
            </a:r>
          </a:p>
        </p:txBody>
      </p:sp>
      <p:sp>
        <p:nvSpPr>
          <p:cNvPr id="36877" name="Text Box 13"/>
          <p:cNvSpPr txBox="1">
            <a:spLocks noChangeArrowheads="1"/>
          </p:cNvSpPr>
          <p:nvPr/>
        </p:nvSpPr>
        <p:spPr bwMode="auto">
          <a:xfrm>
            <a:off x="4343400" y="4419600"/>
            <a:ext cx="2209800" cy="457200"/>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b="1" dirty="0">
                <a:solidFill>
                  <a:schemeClr val="tx2">
                    <a:lumMod val="40000"/>
                    <a:lumOff val="60000"/>
                  </a:schemeClr>
                </a:solidFill>
                <a:effectLst>
                  <a:outerShdw blurRad="38100" dist="38100" dir="2700000" algn="tl">
                    <a:srgbClr val="000000">
                      <a:alpha val="43137"/>
                    </a:srgbClr>
                  </a:outerShdw>
                </a:effectLst>
                <a:latin typeface="Arial" charset="0"/>
              </a:rPr>
              <a:t>CULTURAL</a:t>
            </a:r>
          </a:p>
        </p:txBody>
      </p:sp>
      <p:sp>
        <p:nvSpPr>
          <p:cNvPr id="36878" name="Text Box 14"/>
          <p:cNvSpPr txBox="1">
            <a:spLocks noChangeArrowheads="1"/>
          </p:cNvSpPr>
          <p:nvPr/>
        </p:nvSpPr>
        <p:spPr bwMode="auto">
          <a:xfrm>
            <a:off x="3143250" y="5357813"/>
            <a:ext cx="1752600" cy="457200"/>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b="1" dirty="0">
                <a:solidFill>
                  <a:schemeClr val="tx2">
                    <a:lumMod val="40000"/>
                    <a:lumOff val="60000"/>
                  </a:schemeClr>
                </a:solidFill>
                <a:effectLst>
                  <a:outerShdw blurRad="38100" dist="38100" dir="2700000" algn="tl">
                    <a:srgbClr val="000000">
                      <a:alpha val="43137"/>
                    </a:srgbClr>
                  </a:outerShdw>
                </a:effectLst>
                <a:latin typeface="Arial" charset="0"/>
              </a:rPr>
              <a:t>CULTURE</a:t>
            </a:r>
          </a:p>
        </p:txBody>
      </p:sp>
      <p:sp>
        <p:nvSpPr>
          <p:cNvPr id="36879" name="Text Box 15"/>
          <p:cNvSpPr txBox="1">
            <a:spLocks noChangeArrowheads="1"/>
          </p:cNvSpPr>
          <p:nvPr/>
        </p:nvSpPr>
        <p:spPr bwMode="auto">
          <a:xfrm>
            <a:off x="1785938" y="6396038"/>
            <a:ext cx="2286000" cy="461962"/>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b="1" dirty="0">
                <a:solidFill>
                  <a:schemeClr val="tx2">
                    <a:lumMod val="40000"/>
                    <a:lumOff val="60000"/>
                  </a:schemeClr>
                </a:solidFill>
                <a:effectLst>
                  <a:outerShdw blurRad="38100" dist="38100" dir="2700000" algn="tl">
                    <a:srgbClr val="000000">
                      <a:alpha val="43137"/>
                    </a:srgbClr>
                  </a:outerShdw>
                </a:effectLst>
                <a:latin typeface="Arial" charset="0"/>
              </a:rPr>
              <a:t>DOCTRINE</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71"/>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872"/>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6873"/>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6875"/>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6876"/>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type.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6877"/>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typ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6878"/>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6879"/>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autoUpdateAnimBg="0"/>
      <p:bldP spid="36872" grpId="0" autoUpdateAnimBg="0"/>
      <p:bldP spid="36873" grpId="0" autoUpdateAnimBg="0"/>
      <p:bldP spid="36875" grpId="0" autoUpdateAnimBg="0"/>
      <p:bldP spid="36876" grpId="0" autoUpdateAnimBg="0"/>
      <p:bldP spid="36877" grpId="0" autoUpdateAnimBg="0"/>
      <p:bldP spid="36878" grpId="0" autoUpdateAnimBg="0"/>
      <p:bldP spid="36879"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p:txBody>
          <a:bodyPr/>
          <a:lstStyle/>
          <a:p>
            <a:pPr algn="ctr">
              <a:defRPr/>
            </a:pPr>
            <a:r>
              <a:rPr lang="en-US" b="1" dirty="0">
                <a:solidFill>
                  <a:schemeClr val="tx2">
                    <a:lumMod val="40000"/>
                    <a:lumOff val="60000"/>
                  </a:schemeClr>
                </a:solidFill>
                <a:effectLst>
                  <a:outerShdw blurRad="38100" dist="38100" dir="2700000" algn="tl">
                    <a:srgbClr val="000000">
                      <a:alpha val="43137"/>
                    </a:srgbClr>
                  </a:outerShdw>
                </a:effectLst>
                <a:latin typeface="Arial" charset="0"/>
              </a:rPr>
              <a:t>(2) Allegory</a:t>
            </a:r>
          </a:p>
        </p:txBody>
      </p:sp>
      <p:sp>
        <p:nvSpPr>
          <p:cNvPr id="37892" name="Text Box 4"/>
          <p:cNvSpPr txBox="1">
            <a:spLocks noChangeArrowheads="1"/>
          </p:cNvSpPr>
          <p:nvPr/>
        </p:nvSpPr>
        <p:spPr bwMode="auto">
          <a:xfrm>
            <a:off x="1219200" y="1600200"/>
            <a:ext cx="7924800" cy="1373188"/>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b="1">
                <a:latin typeface="Arial" charset="0"/>
              </a:rPr>
              <a:t>A story with an                                     meaning different from the surface meaning of the story itself (e.g. John 10,15)</a:t>
            </a:r>
          </a:p>
        </p:txBody>
      </p:sp>
      <p:sp>
        <p:nvSpPr>
          <p:cNvPr id="37893" name="Text Box 5"/>
          <p:cNvSpPr txBox="1">
            <a:spLocks noChangeArrowheads="1"/>
          </p:cNvSpPr>
          <p:nvPr/>
        </p:nvSpPr>
        <p:spPr bwMode="auto">
          <a:xfrm>
            <a:off x="4343400" y="1600200"/>
            <a:ext cx="3124200" cy="519113"/>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UNDERLYING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3019985"/>
            <a:ext cx="3710801" cy="377035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8693" y="3284984"/>
            <a:ext cx="3836707" cy="3240360"/>
          </a:xfrm>
          <a:prstGeom prst="rect">
            <a:avLst/>
          </a:prstGeom>
          <a:ln>
            <a:noFill/>
          </a:ln>
          <a:effectLst>
            <a:softEdge rad="112500"/>
          </a:effectLst>
        </p:spPr>
      </p:pic>
    </p:spTree>
    <p:extLst>
      <p:ext uri="{BB962C8B-B14F-4D97-AF65-F5344CB8AC3E}">
        <p14:creationId xmlns:p14="http://schemas.microsoft.com/office/powerpoint/2010/main" val="3069900644"/>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93"/>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animBg="1" autoUpdateAnimBg="0"/>
      <p:bldP spid="37893"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p:txBody>
          <a:bodyPr/>
          <a:lstStyle/>
          <a:p>
            <a:pPr algn="ctr">
              <a:defRPr/>
            </a:pPr>
            <a:r>
              <a:rPr lang="en-US" b="1" dirty="0">
                <a:solidFill>
                  <a:schemeClr val="tx2">
                    <a:lumMod val="40000"/>
                    <a:lumOff val="60000"/>
                  </a:schemeClr>
                </a:solidFill>
                <a:effectLst>
                  <a:outerShdw blurRad="38100" dist="38100" dir="2700000" algn="tl">
                    <a:srgbClr val="000000">
                      <a:alpha val="43137"/>
                    </a:srgbClr>
                  </a:outerShdw>
                </a:effectLst>
                <a:latin typeface="Arial" charset="0"/>
              </a:rPr>
              <a:t>(2) Allegory</a:t>
            </a:r>
          </a:p>
        </p:txBody>
      </p:sp>
      <p:sp>
        <p:nvSpPr>
          <p:cNvPr id="37894" name="Text Box 6"/>
          <p:cNvSpPr txBox="1">
            <a:spLocks noChangeArrowheads="1"/>
          </p:cNvSpPr>
          <p:nvPr/>
        </p:nvSpPr>
        <p:spPr bwMode="auto">
          <a:xfrm>
            <a:off x="1250674" y="1295400"/>
            <a:ext cx="8001000" cy="5006975"/>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Tx/>
              <a:buAutoNum type="alphaLcPeriod"/>
            </a:pPr>
            <a:r>
              <a:rPr lang="en-US" sz="2800" b="1" dirty="0">
                <a:latin typeface="Arial" charset="0"/>
              </a:rPr>
              <a:t>Can have more than one                           point of emphasis.</a:t>
            </a:r>
          </a:p>
          <a:p>
            <a:pPr eaLnBrk="1" hangingPunct="1">
              <a:spcBef>
                <a:spcPct val="50000"/>
              </a:spcBef>
              <a:buFontTx/>
              <a:buAutoNum type="alphaLcPeriod"/>
            </a:pPr>
            <a:r>
              <a:rPr lang="en-US" sz="2800" b="1" dirty="0">
                <a:latin typeface="Arial" charset="0"/>
              </a:rPr>
              <a:t>Can teach a number of</a:t>
            </a:r>
          </a:p>
          <a:p>
            <a:pPr eaLnBrk="1" hangingPunct="1">
              <a:spcBef>
                <a:spcPct val="50000"/>
              </a:spcBef>
              <a:buFontTx/>
              <a:buAutoNum type="alphaLcPeriod"/>
            </a:pPr>
            <a:r>
              <a:rPr lang="en-US" sz="2800" b="1" dirty="0">
                <a:latin typeface="Arial" charset="0"/>
              </a:rPr>
              <a:t>The details may be                    , relating to more than one theme.</a:t>
            </a:r>
          </a:p>
          <a:p>
            <a:pPr eaLnBrk="1" hangingPunct="1">
              <a:spcBef>
                <a:spcPct val="50000"/>
              </a:spcBef>
              <a:buFontTx/>
              <a:buAutoNum type="alphaLcPeriod"/>
            </a:pPr>
            <a:r>
              <a:rPr lang="en-US" sz="2800" b="1" dirty="0">
                <a:latin typeface="Arial" charset="0"/>
              </a:rPr>
              <a:t>Can have                               details.</a:t>
            </a:r>
          </a:p>
          <a:p>
            <a:pPr eaLnBrk="1" hangingPunct="1">
              <a:spcBef>
                <a:spcPct val="50000"/>
              </a:spcBef>
              <a:buFontTx/>
              <a:buAutoNum type="alphaLcPeriod"/>
            </a:pPr>
            <a:r>
              <a:rPr lang="en-US" sz="2800" b="1" dirty="0">
                <a:latin typeface="Arial" charset="0"/>
              </a:rPr>
              <a:t>Intertwines the story and the</a:t>
            </a:r>
          </a:p>
          <a:p>
            <a:pPr eaLnBrk="1" hangingPunct="1">
              <a:spcBef>
                <a:spcPct val="50000"/>
              </a:spcBef>
              <a:buFontTx/>
              <a:buAutoNum type="alphaLcPeriod"/>
            </a:pPr>
            <a:r>
              <a:rPr lang="en-US" sz="2800" b="1" dirty="0">
                <a:latin typeface="Arial" charset="0"/>
              </a:rPr>
              <a:t>                            is found within the allegory.</a:t>
            </a:r>
          </a:p>
        </p:txBody>
      </p:sp>
      <p:sp>
        <p:nvSpPr>
          <p:cNvPr id="37895" name="Text Box 7"/>
          <p:cNvSpPr txBox="1">
            <a:spLocks noChangeArrowheads="1"/>
          </p:cNvSpPr>
          <p:nvPr/>
        </p:nvSpPr>
        <p:spPr bwMode="auto">
          <a:xfrm>
            <a:off x="6096000" y="1295400"/>
            <a:ext cx="2590800" cy="519113"/>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CENTRAL</a:t>
            </a:r>
          </a:p>
        </p:txBody>
      </p:sp>
      <p:sp>
        <p:nvSpPr>
          <p:cNvPr id="37896" name="Text Box 8"/>
          <p:cNvSpPr txBox="1">
            <a:spLocks noChangeArrowheads="1"/>
          </p:cNvSpPr>
          <p:nvPr/>
        </p:nvSpPr>
        <p:spPr bwMode="auto">
          <a:xfrm>
            <a:off x="5791200" y="2362200"/>
            <a:ext cx="2286000" cy="519113"/>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TRUTHS</a:t>
            </a:r>
          </a:p>
        </p:txBody>
      </p:sp>
      <p:sp>
        <p:nvSpPr>
          <p:cNvPr id="37897" name="Text Box 9"/>
          <p:cNvSpPr txBox="1">
            <a:spLocks noChangeArrowheads="1"/>
          </p:cNvSpPr>
          <p:nvPr/>
        </p:nvSpPr>
        <p:spPr bwMode="auto">
          <a:xfrm>
            <a:off x="5181600" y="2971800"/>
            <a:ext cx="1828800" cy="519113"/>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MANY</a:t>
            </a:r>
          </a:p>
        </p:txBody>
      </p:sp>
      <p:sp>
        <p:nvSpPr>
          <p:cNvPr id="37898" name="Text Box 10"/>
          <p:cNvSpPr txBox="1">
            <a:spLocks noChangeArrowheads="1"/>
          </p:cNvSpPr>
          <p:nvPr/>
        </p:nvSpPr>
        <p:spPr bwMode="auto">
          <a:xfrm>
            <a:off x="3505200" y="4114800"/>
            <a:ext cx="2590800" cy="519113"/>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IRRELEVANT</a:t>
            </a:r>
          </a:p>
        </p:txBody>
      </p:sp>
      <p:sp>
        <p:nvSpPr>
          <p:cNvPr id="37899" name="Text Box 11"/>
          <p:cNvSpPr txBox="1">
            <a:spLocks noChangeArrowheads="1"/>
          </p:cNvSpPr>
          <p:nvPr/>
        </p:nvSpPr>
        <p:spPr bwMode="auto">
          <a:xfrm>
            <a:off x="6781800" y="4724400"/>
            <a:ext cx="2362200" cy="519113"/>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MEANING</a:t>
            </a:r>
          </a:p>
        </p:txBody>
      </p:sp>
      <p:sp>
        <p:nvSpPr>
          <p:cNvPr id="37900" name="Text Box 12"/>
          <p:cNvSpPr txBox="1">
            <a:spLocks noChangeArrowheads="1"/>
          </p:cNvSpPr>
          <p:nvPr/>
        </p:nvSpPr>
        <p:spPr bwMode="auto">
          <a:xfrm>
            <a:off x="1676400" y="5334000"/>
            <a:ext cx="2667000" cy="519113"/>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APPLICATION</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96"/>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897"/>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898"/>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7899"/>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type.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7900"/>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autoUpdateAnimBg="0"/>
      <p:bldP spid="37896" grpId="0" autoUpdateAnimBg="0"/>
      <p:bldP spid="37897" grpId="0" autoUpdateAnimBg="0"/>
      <p:bldP spid="37898" grpId="0" autoUpdateAnimBg="0"/>
      <p:bldP spid="37899" grpId="0" autoUpdateAnimBg="0"/>
      <p:bldP spid="3790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51" name="Group 31"/>
          <p:cNvGraphicFramePr>
            <a:graphicFrameLocks noGrp="1"/>
          </p:cNvGraphicFramePr>
          <p:nvPr/>
        </p:nvGraphicFramePr>
        <p:xfrm>
          <a:off x="1143000" y="142875"/>
          <a:ext cx="8001000" cy="6715126"/>
        </p:xfrm>
        <a:graphic>
          <a:graphicData uri="http://schemas.openxmlformats.org/drawingml/2006/table">
            <a:tbl>
              <a:tblPr/>
              <a:tblGrid>
                <a:gridCol w="2643188"/>
                <a:gridCol w="5357812"/>
              </a:tblGrid>
              <a:tr h="1195388">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3600" b="1" i="0" u="none" strike="noStrike" cap="none" normalizeH="0" baseline="0" smtClean="0">
                          <a:ln>
                            <a:noFill/>
                          </a:ln>
                          <a:solidFill>
                            <a:schemeClr val="accent2"/>
                          </a:solidFill>
                          <a:effectLst>
                            <a:outerShdw blurRad="38100" dist="38100" dir="2700000" algn="tl">
                              <a:srgbClr val="000000"/>
                            </a:outerShdw>
                          </a:effectLst>
                          <a:latin typeface="Arial" charset="0"/>
                        </a:rPr>
                        <a:t>Word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3600" b="1" i="0" u="none" strike="noStrike" cap="none" normalizeH="0" baseline="0" smtClean="0">
                          <a:ln>
                            <a:noFill/>
                          </a:ln>
                          <a:solidFill>
                            <a:schemeClr val="accent2"/>
                          </a:solidFill>
                          <a:effectLst>
                            <a:outerShdw blurRad="38100" dist="38100" dir="2700000" algn="tl">
                              <a:srgbClr val="000000"/>
                            </a:outerShdw>
                          </a:effectLst>
                          <a:latin typeface="Arial" charset="0"/>
                        </a:rPr>
                        <a:t>Meaning</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1"/>
                    </a:solidFill>
                  </a:tcPr>
                </a:tc>
              </a:tr>
              <a:tr h="2760663">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1" i="0" u="none" strike="noStrike" cap="none" normalizeH="0" baseline="0" smtClean="0">
                          <a:ln>
                            <a:noFill/>
                          </a:ln>
                          <a:solidFill>
                            <a:schemeClr val="accent2"/>
                          </a:solidFill>
                          <a:effectLst>
                            <a:outerShdw blurRad="38100" dist="38100" dir="2700000" algn="tl">
                              <a:srgbClr val="000000"/>
                            </a:outerShdw>
                          </a:effectLst>
                          <a:latin typeface="Arial" charset="0"/>
                        </a:rPr>
                        <a:t>Exegesis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r>
              <a:tr h="2759075">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1" i="0" u="none" strike="noStrike" cap="none" normalizeH="0" baseline="0" smtClean="0">
                          <a:ln>
                            <a:noFill/>
                          </a:ln>
                          <a:solidFill>
                            <a:schemeClr val="accent2"/>
                          </a:solidFill>
                          <a:effectLst>
                            <a:outerShdw blurRad="38100" dist="38100" dir="2700000" algn="tl">
                              <a:srgbClr val="000000"/>
                            </a:outerShdw>
                          </a:effectLst>
                          <a:latin typeface="Arial" charset="0"/>
                        </a:rPr>
                        <a:t>Hermeneutics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tx2"/>
                    </a:solidFill>
                  </a:tcPr>
                </a:tc>
              </a:tr>
            </a:tbl>
          </a:graphicData>
        </a:graphic>
      </p:graphicFrame>
      <p:sp>
        <p:nvSpPr>
          <p:cNvPr id="30752" name="Text Box 32"/>
          <p:cNvSpPr txBox="1">
            <a:spLocks noChangeArrowheads="1"/>
          </p:cNvSpPr>
          <p:nvPr/>
        </p:nvSpPr>
        <p:spPr bwMode="auto">
          <a:xfrm>
            <a:off x="3857625" y="1857375"/>
            <a:ext cx="4876800" cy="2062163"/>
          </a:xfrm>
          <a:prstGeom prst="rect">
            <a:avLst/>
          </a:prstGeom>
          <a:extLst/>
        </p:spPr>
        <p:txBody>
          <a:bodyPr>
            <a:spAutoFit/>
          </a:bodyPr>
          <a:lstStyle/>
          <a:p>
            <a:pPr algn="ctr">
              <a:spcBef>
                <a:spcPct val="50000"/>
              </a:spcBef>
              <a:defRPr/>
            </a:pPr>
            <a:r>
              <a:rPr lang="en-US" sz="3200" b="1" dirty="0">
                <a:solidFill>
                  <a:srgbClr val="FF0000"/>
                </a:solidFill>
                <a:effectLst>
                  <a:outerShdw blurRad="38100" dist="38100" dir="2700000" algn="tl">
                    <a:srgbClr val="000000">
                      <a:alpha val="43137"/>
                    </a:srgbClr>
                  </a:outerShdw>
                </a:effectLst>
                <a:latin typeface="Arial" charset="0"/>
              </a:rPr>
              <a:t>What the writing meant to the people at the time of writing (The Author’s Intention).</a:t>
            </a:r>
          </a:p>
        </p:txBody>
      </p:sp>
      <p:sp>
        <p:nvSpPr>
          <p:cNvPr id="30753" name="Text Box 33"/>
          <p:cNvSpPr txBox="1">
            <a:spLocks noChangeArrowheads="1"/>
          </p:cNvSpPr>
          <p:nvPr/>
        </p:nvSpPr>
        <p:spPr bwMode="auto">
          <a:xfrm>
            <a:off x="3886200" y="4419600"/>
            <a:ext cx="4953000" cy="2062163"/>
          </a:xfrm>
          <a:prstGeom prst="rect">
            <a:avLst/>
          </a:prstGeom>
          <a:extLst/>
        </p:spPr>
        <p:txBody>
          <a:bodyPr>
            <a:spAutoFit/>
          </a:bodyPr>
          <a:lstStyle/>
          <a:p>
            <a:pPr algn="ctr">
              <a:spcBef>
                <a:spcPct val="50000"/>
              </a:spcBef>
              <a:defRPr/>
            </a:pPr>
            <a:r>
              <a:rPr lang="en-US" sz="3200" b="1" dirty="0">
                <a:solidFill>
                  <a:srgbClr val="FF0000"/>
                </a:solidFill>
                <a:effectLst>
                  <a:outerShdw blurRad="38100" dist="38100" dir="2700000" algn="tl">
                    <a:srgbClr val="000000">
                      <a:alpha val="43137"/>
                    </a:srgbClr>
                  </a:outerShdw>
                </a:effectLst>
                <a:latin typeface="Arial" charset="0"/>
              </a:rPr>
              <a:t>What the text means to us today (interpreting the </a:t>
            </a:r>
            <a:r>
              <a:rPr lang="en-US" sz="3200" b="1" u="sng" dirty="0">
                <a:solidFill>
                  <a:srgbClr val="FF0000"/>
                </a:solidFill>
                <a:effectLst>
                  <a:outerShdw blurRad="38100" dist="38100" dir="2700000" algn="tl">
                    <a:srgbClr val="000000">
                      <a:alpha val="43137"/>
                    </a:srgbClr>
                  </a:outerShdw>
                </a:effectLst>
                <a:latin typeface="Arial" charset="0"/>
              </a:rPr>
              <a:t>principles</a:t>
            </a:r>
            <a:r>
              <a:rPr lang="en-US" sz="3200" b="1" dirty="0">
                <a:solidFill>
                  <a:srgbClr val="FF0000"/>
                </a:solidFill>
                <a:effectLst>
                  <a:outerShdw blurRad="38100" dist="38100" dir="2700000" algn="tl">
                    <a:srgbClr val="000000">
                      <a:alpha val="43137"/>
                    </a:srgbClr>
                  </a:outerShdw>
                </a:effectLst>
                <a:latin typeface="Arial" charset="0"/>
              </a:rPr>
              <a:t> and not </a:t>
            </a:r>
            <a:r>
              <a:rPr lang="en-US" sz="3200" b="1" u="sng" dirty="0">
                <a:solidFill>
                  <a:srgbClr val="FF0000"/>
                </a:solidFill>
                <a:effectLst>
                  <a:outerShdw blurRad="38100" dist="38100" dir="2700000" algn="tl">
                    <a:srgbClr val="000000">
                      <a:alpha val="43137"/>
                    </a:srgbClr>
                  </a:outerShdw>
                </a:effectLst>
                <a:latin typeface="Arial" charset="0"/>
              </a:rPr>
              <a:t>practices</a:t>
            </a:r>
            <a:r>
              <a:rPr lang="en-US" sz="3200" b="1" dirty="0">
                <a:solidFill>
                  <a:srgbClr val="FF0000"/>
                </a:solidFill>
                <a:effectLst>
                  <a:outerShdw blurRad="38100" dist="38100" dir="2700000" algn="tl">
                    <a:srgbClr val="000000">
                      <a:alpha val="43137"/>
                    </a:srgbClr>
                  </a:outerShdw>
                </a:effectLst>
                <a:latin typeface="Arial" charset="0"/>
              </a:rPr>
              <a:t>)</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5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53"/>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2" grpId="0" autoUpdateAnimBg="0"/>
      <p:bldP spid="30753"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1371600" y="0"/>
            <a:ext cx="7772400" cy="1206500"/>
          </a:xfrm>
        </p:spPr>
        <p:txBody>
          <a:bodyPr/>
          <a:lstStyle/>
          <a:p>
            <a:pPr>
              <a:defRPr/>
            </a:pPr>
            <a:r>
              <a:rPr lang="en-US" b="1" dirty="0">
                <a:solidFill>
                  <a:schemeClr val="tx2">
                    <a:lumMod val="40000"/>
                    <a:lumOff val="60000"/>
                  </a:schemeClr>
                </a:solidFill>
                <a:effectLst>
                  <a:outerShdw blurRad="38100" dist="38100" dir="2700000" algn="tl">
                    <a:srgbClr val="000000">
                      <a:alpha val="43137"/>
                    </a:srgbClr>
                  </a:outerShdw>
                </a:effectLst>
                <a:latin typeface="Arial" charset="0"/>
              </a:rPr>
              <a:t>(3) Types</a:t>
            </a:r>
          </a:p>
        </p:txBody>
      </p:sp>
      <p:sp>
        <p:nvSpPr>
          <p:cNvPr id="58372" name="Text Box 4"/>
          <p:cNvSpPr txBox="1">
            <a:spLocks noChangeArrowheads="1"/>
          </p:cNvSpPr>
          <p:nvPr/>
        </p:nvSpPr>
        <p:spPr bwMode="auto">
          <a:xfrm>
            <a:off x="1187624" y="1127919"/>
            <a:ext cx="835292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b="1" dirty="0">
                <a:latin typeface="Arial" charset="0"/>
              </a:rPr>
              <a:t>A Type is a                                 symbol designated by God that foreshadows the real thing.</a:t>
            </a:r>
          </a:p>
        </p:txBody>
      </p:sp>
      <p:sp>
        <p:nvSpPr>
          <p:cNvPr id="38917" name="Text Box 5"/>
          <p:cNvSpPr txBox="1">
            <a:spLocks noChangeArrowheads="1"/>
          </p:cNvSpPr>
          <p:nvPr/>
        </p:nvSpPr>
        <p:spPr bwMode="auto">
          <a:xfrm>
            <a:off x="3635896" y="1075895"/>
            <a:ext cx="2514600" cy="519113"/>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PROPHETIC</a:t>
            </a:r>
          </a:p>
        </p:txBody>
      </p:sp>
      <p:pic>
        <p:nvPicPr>
          <p:cNvPr id="2" name="Picture 1"/>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362842" y="2247709"/>
            <a:ext cx="6529638" cy="44936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1371600" y="0"/>
            <a:ext cx="7772400" cy="1206500"/>
          </a:xfrm>
        </p:spPr>
        <p:txBody>
          <a:bodyPr/>
          <a:lstStyle/>
          <a:p>
            <a:pPr>
              <a:defRPr/>
            </a:pPr>
            <a:r>
              <a:rPr lang="en-US" b="1" dirty="0">
                <a:solidFill>
                  <a:schemeClr val="tx2">
                    <a:lumMod val="40000"/>
                    <a:lumOff val="60000"/>
                  </a:schemeClr>
                </a:solidFill>
                <a:effectLst>
                  <a:outerShdw blurRad="38100" dist="38100" dir="2700000" algn="tl">
                    <a:srgbClr val="000000">
                      <a:alpha val="43137"/>
                    </a:srgbClr>
                  </a:outerShdw>
                </a:effectLst>
                <a:latin typeface="Arial" charset="0"/>
              </a:rPr>
              <a:t>(3) Types</a:t>
            </a:r>
          </a:p>
        </p:txBody>
      </p:sp>
      <p:pic>
        <p:nvPicPr>
          <p:cNvPr id="38915" name="Picture 3" descr="C:\WINDOWS\Profiles\Tim\My Documents\Hermeneutics\ty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9550" y="1295400"/>
            <a:ext cx="2584450" cy="525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 Box 6"/>
          <p:cNvSpPr txBox="1">
            <a:spLocks noChangeArrowheads="1"/>
          </p:cNvSpPr>
          <p:nvPr/>
        </p:nvSpPr>
        <p:spPr bwMode="auto">
          <a:xfrm>
            <a:off x="1203877" y="908050"/>
            <a:ext cx="5410200" cy="6032500"/>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b="1" dirty="0">
                <a:latin typeface="Arial" charset="0"/>
              </a:rPr>
              <a:t>Types are preordained representative relationships which certain persons, events and institutions bear to corresponding persons, events and institutions occurring at a later time in salvation history.</a:t>
            </a:r>
          </a:p>
          <a:p>
            <a:pPr eaLnBrk="1" hangingPunct="1">
              <a:spcBef>
                <a:spcPct val="50000"/>
              </a:spcBef>
            </a:pPr>
            <a:r>
              <a:rPr lang="en-US" sz="2800" b="1" dirty="0">
                <a:latin typeface="Arial" charset="0"/>
              </a:rPr>
              <a:t>‘</a:t>
            </a:r>
            <a:r>
              <a:rPr lang="en-US" sz="2800" b="1" dirty="0" err="1">
                <a:latin typeface="Arial" charset="0"/>
              </a:rPr>
              <a:t>Tupos</a:t>
            </a:r>
            <a:r>
              <a:rPr lang="en-US" sz="2800" b="1" dirty="0">
                <a:latin typeface="Arial" charset="0"/>
              </a:rPr>
              <a:t>’ = ‘mark formed by blow or impression resulting in image. That which it prefigures is called an</a:t>
            </a:r>
            <a:r>
              <a:rPr lang="en-US" b="1" dirty="0">
                <a:latin typeface="Arial" charset="0"/>
              </a:rPr>
              <a:t> </a:t>
            </a:r>
          </a:p>
          <a:p>
            <a:pPr eaLnBrk="1" hangingPunct="1">
              <a:spcBef>
                <a:spcPct val="50000"/>
              </a:spcBef>
            </a:pPr>
            <a:endParaRPr lang="en-US" b="1" dirty="0">
              <a:latin typeface="Arial" charset="0"/>
            </a:endParaRPr>
          </a:p>
        </p:txBody>
      </p:sp>
      <p:sp>
        <p:nvSpPr>
          <p:cNvPr id="38919" name="Text Box 7"/>
          <p:cNvSpPr txBox="1">
            <a:spLocks noChangeArrowheads="1"/>
          </p:cNvSpPr>
          <p:nvPr/>
        </p:nvSpPr>
        <p:spPr bwMode="auto">
          <a:xfrm>
            <a:off x="1295400" y="6338888"/>
            <a:ext cx="3429000" cy="519112"/>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ANTITYPE</a:t>
            </a:r>
          </a:p>
        </p:txBody>
      </p:sp>
    </p:spTree>
    <p:extLst>
      <p:ext uri="{BB962C8B-B14F-4D97-AF65-F5344CB8AC3E}">
        <p14:creationId xmlns:p14="http://schemas.microsoft.com/office/powerpoint/2010/main" val="3834715925"/>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1371600" y="0"/>
            <a:ext cx="7772400" cy="1206500"/>
          </a:xfrm>
        </p:spPr>
        <p:txBody>
          <a:bodyPr/>
          <a:lstStyle/>
          <a:p>
            <a:pPr>
              <a:defRPr/>
            </a:pPr>
            <a:r>
              <a:rPr lang="en-US" b="1" dirty="0">
                <a:solidFill>
                  <a:schemeClr val="tx2">
                    <a:lumMod val="40000"/>
                    <a:lumOff val="60000"/>
                  </a:schemeClr>
                </a:solidFill>
                <a:effectLst>
                  <a:outerShdw blurRad="38100" dist="38100" dir="2700000" algn="tl">
                    <a:srgbClr val="000000">
                      <a:alpha val="43137"/>
                    </a:srgbClr>
                  </a:outerShdw>
                </a:effectLst>
                <a:latin typeface="Arial" charset="0"/>
              </a:rPr>
              <a:t>(3) Types</a:t>
            </a:r>
          </a:p>
        </p:txBody>
      </p:sp>
      <p:sp>
        <p:nvSpPr>
          <p:cNvPr id="59395" name="Text Box 8"/>
          <p:cNvSpPr txBox="1">
            <a:spLocks noChangeArrowheads="1"/>
          </p:cNvSpPr>
          <p:nvPr/>
        </p:nvSpPr>
        <p:spPr bwMode="auto">
          <a:xfrm>
            <a:off x="1071563" y="1143000"/>
            <a:ext cx="7924800" cy="6073775"/>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Tx/>
              <a:buAutoNum type="alphaLcPeriod"/>
            </a:pPr>
            <a:r>
              <a:rPr lang="en-US" sz="2800" b="1">
                <a:latin typeface="Arial" charset="0"/>
              </a:rPr>
              <a:t>There must be evidence that the Type is </a:t>
            </a:r>
          </a:p>
          <a:p>
            <a:pPr eaLnBrk="1" hangingPunct="1">
              <a:spcBef>
                <a:spcPct val="50000"/>
              </a:spcBef>
            </a:pPr>
            <a:r>
              <a:rPr lang="en-US" sz="2800" b="1">
                <a:latin typeface="Arial" charset="0"/>
              </a:rPr>
              <a:t>                                      by God to represent the thing typified (e.g. The Tabernacle (Heb 10:20), The Brazen Serpent (John 3:14-15); Adam (Romans 5:14).</a:t>
            </a:r>
          </a:p>
          <a:p>
            <a:pPr eaLnBrk="1" hangingPunct="1">
              <a:spcBef>
                <a:spcPct val="50000"/>
              </a:spcBef>
            </a:pPr>
            <a:r>
              <a:rPr lang="en-US" sz="2800" b="1">
                <a:latin typeface="Arial" charset="0"/>
              </a:rPr>
              <a:t>b. If the Bible does not identify something as a Type it may still be alright to draw parallels and use the object, event or person as an illustration, but it is questionable to designate it as a Type.</a:t>
            </a:r>
          </a:p>
          <a:p>
            <a:pPr eaLnBrk="1" hangingPunct="1">
              <a:spcBef>
                <a:spcPct val="50000"/>
              </a:spcBef>
            </a:pPr>
            <a:endParaRPr lang="en-US" sz="2800" b="1">
              <a:latin typeface="Arial" charset="0"/>
            </a:endParaRPr>
          </a:p>
          <a:p>
            <a:pPr eaLnBrk="1" hangingPunct="1">
              <a:spcBef>
                <a:spcPct val="50000"/>
              </a:spcBef>
            </a:pPr>
            <a:endParaRPr lang="en-US" sz="2800" b="1">
              <a:latin typeface="Arial" charset="0"/>
            </a:endParaRPr>
          </a:p>
        </p:txBody>
      </p:sp>
      <p:sp>
        <p:nvSpPr>
          <p:cNvPr id="38922" name="Text Box 10"/>
          <p:cNvSpPr txBox="1">
            <a:spLocks noChangeArrowheads="1"/>
          </p:cNvSpPr>
          <p:nvPr/>
        </p:nvSpPr>
        <p:spPr bwMode="auto">
          <a:xfrm>
            <a:off x="2071688" y="1714500"/>
            <a:ext cx="3200400" cy="519113"/>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APPOINTED</a:t>
            </a:r>
          </a:p>
        </p:txBody>
      </p:sp>
      <p:pic>
        <p:nvPicPr>
          <p:cNvPr id="59397" name="Picture 9" descr="snake_bronze_serpant_lg_cl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286250"/>
            <a:ext cx="1304925"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2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2"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1371600" y="0"/>
            <a:ext cx="7772400" cy="1206500"/>
          </a:xfrm>
        </p:spPr>
        <p:txBody>
          <a:bodyPr/>
          <a:lstStyle/>
          <a:p>
            <a:pPr>
              <a:defRPr/>
            </a:pPr>
            <a:r>
              <a:rPr lang="en-US" b="1" dirty="0">
                <a:solidFill>
                  <a:schemeClr val="tx2">
                    <a:lumMod val="40000"/>
                    <a:lumOff val="60000"/>
                  </a:schemeClr>
                </a:solidFill>
                <a:effectLst>
                  <a:outerShdw blurRad="38100" dist="38100" dir="2700000" algn="tl">
                    <a:srgbClr val="000000">
                      <a:alpha val="43137"/>
                    </a:srgbClr>
                  </a:outerShdw>
                </a:effectLst>
                <a:latin typeface="Arial" charset="0"/>
              </a:rPr>
              <a:t>(3) Types</a:t>
            </a:r>
          </a:p>
        </p:txBody>
      </p:sp>
      <p:pic>
        <p:nvPicPr>
          <p:cNvPr id="60419" name="Picture 5" descr="Joseph-Char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5850" y="1000125"/>
            <a:ext cx="8058150"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6" descr="jacob_joseph_fancy_coat_md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881563"/>
            <a:ext cx="1185863"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914400" y="0"/>
            <a:ext cx="7772400" cy="1206500"/>
          </a:xfrm>
        </p:spPr>
        <p:txBody>
          <a:bodyPr/>
          <a:lstStyle/>
          <a:p>
            <a:pPr algn="ctr">
              <a:defRPr/>
            </a:pPr>
            <a:r>
              <a:rPr lang="en-US" b="1" dirty="0">
                <a:solidFill>
                  <a:schemeClr val="tx2">
                    <a:lumMod val="40000"/>
                    <a:lumOff val="60000"/>
                  </a:schemeClr>
                </a:solidFill>
                <a:effectLst>
                  <a:outerShdw blurRad="38100" dist="38100" dir="2700000" algn="tl">
                    <a:srgbClr val="000000">
                      <a:alpha val="43137"/>
                    </a:srgbClr>
                  </a:outerShdw>
                </a:effectLst>
                <a:latin typeface="Arial" charset="0"/>
              </a:rPr>
              <a:t>(4) Symbols</a:t>
            </a:r>
          </a:p>
        </p:txBody>
      </p:sp>
      <p:sp>
        <p:nvSpPr>
          <p:cNvPr id="61443" name="Text Box 4"/>
          <p:cNvSpPr txBox="1">
            <a:spLocks noChangeArrowheads="1"/>
          </p:cNvSpPr>
          <p:nvPr/>
        </p:nvSpPr>
        <p:spPr bwMode="auto">
          <a:xfrm>
            <a:off x="1295400" y="914400"/>
            <a:ext cx="7848600" cy="946150"/>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b="1">
                <a:latin typeface="Arial" charset="0"/>
              </a:rPr>
              <a:t>Something that                            for another meaning in addition to its ordinary meaning.</a:t>
            </a:r>
          </a:p>
        </p:txBody>
      </p:sp>
      <p:sp>
        <p:nvSpPr>
          <p:cNvPr id="39941" name="Text Box 5"/>
          <p:cNvSpPr txBox="1">
            <a:spLocks noChangeArrowheads="1"/>
          </p:cNvSpPr>
          <p:nvPr/>
        </p:nvSpPr>
        <p:spPr bwMode="auto">
          <a:xfrm>
            <a:off x="4419600" y="914400"/>
            <a:ext cx="2362200" cy="519113"/>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STANDS</a:t>
            </a:r>
          </a:p>
        </p:txBody>
      </p:sp>
      <p:sp>
        <p:nvSpPr>
          <p:cNvPr id="39943" name="Text Box 7"/>
          <p:cNvSpPr txBox="1">
            <a:spLocks noChangeArrowheads="1"/>
          </p:cNvSpPr>
          <p:nvPr/>
        </p:nvSpPr>
        <p:spPr bwMode="auto">
          <a:xfrm>
            <a:off x="2714625" y="4786313"/>
            <a:ext cx="4800600" cy="1187450"/>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b="1">
                <a:latin typeface="Arial" charset="0"/>
              </a:rPr>
              <a:t>e.g. Wine is a symbol of the blood of Jesus, Bread of His body and also the word of God.</a:t>
            </a:r>
          </a:p>
        </p:txBody>
      </p:sp>
      <p:sp>
        <p:nvSpPr>
          <p:cNvPr id="39944" name="Text Box 8"/>
          <p:cNvSpPr txBox="1">
            <a:spLocks noChangeArrowheads="1"/>
          </p:cNvSpPr>
          <p:nvPr/>
        </p:nvSpPr>
        <p:spPr bwMode="auto">
          <a:xfrm>
            <a:off x="1500188" y="6072188"/>
            <a:ext cx="5105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b="1">
                <a:latin typeface="Arial" charset="0"/>
              </a:rPr>
              <a:t>Brass is the symbol of</a:t>
            </a:r>
          </a:p>
        </p:txBody>
      </p:sp>
      <p:sp>
        <p:nvSpPr>
          <p:cNvPr id="39945" name="Text Box 9"/>
          <p:cNvSpPr txBox="1">
            <a:spLocks noChangeArrowheads="1"/>
          </p:cNvSpPr>
          <p:nvPr/>
        </p:nvSpPr>
        <p:spPr bwMode="auto">
          <a:xfrm>
            <a:off x="5643563" y="6072188"/>
            <a:ext cx="2743200" cy="519112"/>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JUDGMENT</a:t>
            </a:r>
          </a:p>
        </p:txBody>
      </p:sp>
      <p:pic>
        <p:nvPicPr>
          <p:cNvPr id="61448" name="Picture 16" descr="jesus_wine_bread_hg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1571625"/>
            <a:ext cx="25050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941"/>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39943"/>
                                        </p:tgtEl>
                                        <p:attrNameLst>
                                          <p:attrName>style.visibility</p:attrName>
                                        </p:attrNameLst>
                                      </p:cBhvr>
                                      <p:to>
                                        <p:strVal val="visible"/>
                                      </p:to>
                                    </p:set>
                                    <p:animEffect transition="in" filter="dissolve">
                                      <p:cBhvr>
                                        <p:cTn id="11" dur="500"/>
                                        <p:tgtEl>
                                          <p:spTgt spid="39943"/>
                                        </p:tgtEl>
                                      </p:cBhvr>
                                    </p:animEffect>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39944"/>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typ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39945"/>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autoUpdateAnimBg="0"/>
      <p:bldP spid="39943" grpId="0" animBg="1" autoUpdateAnimBg="0"/>
      <p:bldP spid="39944" grpId="0" autoUpdateAnimBg="0"/>
      <p:bldP spid="39945" grpId="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914400" y="0"/>
            <a:ext cx="7772400" cy="1206500"/>
          </a:xfrm>
        </p:spPr>
        <p:txBody>
          <a:bodyPr/>
          <a:lstStyle/>
          <a:p>
            <a:pPr algn="ctr">
              <a:defRPr/>
            </a:pPr>
            <a:r>
              <a:rPr lang="en-US" b="1" dirty="0">
                <a:solidFill>
                  <a:schemeClr val="tx2">
                    <a:lumMod val="40000"/>
                    <a:lumOff val="60000"/>
                  </a:schemeClr>
                </a:solidFill>
                <a:effectLst>
                  <a:outerShdw blurRad="38100" dist="38100" dir="2700000" algn="tl">
                    <a:srgbClr val="000000">
                      <a:alpha val="43137"/>
                    </a:srgbClr>
                  </a:outerShdw>
                </a:effectLst>
                <a:latin typeface="Arial" charset="0"/>
              </a:rPr>
              <a:t>(4) Symbols</a:t>
            </a:r>
          </a:p>
        </p:txBody>
      </p:sp>
      <p:sp>
        <p:nvSpPr>
          <p:cNvPr id="62467" name="Text Box 12"/>
          <p:cNvSpPr txBox="1">
            <a:spLocks noChangeArrowheads="1"/>
          </p:cNvSpPr>
          <p:nvPr/>
        </p:nvSpPr>
        <p:spPr bwMode="auto">
          <a:xfrm>
            <a:off x="1143000" y="928688"/>
            <a:ext cx="8001000" cy="5645150"/>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Tx/>
              <a:buAutoNum type="alphaLcPeriod"/>
            </a:pPr>
            <a:r>
              <a:rPr lang="en-US" sz="2800" b="1">
                <a:latin typeface="Arial" charset="0"/>
              </a:rPr>
              <a:t>The thing symbolized can symbolize                                     				things (e.g. Bread symbolizes Word of God, Jesus and Bible).</a:t>
            </a:r>
          </a:p>
          <a:p>
            <a:pPr eaLnBrk="1" hangingPunct="1">
              <a:spcBef>
                <a:spcPct val="50000"/>
              </a:spcBef>
              <a:buFontTx/>
              <a:buAutoNum type="alphaLcPeriod"/>
            </a:pPr>
            <a:r>
              <a:rPr lang="en-US" sz="2800" b="1">
                <a:latin typeface="Arial" charset="0"/>
              </a:rPr>
              <a:t>A symbol can symbolize many things; but when a symbol does symbolize something, a                               parallel is intended.</a:t>
            </a:r>
          </a:p>
          <a:p>
            <a:pPr eaLnBrk="1" hangingPunct="1">
              <a:spcBef>
                <a:spcPct val="50000"/>
              </a:spcBef>
              <a:buFontTx/>
              <a:buAutoNum type="alphaLcPeriod"/>
            </a:pPr>
            <a:r>
              <a:rPr lang="en-US" sz="2800" b="1">
                <a:latin typeface="Arial" charset="0"/>
              </a:rPr>
              <a:t>When interpreting symbols, the task of the interpreter is to identify, not from experience or culture, but from                               culture, what point of reference is between the symbol and the thing symbolized (e.g. Salt)</a:t>
            </a:r>
          </a:p>
        </p:txBody>
      </p:sp>
      <p:sp>
        <p:nvSpPr>
          <p:cNvPr id="39949" name="Text Box 13"/>
          <p:cNvSpPr txBox="1">
            <a:spLocks noChangeArrowheads="1"/>
          </p:cNvSpPr>
          <p:nvPr/>
        </p:nvSpPr>
        <p:spPr bwMode="auto">
          <a:xfrm>
            <a:off x="1752600" y="1371600"/>
            <a:ext cx="2971800" cy="519113"/>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DIFFERENT</a:t>
            </a:r>
          </a:p>
        </p:txBody>
      </p:sp>
      <p:sp>
        <p:nvSpPr>
          <p:cNvPr id="39950" name="Text Box 14"/>
          <p:cNvSpPr txBox="1">
            <a:spLocks noChangeArrowheads="1"/>
          </p:cNvSpPr>
          <p:nvPr/>
        </p:nvSpPr>
        <p:spPr bwMode="auto">
          <a:xfrm>
            <a:off x="2428875" y="3286125"/>
            <a:ext cx="2667000" cy="519113"/>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SINGLE</a:t>
            </a:r>
          </a:p>
        </p:txBody>
      </p:sp>
      <p:sp>
        <p:nvSpPr>
          <p:cNvPr id="39951" name="Text Box 15"/>
          <p:cNvSpPr txBox="1">
            <a:spLocks noChangeArrowheads="1"/>
          </p:cNvSpPr>
          <p:nvPr/>
        </p:nvSpPr>
        <p:spPr bwMode="auto">
          <a:xfrm>
            <a:off x="7467600" y="4343400"/>
            <a:ext cx="1676400" cy="519113"/>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OWN</a:t>
            </a:r>
          </a:p>
        </p:txBody>
      </p:sp>
      <p:sp>
        <p:nvSpPr>
          <p:cNvPr id="39952" name="Text Box 16"/>
          <p:cNvSpPr txBox="1">
            <a:spLocks noChangeArrowheads="1"/>
          </p:cNvSpPr>
          <p:nvPr/>
        </p:nvSpPr>
        <p:spPr bwMode="auto">
          <a:xfrm>
            <a:off x="7162800" y="4800600"/>
            <a:ext cx="1981200" cy="519113"/>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BIBLICAL</a:t>
            </a:r>
          </a:p>
        </p:txBody>
      </p:sp>
      <p:pic>
        <p:nvPicPr>
          <p:cNvPr id="62472" name="Picture 15" descr="menorah_hg_cl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876800"/>
            <a:ext cx="12382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94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995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9951"/>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9952"/>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9" grpId="0" autoUpdateAnimBg="0"/>
      <p:bldP spid="39950" grpId="0" autoUpdateAnimBg="0"/>
      <p:bldP spid="39951" grpId="0" autoUpdateAnimBg="0"/>
      <p:bldP spid="39952"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914400" y="0"/>
            <a:ext cx="7772400" cy="1206500"/>
          </a:xfrm>
        </p:spPr>
        <p:txBody>
          <a:bodyPr/>
          <a:lstStyle/>
          <a:p>
            <a:pPr algn="ctr">
              <a:defRPr/>
            </a:pPr>
            <a:r>
              <a:rPr lang="en-US" b="1" dirty="0">
                <a:solidFill>
                  <a:schemeClr val="tx2">
                    <a:lumMod val="40000"/>
                    <a:lumOff val="60000"/>
                  </a:schemeClr>
                </a:solidFill>
                <a:effectLst>
                  <a:outerShdw blurRad="38100" dist="38100" dir="2700000" algn="tl">
                    <a:srgbClr val="000000">
                      <a:alpha val="43137"/>
                    </a:srgbClr>
                  </a:outerShdw>
                </a:effectLst>
                <a:latin typeface="Arial" charset="0"/>
              </a:rPr>
              <a:t>(4) Symbols</a:t>
            </a:r>
          </a:p>
        </p:txBody>
      </p:sp>
      <p:sp>
        <p:nvSpPr>
          <p:cNvPr id="63491" name="Text Box 17"/>
          <p:cNvSpPr txBox="1">
            <a:spLocks noChangeArrowheads="1"/>
          </p:cNvSpPr>
          <p:nvPr/>
        </p:nvSpPr>
        <p:spPr bwMode="auto">
          <a:xfrm>
            <a:off x="1219200" y="1285875"/>
            <a:ext cx="7924800" cy="6073775"/>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b="1">
                <a:latin typeface="Arial" charset="0"/>
              </a:rPr>
              <a:t>d. Look at the                                of a symbol through Scripture to build up a picture of it’s meaning (e.g. surveying the mention of Fig Tree in Scripture shows it represents Israel).</a:t>
            </a:r>
          </a:p>
          <a:p>
            <a:pPr eaLnBrk="1" hangingPunct="1">
              <a:spcBef>
                <a:spcPct val="50000"/>
              </a:spcBef>
            </a:pPr>
            <a:r>
              <a:rPr lang="en-US" sz="2800" b="1">
                <a:latin typeface="Arial" charset="0"/>
              </a:rPr>
              <a:t>e. Numbers are sometimes used symbolically in Scripture (40 is the number of testing, 7 is the number of completeness etc.) – use the above process (in d.) to determine the numbers meaning.</a:t>
            </a:r>
          </a:p>
          <a:p>
            <a:pPr eaLnBrk="1" hangingPunct="1">
              <a:spcBef>
                <a:spcPct val="50000"/>
              </a:spcBef>
            </a:pPr>
            <a:endParaRPr lang="en-US" sz="2800" b="1">
              <a:latin typeface="Arial" charset="0"/>
            </a:endParaRPr>
          </a:p>
          <a:p>
            <a:pPr eaLnBrk="1" hangingPunct="1">
              <a:spcBef>
                <a:spcPct val="50000"/>
              </a:spcBef>
            </a:pPr>
            <a:endParaRPr lang="en-US" sz="2800" b="1">
              <a:latin typeface="Arial" charset="0"/>
            </a:endParaRPr>
          </a:p>
          <a:p>
            <a:pPr eaLnBrk="1" hangingPunct="1">
              <a:spcBef>
                <a:spcPct val="50000"/>
              </a:spcBef>
            </a:pPr>
            <a:r>
              <a:rPr lang="en-US" sz="2800" b="1">
                <a:latin typeface="Arial" charset="0"/>
              </a:rPr>
              <a:t> </a:t>
            </a:r>
          </a:p>
        </p:txBody>
      </p:sp>
      <p:sp>
        <p:nvSpPr>
          <p:cNvPr id="39954" name="Text Box 18"/>
          <p:cNvSpPr txBox="1">
            <a:spLocks noChangeArrowheads="1"/>
          </p:cNvSpPr>
          <p:nvPr/>
        </p:nvSpPr>
        <p:spPr bwMode="auto">
          <a:xfrm>
            <a:off x="3786188" y="1285875"/>
            <a:ext cx="3124200" cy="519113"/>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PROGRESSION</a:t>
            </a:r>
          </a:p>
        </p:txBody>
      </p:sp>
      <p:pic>
        <p:nvPicPr>
          <p:cNvPr id="63493" name="Picture 15" descr="sword_swing_left_md_cl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286375"/>
            <a:ext cx="12382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95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4"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p:txBody>
          <a:bodyPr/>
          <a:lstStyle/>
          <a:p>
            <a:pPr algn="ctr">
              <a:defRPr/>
            </a:pPr>
            <a:r>
              <a:rPr lang="en-US" b="1" dirty="0">
                <a:solidFill>
                  <a:schemeClr val="tx2">
                    <a:lumMod val="40000"/>
                    <a:lumOff val="60000"/>
                  </a:schemeClr>
                </a:solidFill>
                <a:effectLst>
                  <a:outerShdw blurRad="38100" dist="38100" dir="2700000" algn="tl">
                    <a:srgbClr val="000000">
                      <a:alpha val="43137"/>
                    </a:srgbClr>
                  </a:outerShdw>
                </a:effectLst>
                <a:latin typeface="Arial" charset="0"/>
              </a:rPr>
              <a:t>(5) Figures of Speech</a:t>
            </a:r>
          </a:p>
        </p:txBody>
      </p:sp>
      <p:sp>
        <p:nvSpPr>
          <p:cNvPr id="64515" name="Text Box 4"/>
          <p:cNvSpPr txBox="1">
            <a:spLocks noChangeArrowheads="1"/>
          </p:cNvSpPr>
          <p:nvPr/>
        </p:nvSpPr>
        <p:spPr bwMode="auto">
          <a:xfrm>
            <a:off x="1214438" y="1285875"/>
            <a:ext cx="6858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Tx/>
              <a:buChar char="•"/>
            </a:pPr>
            <a:r>
              <a:rPr lang="en-US" sz="2800">
                <a:latin typeface="Arial" charset="0"/>
              </a:rPr>
              <a:t> </a:t>
            </a:r>
            <a:r>
              <a:rPr lang="en-US" sz="2800" b="1">
                <a:latin typeface="Arial" charset="0"/>
              </a:rPr>
              <a:t>Metaphor</a:t>
            </a:r>
            <a:r>
              <a:rPr lang="en-US" sz="2800">
                <a:latin typeface="Arial" charset="0"/>
              </a:rPr>
              <a:t> – an                      comparison between two things which are different (e.g. John 6:48 – ‘I am the Bread of Life’.</a:t>
            </a:r>
          </a:p>
        </p:txBody>
      </p:sp>
      <p:sp>
        <p:nvSpPr>
          <p:cNvPr id="40965" name="Text Box 5"/>
          <p:cNvSpPr txBox="1">
            <a:spLocks noChangeArrowheads="1"/>
          </p:cNvSpPr>
          <p:nvPr/>
        </p:nvSpPr>
        <p:spPr bwMode="auto">
          <a:xfrm>
            <a:off x="4071938" y="1285875"/>
            <a:ext cx="3733800" cy="519113"/>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IMPLIED</a:t>
            </a:r>
          </a:p>
        </p:txBody>
      </p:sp>
      <p:sp>
        <p:nvSpPr>
          <p:cNvPr id="40966" name="Text Box 6"/>
          <p:cNvSpPr txBox="1">
            <a:spLocks noChangeArrowheads="1"/>
          </p:cNvSpPr>
          <p:nvPr/>
        </p:nvSpPr>
        <p:spPr bwMode="auto">
          <a:xfrm>
            <a:off x="1357313" y="2714625"/>
            <a:ext cx="7239000" cy="2462213"/>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b="1" dirty="0">
                <a:latin typeface="Arial" charset="0"/>
              </a:rPr>
              <a:t>Simile – </a:t>
            </a:r>
            <a:r>
              <a:rPr lang="en-US" sz="2800" dirty="0">
                <a:latin typeface="Arial" charset="0"/>
              </a:rPr>
              <a:t>An                               comparison between two different things or ideas that uses the words ‘like’, ‘as’, ‘</a:t>
            </a:r>
            <a:r>
              <a:rPr lang="en-US" sz="2800" dirty="0" err="1">
                <a:latin typeface="Arial" charset="0"/>
              </a:rPr>
              <a:t>as..so</a:t>
            </a:r>
            <a:r>
              <a:rPr lang="en-US" sz="2800" dirty="0">
                <a:latin typeface="Arial" charset="0"/>
              </a:rPr>
              <a:t>’, and/or ‘such as</a:t>
            </a:r>
            <a:r>
              <a:rPr lang="en-US" sz="2800" dirty="0" smtClean="0">
                <a:latin typeface="Arial" charset="0"/>
              </a:rPr>
              <a:t>’ (See Matthew 3:16)</a:t>
            </a:r>
          </a:p>
          <a:p>
            <a:pPr eaLnBrk="1" hangingPunct="1">
              <a:spcBef>
                <a:spcPct val="50000"/>
              </a:spcBef>
            </a:pPr>
            <a:endParaRPr lang="en-US" sz="2800" dirty="0">
              <a:latin typeface="Arial" charset="0"/>
            </a:endParaRPr>
          </a:p>
        </p:txBody>
      </p:sp>
      <p:sp>
        <p:nvSpPr>
          <p:cNvPr id="40967" name="Text Box 7"/>
          <p:cNvSpPr txBox="1">
            <a:spLocks noChangeArrowheads="1"/>
          </p:cNvSpPr>
          <p:nvPr/>
        </p:nvSpPr>
        <p:spPr bwMode="auto">
          <a:xfrm>
            <a:off x="3714750" y="2714625"/>
            <a:ext cx="2743200" cy="519113"/>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EXPRESSED</a:t>
            </a:r>
          </a:p>
        </p:txBody>
      </p:sp>
      <p:pic>
        <p:nvPicPr>
          <p:cNvPr id="40968" name="Picture 8" descr="C:\WINDOWS\Profiles\Tim\My Documents\Hermeneutics\Dov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00049" y="4033037"/>
            <a:ext cx="1196264" cy="111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0" name="Text Box 9"/>
          <p:cNvSpPr txBox="1">
            <a:spLocks noChangeArrowheads="1"/>
          </p:cNvSpPr>
          <p:nvPr/>
        </p:nvSpPr>
        <p:spPr bwMode="auto">
          <a:xfrm>
            <a:off x="1127125" y="2936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sp>
        <p:nvSpPr>
          <p:cNvPr id="40971" name="Text Box 11"/>
          <p:cNvSpPr txBox="1">
            <a:spLocks noChangeArrowheads="1"/>
          </p:cNvSpPr>
          <p:nvPr/>
        </p:nvSpPr>
        <p:spPr bwMode="auto">
          <a:xfrm>
            <a:off x="1357313" y="4992473"/>
            <a:ext cx="7331075" cy="1800225"/>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dirty="0">
                <a:latin typeface="Arial" charset="0"/>
              </a:rPr>
              <a:t>Hyperboles</a:t>
            </a:r>
            <a:r>
              <a:rPr lang="en-US" sz="2800" dirty="0">
                <a:latin typeface="Arial" charset="0"/>
              </a:rPr>
              <a:t> – a deliberate                            for effect or emphasis (e.g. Ps 119:20).</a:t>
            </a:r>
          </a:p>
          <a:p>
            <a:pPr eaLnBrk="1" hangingPunct="1"/>
            <a:endParaRPr lang="en-US" sz="2800" dirty="0">
              <a:latin typeface="Arial" charset="0"/>
            </a:endParaRPr>
          </a:p>
          <a:p>
            <a:pPr eaLnBrk="1" hangingPunct="1"/>
            <a:endParaRPr lang="en-US" sz="2800" dirty="0">
              <a:latin typeface="Arial" charset="0"/>
            </a:endParaRPr>
          </a:p>
        </p:txBody>
      </p:sp>
      <p:sp>
        <p:nvSpPr>
          <p:cNvPr id="40972" name="Text Box 12"/>
          <p:cNvSpPr txBox="1">
            <a:spLocks noChangeArrowheads="1"/>
          </p:cNvSpPr>
          <p:nvPr/>
        </p:nvSpPr>
        <p:spPr bwMode="auto">
          <a:xfrm>
            <a:off x="5771179" y="4992473"/>
            <a:ext cx="3124200" cy="519113"/>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EXAGGERATION</a:t>
            </a:r>
          </a:p>
        </p:txBody>
      </p:sp>
      <p:pic>
        <p:nvPicPr>
          <p:cNvPr id="16" name="Picture 15" descr="jesus_offering_fish_bread_hg_clr.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17081" y="407636"/>
            <a:ext cx="1457573" cy="2501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dissolve">
                                      <p:cBhvr>
                                        <p:cTn id="11" dur="500"/>
                                        <p:tgtEl>
                                          <p:spTgt spid="1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xit" presetSubtype="0" fill="hold" nodeType="clickEffect">
                                  <p:stCondLst>
                                    <p:cond delay="0"/>
                                  </p:stCondLst>
                                  <p:childTnLst>
                                    <p:animEffect transition="out" filter="dissolve">
                                      <p:cBhvr>
                                        <p:cTn id="15" dur="500"/>
                                        <p:tgtEl>
                                          <p:spTgt spid="16"/>
                                        </p:tgtEl>
                                      </p:cBhvr>
                                    </p:animEffect>
                                    <p:set>
                                      <p:cBhvr>
                                        <p:cTn id="16" dur="1" fill="hold">
                                          <p:stCondLst>
                                            <p:cond delay="499"/>
                                          </p:stCondLst>
                                        </p:cTn>
                                        <p:tgtEl>
                                          <p:spTgt spid="16"/>
                                        </p:tgtEl>
                                        <p:attrNameLst>
                                          <p:attrName>style.visibility</p:attrName>
                                        </p:attrNameLst>
                                      </p:cBhvr>
                                      <p:to>
                                        <p:strVal val="hidden"/>
                                      </p:to>
                                    </p:set>
                                  </p:childTnLst>
                                </p:cTn>
                              </p:par>
                            </p:childTnLst>
                          </p:cTn>
                        </p:par>
                        <p:par>
                          <p:cTn id="17" fill="hold" nodeType="afterGroup">
                            <p:stCondLst>
                              <p:cond delay="500"/>
                            </p:stCondLst>
                            <p:childTnLst>
                              <p:par>
                                <p:cTn id="18" presetID="1" presetClass="entr" presetSubtype="0" fill="hold" grpId="0" nodeType="afterEffect">
                                  <p:stCondLst>
                                    <p:cond delay="0"/>
                                  </p:stCondLst>
                                  <p:childTnLst>
                                    <p:set>
                                      <p:cBhvr>
                                        <p:cTn id="19" dur="1" fill="hold">
                                          <p:stCondLst>
                                            <p:cond delay="499"/>
                                          </p:stCondLst>
                                        </p:cTn>
                                        <p:tgtEl>
                                          <p:spTgt spid="40966"/>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2" name="type.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40967"/>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type.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nodeType="clickEffect">
                                  <p:stCondLst>
                                    <p:cond delay="0"/>
                                  </p:stCondLst>
                                  <p:childTnLst>
                                    <p:set>
                                      <p:cBhvr>
                                        <p:cTn id="27" dur="1" fill="hold">
                                          <p:stCondLst>
                                            <p:cond delay="0"/>
                                          </p:stCondLst>
                                        </p:cTn>
                                        <p:tgtEl>
                                          <p:spTgt spid="40968"/>
                                        </p:tgtEl>
                                        <p:attrNameLst>
                                          <p:attrName>style.visibility</p:attrName>
                                        </p:attrNameLst>
                                      </p:cBhvr>
                                      <p:to>
                                        <p:strVal val="visible"/>
                                      </p:to>
                                    </p:set>
                                    <p:anim calcmode="lin" valueType="num">
                                      <p:cBhvr additive="base">
                                        <p:cTn id="28" dur="500" fill="hold"/>
                                        <p:tgtEl>
                                          <p:spTgt spid="40968"/>
                                        </p:tgtEl>
                                        <p:attrNameLst>
                                          <p:attrName>ppt_x</p:attrName>
                                        </p:attrNameLst>
                                      </p:cBhvr>
                                      <p:tavLst>
                                        <p:tav tm="0">
                                          <p:val>
                                            <p:strVal val="0-#ppt_w/2"/>
                                          </p:val>
                                        </p:tav>
                                        <p:tav tm="100000">
                                          <p:val>
                                            <p:strVal val="#ppt_x"/>
                                          </p:val>
                                        </p:tav>
                                      </p:tavLst>
                                    </p:anim>
                                    <p:anim calcmode="lin" valueType="num">
                                      <p:cBhvr additive="base">
                                        <p:cTn id="29" dur="500" fill="hold"/>
                                        <p:tgtEl>
                                          <p:spTgt spid="4096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xit" presetSubtype="2" fill="hold" nodeType="clickEffect">
                                  <p:stCondLst>
                                    <p:cond delay="0"/>
                                  </p:stCondLst>
                                  <p:childTnLst>
                                    <p:anim calcmode="lin" valueType="num">
                                      <p:cBhvr additive="base">
                                        <p:cTn id="33" dur="500"/>
                                        <p:tgtEl>
                                          <p:spTgt spid="40968"/>
                                        </p:tgtEl>
                                        <p:attrNameLst>
                                          <p:attrName>ppt_x</p:attrName>
                                        </p:attrNameLst>
                                      </p:cBhvr>
                                      <p:tavLst>
                                        <p:tav tm="0">
                                          <p:val>
                                            <p:strVal val="ppt_x"/>
                                          </p:val>
                                        </p:tav>
                                        <p:tav tm="100000">
                                          <p:val>
                                            <p:strVal val="1+ppt_w/2"/>
                                          </p:val>
                                        </p:tav>
                                      </p:tavLst>
                                    </p:anim>
                                    <p:anim calcmode="lin" valueType="num">
                                      <p:cBhvr additive="base">
                                        <p:cTn id="34" dur="500"/>
                                        <p:tgtEl>
                                          <p:spTgt spid="40968"/>
                                        </p:tgtEl>
                                        <p:attrNameLst>
                                          <p:attrName>ppt_y</p:attrName>
                                        </p:attrNameLst>
                                      </p:cBhvr>
                                      <p:tavLst>
                                        <p:tav tm="0">
                                          <p:val>
                                            <p:strVal val="ppt_y"/>
                                          </p:val>
                                        </p:tav>
                                        <p:tav tm="100000">
                                          <p:val>
                                            <p:strVal val="ppt_y"/>
                                          </p:val>
                                        </p:tav>
                                      </p:tavLst>
                                    </p:anim>
                                    <p:set>
                                      <p:cBhvr>
                                        <p:cTn id="35" dur="1" fill="hold">
                                          <p:stCondLst>
                                            <p:cond delay="499"/>
                                          </p:stCondLst>
                                        </p:cTn>
                                        <p:tgtEl>
                                          <p:spTgt spid="40968"/>
                                        </p:tgtEl>
                                        <p:attrNameLst>
                                          <p:attrName>style.visibility</p:attrName>
                                        </p:attrNameLst>
                                      </p:cBhvr>
                                      <p:to>
                                        <p:strVal val="hidden"/>
                                      </p:to>
                                    </p:set>
                                  </p:childTnLst>
                                </p:cTn>
                              </p:par>
                            </p:childTnLst>
                          </p:cTn>
                        </p:par>
                        <p:par>
                          <p:cTn id="36" fill="hold" nodeType="afterGroup">
                            <p:stCondLst>
                              <p:cond delay="500"/>
                            </p:stCondLst>
                            <p:childTnLst>
                              <p:par>
                                <p:cTn id="37" presetID="1" presetClass="entr" presetSubtype="0" fill="hold" grpId="0" nodeType="afterEffect">
                                  <p:stCondLst>
                                    <p:cond delay="0"/>
                                  </p:stCondLst>
                                  <p:childTnLst>
                                    <p:set>
                                      <p:cBhvr>
                                        <p:cTn id="38" dur="1" fill="hold">
                                          <p:stCondLst>
                                            <p:cond delay="499"/>
                                          </p:stCondLst>
                                        </p:cTn>
                                        <p:tgtEl>
                                          <p:spTgt spid="40971"/>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typ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40972"/>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autoUpdateAnimBg="0"/>
      <p:bldP spid="40966" grpId="0" animBg="1" autoUpdateAnimBg="0"/>
      <p:bldP spid="40967" grpId="0" autoUpdateAnimBg="0"/>
      <p:bldP spid="40971" grpId="0" animBg="1" autoUpdateAnimBg="0"/>
      <p:bldP spid="40972" grpId="0"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p:txBody>
          <a:bodyPr/>
          <a:lstStyle/>
          <a:p>
            <a:pPr algn="ctr">
              <a:defRPr/>
            </a:pPr>
            <a:r>
              <a:rPr lang="en-US" b="1" dirty="0">
                <a:solidFill>
                  <a:schemeClr val="tx2">
                    <a:lumMod val="40000"/>
                    <a:lumOff val="60000"/>
                  </a:schemeClr>
                </a:solidFill>
                <a:effectLst>
                  <a:outerShdw blurRad="38100" dist="38100" dir="2700000" algn="tl">
                    <a:srgbClr val="000000">
                      <a:alpha val="43137"/>
                    </a:srgbClr>
                  </a:outerShdw>
                </a:effectLst>
                <a:latin typeface="Arial" charset="0"/>
              </a:rPr>
              <a:t>(5) Figures of Speech</a:t>
            </a:r>
          </a:p>
        </p:txBody>
      </p:sp>
      <p:sp>
        <p:nvSpPr>
          <p:cNvPr id="65539" name="Text Box 9"/>
          <p:cNvSpPr txBox="1">
            <a:spLocks noChangeArrowheads="1"/>
          </p:cNvSpPr>
          <p:nvPr/>
        </p:nvSpPr>
        <p:spPr bwMode="auto">
          <a:xfrm>
            <a:off x="1127125" y="2936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sp>
        <p:nvSpPr>
          <p:cNvPr id="65540" name="Text Box 15"/>
          <p:cNvSpPr txBox="1">
            <a:spLocks noChangeArrowheads="1"/>
          </p:cNvSpPr>
          <p:nvPr/>
        </p:nvSpPr>
        <p:spPr bwMode="auto">
          <a:xfrm>
            <a:off x="1428750" y="1714500"/>
            <a:ext cx="7467600" cy="1373188"/>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b="1">
                <a:latin typeface="Arial" charset="0"/>
              </a:rPr>
              <a:t>Personification – A non personal or non-living thing is spoken of as though it were a                                           (e.g. Isa 55:12)</a:t>
            </a:r>
          </a:p>
        </p:txBody>
      </p:sp>
      <p:sp>
        <p:nvSpPr>
          <p:cNvPr id="40977" name="Text Box 17"/>
          <p:cNvSpPr txBox="1">
            <a:spLocks noChangeArrowheads="1"/>
          </p:cNvSpPr>
          <p:nvPr/>
        </p:nvSpPr>
        <p:spPr bwMode="auto">
          <a:xfrm>
            <a:off x="2143125" y="2571750"/>
            <a:ext cx="3124200" cy="523875"/>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PERSON</a:t>
            </a:r>
          </a:p>
        </p:txBody>
      </p:sp>
      <p:sp>
        <p:nvSpPr>
          <p:cNvPr id="40978" name="Text Box 18"/>
          <p:cNvSpPr txBox="1">
            <a:spLocks noChangeArrowheads="1"/>
          </p:cNvSpPr>
          <p:nvPr/>
        </p:nvSpPr>
        <p:spPr bwMode="auto">
          <a:xfrm>
            <a:off x="4357688" y="3357563"/>
            <a:ext cx="4357687" cy="2678112"/>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b="1">
                <a:latin typeface="Arial" charset="0"/>
              </a:rPr>
              <a:t>Irony – A statement which says the                            of what is meant </a:t>
            </a:r>
          </a:p>
          <a:p>
            <a:pPr eaLnBrk="1" hangingPunct="1">
              <a:spcBef>
                <a:spcPct val="50000"/>
              </a:spcBef>
            </a:pPr>
            <a:r>
              <a:rPr lang="en-US" sz="2800" b="1">
                <a:latin typeface="Arial" charset="0"/>
              </a:rPr>
              <a:t>(e.g. 1 Cor 4:8).</a:t>
            </a:r>
          </a:p>
          <a:p>
            <a:pPr eaLnBrk="1" hangingPunct="1">
              <a:spcBef>
                <a:spcPct val="50000"/>
              </a:spcBef>
            </a:pPr>
            <a:endParaRPr lang="en-US" sz="2800" b="1">
              <a:latin typeface="Arial" charset="0"/>
            </a:endParaRPr>
          </a:p>
        </p:txBody>
      </p:sp>
      <p:sp>
        <p:nvSpPr>
          <p:cNvPr id="40979" name="Text Box 19"/>
          <p:cNvSpPr txBox="1">
            <a:spLocks noChangeArrowheads="1"/>
          </p:cNvSpPr>
          <p:nvPr/>
        </p:nvSpPr>
        <p:spPr bwMode="auto">
          <a:xfrm>
            <a:off x="7000875" y="3786188"/>
            <a:ext cx="1752600" cy="461962"/>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b="1" dirty="0">
                <a:solidFill>
                  <a:schemeClr val="tx2">
                    <a:lumMod val="40000"/>
                    <a:lumOff val="60000"/>
                  </a:schemeClr>
                </a:solidFill>
                <a:effectLst>
                  <a:outerShdw blurRad="38100" dist="38100" dir="2700000" algn="tl">
                    <a:srgbClr val="000000">
                      <a:alpha val="43137"/>
                    </a:srgbClr>
                  </a:outerShdw>
                </a:effectLst>
                <a:latin typeface="Arial" charset="0"/>
              </a:rPr>
              <a:t>OPPOSITE</a:t>
            </a:r>
          </a:p>
        </p:txBody>
      </p:sp>
      <p:pic>
        <p:nvPicPr>
          <p:cNvPr id="16" name="Picture 15" descr="tree_barney_tree_aerobics_burn_bark_hg_cl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2928938"/>
            <a:ext cx="333375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king_marching_with_scepter_hg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00938" y="4214813"/>
            <a:ext cx="1828800"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7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dissolve">
                                      <p:cBhvr>
                                        <p:cTn id="11" dur="500"/>
                                        <p:tgtEl>
                                          <p:spTgt spid="1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40978"/>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typ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40979"/>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2" name="type.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dissolv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7" grpId="0" autoUpdateAnimBg="0"/>
      <p:bldP spid="40978" grpId="0" animBg="1" autoUpdateAnimBg="0"/>
      <p:bldP spid="40979"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p:txBody>
          <a:bodyPr/>
          <a:lstStyle/>
          <a:p>
            <a:pPr algn="ctr">
              <a:defRPr/>
            </a:pPr>
            <a:r>
              <a:rPr lang="en-US" b="1" dirty="0">
                <a:solidFill>
                  <a:schemeClr val="tx2">
                    <a:lumMod val="40000"/>
                    <a:lumOff val="60000"/>
                  </a:schemeClr>
                </a:solidFill>
                <a:effectLst>
                  <a:outerShdw blurRad="38100" dist="38100" dir="2700000" algn="tl">
                    <a:srgbClr val="000000">
                      <a:alpha val="43137"/>
                    </a:srgbClr>
                  </a:outerShdw>
                </a:effectLst>
                <a:latin typeface="Arial" charset="0"/>
              </a:rPr>
              <a:t>(5) Figures of Speech</a:t>
            </a:r>
          </a:p>
        </p:txBody>
      </p:sp>
      <p:sp>
        <p:nvSpPr>
          <p:cNvPr id="66563" name="Text Box 9"/>
          <p:cNvSpPr txBox="1">
            <a:spLocks noChangeArrowheads="1"/>
          </p:cNvSpPr>
          <p:nvPr/>
        </p:nvSpPr>
        <p:spPr bwMode="auto">
          <a:xfrm>
            <a:off x="1127125" y="2936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p>
        </p:txBody>
      </p:sp>
      <p:sp>
        <p:nvSpPr>
          <p:cNvPr id="66564" name="Text Box 20"/>
          <p:cNvSpPr txBox="1">
            <a:spLocks noChangeArrowheads="1"/>
          </p:cNvSpPr>
          <p:nvPr/>
        </p:nvSpPr>
        <p:spPr bwMode="auto">
          <a:xfrm>
            <a:off x="1143000" y="1714500"/>
            <a:ext cx="8001000" cy="4792663"/>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b="1">
                <a:latin typeface="Arial" charset="0"/>
              </a:rPr>
              <a:t>Idiom – An expression unique to a certain culture that will be seen as unintelligible or funny in other cultures (e.g. In English culture, ‘ Lend me your ears’ means, ‘Listen to me’.)</a:t>
            </a:r>
          </a:p>
          <a:p>
            <a:pPr eaLnBrk="1" hangingPunct="1">
              <a:spcBef>
                <a:spcPct val="50000"/>
              </a:spcBef>
            </a:pPr>
            <a:r>
              <a:rPr lang="en-US" sz="2800" b="1">
                <a:latin typeface="Arial" charset="0"/>
              </a:rPr>
              <a:t>Examples of Hebrew idioms…</a:t>
            </a:r>
          </a:p>
          <a:p>
            <a:pPr eaLnBrk="1" hangingPunct="1">
              <a:spcBef>
                <a:spcPct val="50000"/>
              </a:spcBef>
            </a:pPr>
            <a:r>
              <a:rPr lang="en-US" sz="2800" b="1">
                <a:latin typeface="Arial" charset="0"/>
              </a:rPr>
              <a:t>Luke 6:22 – ‘cast name out as evil’ .</a:t>
            </a:r>
          </a:p>
          <a:p>
            <a:pPr eaLnBrk="1" hangingPunct="1">
              <a:spcBef>
                <a:spcPct val="50000"/>
              </a:spcBef>
            </a:pPr>
            <a:r>
              <a:rPr lang="en-US" sz="2800" b="1">
                <a:latin typeface="Arial" charset="0"/>
              </a:rPr>
              <a:t>Matt 6:22-23 – ‘Good and bad eye’.</a:t>
            </a:r>
          </a:p>
          <a:p>
            <a:pPr eaLnBrk="1" hangingPunct="1">
              <a:spcBef>
                <a:spcPct val="50000"/>
              </a:spcBef>
            </a:pPr>
            <a:endParaRPr lang="en-US" sz="2800" b="1">
              <a:latin typeface="Arial" charset="0"/>
            </a:endParaRPr>
          </a:p>
        </p:txBody>
      </p:sp>
      <p:pic>
        <p:nvPicPr>
          <p:cNvPr id="66565" name="Picture 16" descr="eye_blink_lrg_cl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15188" y="4357688"/>
            <a:ext cx="17621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14"/>
          <p:cNvSpPr>
            <a:spLocks noChangeAspect="1" noChangeArrowheads="1" noTextEdit="1"/>
          </p:cNvSpPr>
          <p:nvPr/>
        </p:nvSpPr>
        <p:spPr bwMode="auto">
          <a:xfrm>
            <a:off x="1908175" y="758825"/>
            <a:ext cx="6477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SG"/>
          </a:p>
        </p:txBody>
      </p:sp>
      <p:sp>
        <p:nvSpPr>
          <p:cNvPr id="8195" name="Slide Number Placeholder 3"/>
          <p:cNvSpPr>
            <a:spLocks noGrp="1"/>
          </p:cNvSpPr>
          <p:nvPr>
            <p:ph type="sldNum" sz="quarter" idx="12"/>
          </p:nvPr>
        </p:nvSpPr>
        <p:spPr>
          <a:xfrm>
            <a:off x="3581400" y="6400800"/>
            <a:ext cx="2895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fld id="{BFCD5C83-7B43-437D-9235-5F47B96BF966}" type="slidenum">
              <a:rPr lang="en-US" sz="1400">
                <a:solidFill>
                  <a:srgbClr val="002060"/>
                </a:solidFill>
              </a:rPr>
              <a:pPr algn="ctr" eaLnBrk="1" hangingPunct="1"/>
              <a:t>8</a:t>
            </a:fld>
            <a:endParaRPr lang="en-US" sz="1400">
              <a:solidFill>
                <a:srgbClr val="002060"/>
              </a:solidFill>
            </a:endParaRPr>
          </a:p>
        </p:txBody>
      </p:sp>
      <p:sp>
        <p:nvSpPr>
          <p:cNvPr id="8196" name="Footer Placeholder 2"/>
          <p:cNvSpPr>
            <a:spLocks noGrp="1"/>
          </p:cNvSpPr>
          <p:nvPr>
            <p:ph type="ftr" sz="quarter" idx="11"/>
          </p:nvPr>
        </p:nvSpPr>
        <p:spPr>
          <a:xfrm>
            <a:off x="7239000" y="64008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r>
              <a:rPr lang="en-US" sz="1400">
                <a:solidFill>
                  <a:srgbClr val="002060"/>
                </a:solidFill>
              </a:rPr>
              <a:t>Study of the Bible</a:t>
            </a:r>
          </a:p>
        </p:txBody>
      </p:sp>
      <p:sp>
        <p:nvSpPr>
          <p:cNvPr id="41986" name="Text Box 2"/>
          <p:cNvSpPr txBox="1">
            <a:spLocks noChangeArrowheads="1"/>
          </p:cNvSpPr>
          <p:nvPr/>
        </p:nvSpPr>
        <p:spPr bwMode="auto">
          <a:xfrm>
            <a:off x="3240088" y="4797425"/>
            <a:ext cx="3962400" cy="762000"/>
          </a:xfrm>
          <a:prstGeom prst="rect">
            <a:avLst/>
          </a:prstGeom>
          <a:noFill/>
          <a:ln w="9525">
            <a:no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s-ES_tradnl" sz="4400" b="1">
                <a:solidFill>
                  <a:srgbClr val="FFFFFF"/>
                </a:solidFill>
                <a:effectLst>
                  <a:outerShdw blurRad="38100" dist="38100" dir="2700000" algn="tl">
                    <a:srgbClr val="000000"/>
                  </a:outerShdw>
                </a:effectLst>
                <a:latin typeface="Helvetica" pitchFamily="34" charset="0"/>
              </a:rPr>
              <a:t>Observation</a:t>
            </a:r>
            <a:endParaRPr lang="es-ES_tradnl" sz="2000">
              <a:solidFill>
                <a:srgbClr val="FFFFFF"/>
              </a:solidFill>
              <a:effectLst>
                <a:outerShdw blurRad="38100" dist="38100" dir="2700000" algn="tl">
                  <a:srgbClr val="000000"/>
                </a:outerShdw>
              </a:effectLst>
            </a:endParaRPr>
          </a:p>
        </p:txBody>
      </p:sp>
      <p:sp>
        <p:nvSpPr>
          <p:cNvPr id="41987" name="Text Box 3"/>
          <p:cNvSpPr txBox="1">
            <a:spLocks noChangeArrowheads="1"/>
          </p:cNvSpPr>
          <p:nvPr/>
        </p:nvSpPr>
        <p:spPr bwMode="auto">
          <a:xfrm>
            <a:off x="3011488" y="3959225"/>
            <a:ext cx="4419600" cy="762000"/>
          </a:xfrm>
          <a:prstGeom prst="rect">
            <a:avLst/>
          </a:prstGeom>
          <a:noFill/>
          <a:ln w="9525">
            <a:no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s-ES_tradnl" sz="4400" b="1">
                <a:solidFill>
                  <a:srgbClr val="FFFFFF"/>
                </a:solidFill>
                <a:effectLst>
                  <a:outerShdw blurRad="38100" dist="38100" dir="2700000" algn="tl">
                    <a:srgbClr val="000000"/>
                  </a:outerShdw>
                </a:effectLst>
                <a:latin typeface="Helvetica" pitchFamily="34" charset="0"/>
              </a:rPr>
              <a:t>Interpretation</a:t>
            </a:r>
            <a:endParaRPr lang="es-ES_tradnl">
              <a:solidFill>
                <a:srgbClr val="FFFFFF"/>
              </a:solidFill>
              <a:effectLst>
                <a:outerShdw blurRad="38100" dist="38100" dir="2700000" algn="tl">
                  <a:srgbClr val="000000"/>
                </a:outerShdw>
              </a:effectLst>
            </a:endParaRPr>
          </a:p>
        </p:txBody>
      </p:sp>
      <p:sp>
        <p:nvSpPr>
          <p:cNvPr id="41988" name="Text Box 4"/>
          <p:cNvSpPr txBox="1">
            <a:spLocks noChangeArrowheads="1"/>
          </p:cNvSpPr>
          <p:nvPr/>
        </p:nvSpPr>
        <p:spPr bwMode="auto">
          <a:xfrm>
            <a:off x="3563938" y="3141663"/>
            <a:ext cx="3048000" cy="701675"/>
          </a:xfrm>
          <a:prstGeom prst="rect">
            <a:avLst/>
          </a:prstGeom>
          <a:noFill/>
          <a:ln w="9525">
            <a:no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s-ES_tradnl" sz="4000" b="1">
                <a:solidFill>
                  <a:srgbClr val="FFFFFF"/>
                </a:solidFill>
                <a:effectLst>
                  <a:outerShdw blurRad="38100" dist="38100" dir="2700000" algn="tl">
                    <a:srgbClr val="000000"/>
                  </a:outerShdw>
                </a:effectLst>
                <a:latin typeface="Helvetica" pitchFamily="34" charset="0"/>
              </a:rPr>
              <a:t>Application</a:t>
            </a:r>
            <a:endParaRPr lang="es-ES_tradnl">
              <a:solidFill>
                <a:srgbClr val="FFFFFF"/>
              </a:solidFill>
              <a:effectLst>
                <a:outerShdw blurRad="38100" dist="38100" dir="2700000" algn="tl">
                  <a:srgbClr val="000000"/>
                </a:outerShdw>
              </a:effectLst>
            </a:endParaRPr>
          </a:p>
        </p:txBody>
      </p:sp>
      <p:grpSp>
        <p:nvGrpSpPr>
          <p:cNvPr id="2" name="Group 7"/>
          <p:cNvGrpSpPr>
            <a:grpSpLocks/>
          </p:cNvGrpSpPr>
          <p:nvPr/>
        </p:nvGrpSpPr>
        <p:grpSpPr bwMode="auto">
          <a:xfrm>
            <a:off x="1371600" y="-315913"/>
            <a:ext cx="7772400" cy="2590801"/>
            <a:chOff x="432" y="-192"/>
            <a:chExt cx="4896" cy="1632"/>
          </a:xfrm>
        </p:grpSpPr>
        <p:sp>
          <p:nvSpPr>
            <p:cNvPr id="8255" name="AutoShape 8"/>
            <p:cNvSpPr>
              <a:spLocks noChangeArrowheads="1"/>
            </p:cNvSpPr>
            <p:nvPr/>
          </p:nvSpPr>
          <p:spPr bwMode="auto">
            <a:xfrm>
              <a:off x="432" y="-192"/>
              <a:ext cx="4896" cy="1632"/>
            </a:xfrm>
            <a:prstGeom prst="irregularSeal1">
              <a:avLst/>
            </a:prstGeom>
            <a:solidFill>
              <a:schemeClr val="accent1"/>
            </a:solidFill>
            <a:ln w="9525">
              <a:solidFill>
                <a:schemeClr val="tx1"/>
              </a:solidFill>
              <a:miter lim="800000"/>
              <a:headEnd/>
              <a:tailEnd/>
            </a:ln>
          </p:spPr>
          <p:txBody>
            <a:bodyPr wrap="none" anchor="ctr"/>
            <a:lstStyle/>
            <a:p>
              <a:endParaRPr lang="en-US">
                <a:solidFill>
                  <a:srgbClr val="002060"/>
                </a:solidFill>
              </a:endParaRPr>
            </a:p>
          </p:txBody>
        </p:sp>
        <p:sp>
          <p:nvSpPr>
            <p:cNvPr id="8256" name="WordArt 9"/>
            <p:cNvSpPr>
              <a:spLocks noChangeArrowheads="1" noChangeShapeType="1" noTextEdit="1"/>
            </p:cNvSpPr>
            <p:nvPr/>
          </p:nvSpPr>
          <p:spPr bwMode="auto">
            <a:xfrm>
              <a:off x="1536" y="384"/>
              <a:ext cx="2832" cy="864"/>
            </a:xfrm>
            <a:prstGeom prst="rect">
              <a:avLst/>
            </a:prstGeom>
          </p:spPr>
          <p:txBody>
            <a:bodyPr spcFirstLastPara="1" wrap="none" fromWordArt="1">
              <a:prstTxWarp prst="textArchUp">
                <a:avLst>
                  <a:gd name="adj" fmla="val 10800004"/>
                </a:avLst>
              </a:prstTxWarp>
            </a:bodyPr>
            <a:lstStyle/>
            <a:p>
              <a:pPr algn="ctr"/>
              <a:r>
                <a:rPr lang="en-SG" sz="3600" b="1" kern="10">
                  <a:ln w="9525">
                    <a:solidFill>
                      <a:srgbClr val="000000"/>
                    </a:solidFill>
                    <a:round/>
                    <a:headEnd/>
                    <a:tailEnd/>
                  </a:ln>
                  <a:solidFill>
                    <a:srgbClr val="002060"/>
                  </a:solidFill>
                  <a:latin typeface="Arial"/>
                  <a:cs typeface="Arial"/>
                </a:rPr>
                <a:t>Biblical Wisdom</a:t>
              </a:r>
            </a:p>
          </p:txBody>
        </p:sp>
      </p:grpSp>
      <p:grpSp>
        <p:nvGrpSpPr>
          <p:cNvPr id="3" name="Group 10"/>
          <p:cNvGrpSpPr>
            <a:grpSpLocks/>
          </p:cNvGrpSpPr>
          <p:nvPr/>
        </p:nvGrpSpPr>
        <p:grpSpPr bwMode="auto">
          <a:xfrm rot="739668">
            <a:off x="6384925" y="1871663"/>
            <a:ext cx="1857375" cy="2332037"/>
            <a:chOff x="4513" y="2597"/>
            <a:chExt cx="1107" cy="1478"/>
          </a:xfrm>
        </p:grpSpPr>
        <p:pic>
          <p:nvPicPr>
            <p:cNvPr id="8253" name="Picture 11" descr="SGNPOST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3" y="2597"/>
              <a:ext cx="1107" cy="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54" name="Text Box 12"/>
            <p:cNvSpPr txBox="1">
              <a:spLocks noChangeArrowheads="1"/>
            </p:cNvSpPr>
            <p:nvPr/>
          </p:nvSpPr>
          <p:spPr bwMode="auto">
            <a:xfrm>
              <a:off x="4544" y="2777"/>
              <a:ext cx="1056"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80000"/>
                </a:lnSpc>
              </a:pPr>
              <a:r>
                <a:rPr lang="es-ES_tradnl" b="1">
                  <a:solidFill>
                    <a:srgbClr val="002060"/>
                  </a:solidFill>
                  <a:latin typeface="Comic Sans MS" pitchFamily="66" charset="0"/>
                </a:rPr>
                <a:t>Be Careful</a:t>
              </a:r>
            </a:p>
            <a:p>
              <a:pPr algn="ctr">
                <a:lnSpc>
                  <a:spcPct val="80000"/>
                </a:lnSpc>
              </a:pPr>
              <a:r>
                <a:rPr lang="es-ES_tradnl" b="1">
                  <a:solidFill>
                    <a:srgbClr val="002060"/>
                  </a:solidFill>
                  <a:latin typeface="Comic Sans MS" pitchFamily="66" charset="0"/>
                </a:rPr>
                <a:t>Much Work Ahead</a:t>
              </a:r>
              <a:endParaRPr lang="es-ES_tradnl">
                <a:solidFill>
                  <a:srgbClr val="002060"/>
                </a:solidFill>
              </a:endParaRPr>
            </a:p>
          </p:txBody>
        </p:sp>
      </p:grpSp>
      <p:sp>
        <p:nvSpPr>
          <p:cNvPr id="8202" name="Freeform 16"/>
          <p:cNvSpPr>
            <a:spLocks/>
          </p:cNvSpPr>
          <p:nvPr/>
        </p:nvSpPr>
        <p:spPr bwMode="auto">
          <a:xfrm>
            <a:off x="7331075" y="5045075"/>
            <a:ext cx="519113" cy="1557338"/>
          </a:xfrm>
          <a:custGeom>
            <a:avLst/>
            <a:gdLst>
              <a:gd name="T0" fmla="*/ 2147483647 w 327"/>
              <a:gd name="T1" fmla="*/ 2147483647 h 981"/>
              <a:gd name="T2" fmla="*/ 2147483647 w 327"/>
              <a:gd name="T3" fmla="*/ 2147483647 h 981"/>
              <a:gd name="T4" fmla="*/ 2147483647 w 327"/>
              <a:gd name="T5" fmla="*/ 2147483647 h 981"/>
              <a:gd name="T6" fmla="*/ 2147483647 w 327"/>
              <a:gd name="T7" fmla="*/ 2147483647 h 981"/>
              <a:gd name="T8" fmla="*/ 2147483647 w 327"/>
              <a:gd name="T9" fmla="*/ 2147483647 h 981"/>
              <a:gd name="T10" fmla="*/ 2147483647 w 327"/>
              <a:gd name="T11" fmla="*/ 2147483647 h 981"/>
              <a:gd name="T12" fmla="*/ 2147483647 w 327"/>
              <a:gd name="T13" fmla="*/ 2147483647 h 981"/>
              <a:gd name="T14" fmla="*/ 2147483647 w 327"/>
              <a:gd name="T15" fmla="*/ 2147483647 h 981"/>
              <a:gd name="T16" fmla="*/ 2147483647 w 327"/>
              <a:gd name="T17" fmla="*/ 2147483647 h 981"/>
              <a:gd name="T18" fmla="*/ 2147483647 w 327"/>
              <a:gd name="T19" fmla="*/ 2147483647 h 981"/>
              <a:gd name="T20" fmla="*/ 2147483647 w 327"/>
              <a:gd name="T21" fmla="*/ 2147483647 h 981"/>
              <a:gd name="T22" fmla="*/ 2147483647 w 327"/>
              <a:gd name="T23" fmla="*/ 2147483647 h 981"/>
              <a:gd name="T24" fmla="*/ 2147483647 w 327"/>
              <a:gd name="T25" fmla="*/ 2147483647 h 981"/>
              <a:gd name="T26" fmla="*/ 2147483647 w 327"/>
              <a:gd name="T27" fmla="*/ 2147483647 h 981"/>
              <a:gd name="T28" fmla="*/ 2147483647 w 327"/>
              <a:gd name="T29" fmla="*/ 2147483647 h 981"/>
              <a:gd name="T30" fmla="*/ 2147483647 w 327"/>
              <a:gd name="T31" fmla="*/ 2147483647 h 981"/>
              <a:gd name="T32" fmla="*/ 2147483647 w 327"/>
              <a:gd name="T33" fmla="*/ 0 h 981"/>
              <a:gd name="T34" fmla="*/ 2147483647 w 327"/>
              <a:gd name="T35" fmla="*/ 2147483647 h 981"/>
              <a:gd name="T36" fmla="*/ 2147483647 w 327"/>
              <a:gd name="T37" fmla="*/ 2147483647 h 981"/>
              <a:gd name="T38" fmla="*/ 2147483647 w 327"/>
              <a:gd name="T39" fmla="*/ 2147483647 h 981"/>
              <a:gd name="T40" fmla="*/ 2147483647 w 327"/>
              <a:gd name="T41" fmla="*/ 2147483647 h 981"/>
              <a:gd name="T42" fmla="*/ 2147483647 w 327"/>
              <a:gd name="T43" fmla="*/ 2147483647 h 981"/>
              <a:gd name="T44" fmla="*/ 2147483647 w 327"/>
              <a:gd name="T45" fmla="*/ 2147483647 h 981"/>
              <a:gd name="T46" fmla="*/ 2147483647 w 327"/>
              <a:gd name="T47" fmla="*/ 2147483647 h 981"/>
              <a:gd name="T48" fmla="*/ 2147483647 w 327"/>
              <a:gd name="T49" fmla="*/ 2147483647 h 981"/>
              <a:gd name="T50" fmla="*/ 2147483647 w 327"/>
              <a:gd name="T51" fmla="*/ 2147483647 h 981"/>
              <a:gd name="T52" fmla="*/ 2147483647 w 327"/>
              <a:gd name="T53" fmla="*/ 2147483647 h 981"/>
              <a:gd name="T54" fmla="*/ 2147483647 w 327"/>
              <a:gd name="T55" fmla="*/ 2147483647 h 981"/>
              <a:gd name="T56" fmla="*/ 2147483647 w 327"/>
              <a:gd name="T57" fmla="*/ 2147483647 h 981"/>
              <a:gd name="T58" fmla="*/ 2147483647 w 327"/>
              <a:gd name="T59" fmla="*/ 2147483647 h 981"/>
              <a:gd name="T60" fmla="*/ 2147483647 w 327"/>
              <a:gd name="T61" fmla="*/ 2147483647 h 981"/>
              <a:gd name="T62" fmla="*/ 2147483647 w 327"/>
              <a:gd name="T63" fmla="*/ 2147483647 h 981"/>
              <a:gd name="T64" fmla="*/ 2147483647 w 327"/>
              <a:gd name="T65" fmla="*/ 2147483647 h 9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7"/>
              <a:gd name="T100" fmla="*/ 0 h 981"/>
              <a:gd name="T101" fmla="*/ 327 w 327"/>
              <a:gd name="T102" fmla="*/ 981 h 9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7" h="981">
                <a:moveTo>
                  <a:pt x="324" y="981"/>
                </a:moveTo>
                <a:lnTo>
                  <a:pt x="325" y="977"/>
                </a:lnTo>
                <a:lnTo>
                  <a:pt x="327" y="968"/>
                </a:lnTo>
                <a:lnTo>
                  <a:pt x="327" y="953"/>
                </a:lnTo>
                <a:lnTo>
                  <a:pt x="324" y="937"/>
                </a:lnTo>
                <a:lnTo>
                  <a:pt x="320" y="917"/>
                </a:lnTo>
                <a:lnTo>
                  <a:pt x="313" y="892"/>
                </a:lnTo>
                <a:lnTo>
                  <a:pt x="307" y="865"/>
                </a:lnTo>
                <a:lnTo>
                  <a:pt x="297" y="836"/>
                </a:lnTo>
                <a:lnTo>
                  <a:pt x="274" y="767"/>
                </a:lnTo>
                <a:lnTo>
                  <a:pt x="262" y="731"/>
                </a:lnTo>
                <a:lnTo>
                  <a:pt x="247" y="692"/>
                </a:lnTo>
                <a:lnTo>
                  <a:pt x="234" y="653"/>
                </a:lnTo>
                <a:lnTo>
                  <a:pt x="218" y="611"/>
                </a:lnTo>
                <a:lnTo>
                  <a:pt x="202" y="570"/>
                </a:lnTo>
                <a:lnTo>
                  <a:pt x="186" y="527"/>
                </a:lnTo>
                <a:lnTo>
                  <a:pt x="171" y="484"/>
                </a:lnTo>
                <a:lnTo>
                  <a:pt x="155" y="441"/>
                </a:lnTo>
                <a:lnTo>
                  <a:pt x="140" y="398"/>
                </a:lnTo>
                <a:lnTo>
                  <a:pt x="124" y="356"/>
                </a:lnTo>
                <a:lnTo>
                  <a:pt x="109" y="314"/>
                </a:lnTo>
                <a:lnTo>
                  <a:pt x="96" y="274"/>
                </a:lnTo>
                <a:lnTo>
                  <a:pt x="82" y="236"/>
                </a:lnTo>
                <a:lnTo>
                  <a:pt x="70" y="200"/>
                </a:lnTo>
                <a:lnTo>
                  <a:pt x="59" y="166"/>
                </a:lnTo>
                <a:lnTo>
                  <a:pt x="48" y="134"/>
                </a:lnTo>
                <a:lnTo>
                  <a:pt x="40" y="106"/>
                </a:lnTo>
                <a:lnTo>
                  <a:pt x="28" y="59"/>
                </a:lnTo>
                <a:lnTo>
                  <a:pt x="26" y="39"/>
                </a:lnTo>
                <a:lnTo>
                  <a:pt x="24" y="27"/>
                </a:lnTo>
                <a:lnTo>
                  <a:pt x="24" y="20"/>
                </a:lnTo>
                <a:lnTo>
                  <a:pt x="27" y="17"/>
                </a:lnTo>
                <a:lnTo>
                  <a:pt x="26" y="20"/>
                </a:lnTo>
                <a:lnTo>
                  <a:pt x="9" y="0"/>
                </a:lnTo>
                <a:lnTo>
                  <a:pt x="8" y="2"/>
                </a:lnTo>
                <a:lnTo>
                  <a:pt x="1" y="10"/>
                </a:lnTo>
                <a:lnTo>
                  <a:pt x="0" y="27"/>
                </a:lnTo>
                <a:lnTo>
                  <a:pt x="1" y="43"/>
                </a:lnTo>
                <a:lnTo>
                  <a:pt x="4" y="63"/>
                </a:lnTo>
                <a:lnTo>
                  <a:pt x="16" y="113"/>
                </a:lnTo>
                <a:lnTo>
                  <a:pt x="24" y="142"/>
                </a:lnTo>
                <a:lnTo>
                  <a:pt x="35" y="173"/>
                </a:lnTo>
                <a:lnTo>
                  <a:pt x="46" y="208"/>
                </a:lnTo>
                <a:lnTo>
                  <a:pt x="58" y="244"/>
                </a:lnTo>
                <a:lnTo>
                  <a:pt x="71" y="283"/>
                </a:lnTo>
                <a:lnTo>
                  <a:pt x="86" y="322"/>
                </a:lnTo>
                <a:lnTo>
                  <a:pt x="101" y="364"/>
                </a:lnTo>
                <a:lnTo>
                  <a:pt x="116" y="406"/>
                </a:lnTo>
                <a:lnTo>
                  <a:pt x="132" y="449"/>
                </a:lnTo>
                <a:lnTo>
                  <a:pt x="148" y="492"/>
                </a:lnTo>
                <a:lnTo>
                  <a:pt x="164" y="535"/>
                </a:lnTo>
                <a:lnTo>
                  <a:pt x="180" y="578"/>
                </a:lnTo>
                <a:lnTo>
                  <a:pt x="195" y="619"/>
                </a:lnTo>
                <a:lnTo>
                  <a:pt x="210" y="661"/>
                </a:lnTo>
                <a:lnTo>
                  <a:pt x="225" y="700"/>
                </a:lnTo>
                <a:lnTo>
                  <a:pt x="238" y="739"/>
                </a:lnTo>
                <a:lnTo>
                  <a:pt x="251" y="775"/>
                </a:lnTo>
                <a:lnTo>
                  <a:pt x="273" y="843"/>
                </a:lnTo>
                <a:lnTo>
                  <a:pt x="282" y="872"/>
                </a:lnTo>
                <a:lnTo>
                  <a:pt x="290" y="899"/>
                </a:lnTo>
                <a:lnTo>
                  <a:pt x="296" y="922"/>
                </a:lnTo>
                <a:lnTo>
                  <a:pt x="300" y="941"/>
                </a:lnTo>
                <a:lnTo>
                  <a:pt x="303" y="956"/>
                </a:lnTo>
                <a:lnTo>
                  <a:pt x="303" y="965"/>
                </a:lnTo>
                <a:lnTo>
                  <a:pt x="301" y="972"/>
                </a:lnTo>
                <a:lnTo>
                  <a:pt x="303" y="968"/>
                </a:lnTo>
                <a:lnTo>
                  <a:pt x="324" y="9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203" name="Freeform 17"/>
          <p:cNvSpPr>
            <a:spLocks/>
          </p:cNvSpPr>
          <p:nvPr/>
        </p:nvSpPr>
        <p:spPr bwMode="auto">
          <a:xfrm>
            <a:off x="7359650" y="5040313"/>
            <a:ext cx="77788" cy="80962"/>
          </a:xfrm>
          <a:custGeom>
            <a:avLst/>
            <a:gdLst>
              <a:gd name="T0" fmla="*/ 0 w 49"/>
              <a:gd name="T1" fmla="*/ 2147483647 h 51"/>
              <a:gd name="T2" fmla="*/ 2147483647 w 49"/>
              <a:gd name="T3" fmla="*/ 2147483647 h 51"/>
              <a:gd name="T4" fmla="*/ 2147483647 w 49"/>
              <a:gd name="T5" fmla="*/ 2147483647 h 51"/>
              <a:gd name="T6" fmla="*/ 2147483647 w 49"/>
              <a:gd name="T7" fmla="*/ 2147483647 h 51"/>
              <a:gd name="T8" fmla="*/ 2147483647 w 49"/>
              <a:gd name="T9" fmla="*/ 2147483647 h 51"/>
              <a:gd name="T10" fmla="*/ 2147483647 w 49"/>
              <a:gd name="T11" fmla="*/ 2147483647 h 51"/>
              <a:gd name="T12" fmla="*/ 2147483647 w 49"/>
              <a:gd name="T13" fmla="*/ 2147483647 h 51"/>
              <a:gd name="T14" fmla="*/ 2147483647 w 49"/>
              <a:gd name="T15" fmla="*/ 2147483647 h 51"/>
              <a:gd name="T16" fmla="*/ 2147483647 w 49"/>
              <a:gd name="T17" fmla="*/ 2147483647 h 51"/>
              <a:gd name="T18" fmla="*/ 2147483647 w 49"/>
              <a:gd name="T19" fmla="*/ 2147483647 h 51"/>
              <a:gd name="T20" fmla="*/ 2147483647 w 49"/>
              <a:gd name="T21" fmla="*/ 2147483647 h 51"/>
              <a:gd name="T22" fmla="*/ 2147483647 w 49"/>
              <a:gd name="T23" fmla="*/ 2147483647 h 51"/>
              <a:gd name="T24" fmla="*/ 2147483647 w 49"/>
              <a:gd name="T25" fmla="*/ 2147483647 h 51"/>
              <a:gd name="T26" fmla="*/ 2147483647 w 49"/>
              <a:gd name="T27" fmla="*/ 2147483647 h 51"/>
              <a:gd name="T28" fmla="*/ 2147483647 w 49"/>
              <a:gd name="T29" fmla="*/ 2147483647 h 51"/>
              <a:gd name="T30" fmla="*/ 2147483647 w 49"/>
              <a:gd name="T31" fmla="*/ 2147483647 h 51"/>
              <a:gd name="T32" fmla="*/ 2147483647 w 49"/>
              <a:gd name="T33" fmla="*/ 2147483647 h 51"/>
              <a:gd name="T34" fmla="*/ 2147483647 w 49"/>
              <a:gd name="T35" fmla="*/ 2147483647 h 51"/>
              <a:gd name="T36" fmla="*/ 2147483647 w 49"/>
              <a:gd name="T37" fmla="*/ 2147483647 h 51"/>
              <a:gd name="T38" fmla="*/ 2147483647 w 49"/>
              <a:gd name="T39" fmla="*/ 2147483647 h 51"/>
              <a:gd name="T40" fmla="*/ 2147483647 w 49"/>
              <a:gd name="T41" fmla="*/ 2147483647 h 51"/>
              <a:gd name="T42" fmla="*/ 2147483647 w 49"/>
              <a:gd name="T43" fmla="*/ 2147483647 h 51"/>
              <a:gd name="T44" fmla="*/ 2147483647 w 49"/>
              <a:gd name="T45" fmla="*/ 2147483647 h 51"/>
              <a:gd name="T46" fmla="*/ 2147483647 w 49"/>
              <a:gd name="T47" fmla="*/ 2147483647 h 51"/>
              <a:gd name="T48" fmla="*/ 2147483647 w 49"/>
              <a:gd name="T49" fmla="*/ 2147483647 h 51"/>
              <a:gd name="T50" fmla="*/ 2147483647 w 49"/>
              <a:gd name="T51" fmla="*/ 2147483647 h 51"/>
              <a:gd name="T52" fmla="*/ 2147483647 w 49"/>
              <a:gd name="T53" fmla="*/ 2147483647 h 51"/>
              <a:gd name="T54" fmla="*/ 2147483647 w 49"/>
              <a:gd name="T55" fmla="*/ 2147483647 h 51"/>
              <a:gd name="T56" fmla="*/ 2147483647 w 49"/>
              <a:gd name="T57" fmla="*/ 2147483647 h 51"/>
              <a:gd name="T58" fmla="*/ 2147483647 w 49"/>
              <a:gd name="T59" fmla="*/ 2147483647 h 51"/>
              <a:gd name="T60" fmla="*/ 2147483647 w 49"/>
              <a:gd name="T61" fmla="*/ 2147483647 h 51"/>
              <a:gd name="T62" fmla="*/ 2147483647 w 49"/>
              <a:gd name="T63" fmla="*/ 2147483647 h 51"/>
              <a:gd name="T64" fmla="*/ 2147483647 w 49"/>
              <a:gd name="T65" fmla="*/ 2147483647 h 51"/>
              <a:gd name="T66" fmla="*/ 2147483647 w 49"/>
              <a:gd name="T67" fmla="*/ 2147483647 h 51"/>
              <a:gd name="T68" fmla="*/ 2147483647 w 49"/>
              <a:gd name="T69" fmla="*/ 2147483647 h 51"/>
              <a:gd name="T70" fmla="*/ 2147483647 w 49"/>
              <a:gd name="T71" fmla="*/ 2147483647 h 51"/>
              <a:gd name="T72" fmla="*/ 2147483647 w 49"/>
              <a:gd name="T73" fmla="*/ 2147483647 h 51"/>
              <a:gd name="T74" fmla="*/ 2147483647 w 49"/>
              <a:gd name="T75" fmla="*/ 2147483647 h 51"/>
              <a:gd name="T76" fmla="*/ 2147483647 w 49"/>
              <a:gd name="T77" fmla="*/ 2147483647 h 51"/>
              <a:gd name="T78" fmla="*/ 2147483647 w 49"/>
              <a:gd name="T79" fmla="*/ 2147483647 h 51"/>
              <a:gd name="T80" fmla="*/ 2147483647 w 49"/>
              <a:gd name="T81" fmla="*/ 2147483647 h 51"/>
              <a:gd name="T82" fmla="*/ 2147483647 w 49"/>
              <a:gd name="T83" fmla="*/ 2147483647 h 51"/>
              <a:gd name="T84" fmla="*/ 2147483647 w 49"/>
              <a:gd name="T85" fmla="*/ 2147483647 h 51"/>
              <a:gd name="T86" fmla="*/ 2147483647 w 49"/>
              <a:gd name="T87" fmla="*/ 2147483647 h 51"/>
              <a:gd name="T88" fmla="*/ 2147483647 w 49"/>
              <a:gd name="T89" fmla="*/ 2147483647 h 51"/>
              <a:gd name="T90" fmla="*/ 2147483647 w 49"/>
              <a:gd name="T91" fmla="*/ 2147483647 h 51"/>
              <a:gd name="T92" fmla="*/ 2147483647 w 49"/>
              <a:gd name="T93" fmla="*/ 2147483647 h 51"/>
              <a:gd name="T94" fmla="*/ 2147483647 w 49"/>
              <a:gd name="T95" fmla="*/ 2147483647 h 51"/>
              <a:gd name="T96" fmla="*/ 2147483647 w 49"/>
              <a:gd name="T97" fmla="*/ 2147483647 h 51"/>
              <a:gd name="T98" fmla="*/ 2147483647 w 49"/>
              <a:gd name="T99" fmla="*/ 2147483647 h 51"/>
              <a:gd name="T100" fmla="*/ 2147483647 w 49"/>
              <a:gd name="T101" fmla="*/ 2147483647 h 51"/>
              <a:gd name="T102" fmla="*/ 2147483647 w 49"/>
              <a:gd name="T103" fmla="*/ 2147483647 h 51"/>
              <a:gd name="T104" fmla="*/ 2147483647 w 49"/>
              <a:gd name="T105" fmla="*/ 2147483647 h 51"/>
              <a:gd name="T106" fmla="*/ 2147483647 w 49"/>
              <a:gd name="T107" fmla="*/ 2147483647 h 51"/>
              <a:gd name="T108" fmla="*/ 2147483647 w 49"/>
              <a:gd name="T109" fmla="*/ 0 h 51"/>
              <a:gd name="T110" fmla="*/ 0 w 49"/>
              <a:gd name="T111" fmla="*/ 0 h 51"/>
              <a:gd name="T112" fmla="*/ 0 w 49"/>
              <a:gd name="T113" fmla="*/ 2147483647 h 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51"/>
              <a:gd name="T173" fmla="*/ 49 w 49"/>
              <a:gd name="T174" fmla="*/ 51 h 5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51">
                <a:moveTo>
                  <a:pt x="0" y="26"/>
                </a:moveTo>
                <a:lnTo>
                  <a:pt x="4" y="26"/>
                </a:lnTo>
                <a:lnTo>
                  <a:pt x="5" y="26"/>
                </a:lnTo>
                <a:lnTo>
                  <a:pt x="4" y="24"/>
                </a:lnTo>
                <a:lnTo>
                  <a:pt x="2" y="24"/>
                </a:lnTo>
                <a:lnTo>
                  <a:pt x="9" y="27"/>
                </a:lnTo>
                <a:lnTo>
                  <a:pt x="6" y="26"/>
                </a:lnTo>
                <a:lnTo>
                  <a:pt x="9" y="27"/>
                </a:lnTo>
                <a:lnTo>
                  <a:pt x="10" y="27"/>
                </a:lnTo>
                <a:lnTo>
                  <a:pt x="10" y="28"/>
                </a:lnTo>
                <a:lnTo>
                  <a:pt x="12" y="30"/>
                </a:lnTo>
                <a:lnTo>
                  <a:pt x="14" y="31"/>
                </a:lnTo>
                <a:lnTo>
                  <a:pt x="14" y="32"/>
                </a:lnTo>
                <a:lnTo>
                  <a:pt x="16" y="34"/>
                </a:lnTo>
                <a:lnTo>
                  <a:pt x="17" y="35"/>
                </a:lnTo>
                <a:lnTo>
                  <a:pt x="18" y="36"/>
                </a:lnTo>
                <a:lnTo>
                  <a:pt x="20" y="38"/>
                </a:lnTo>
                <a:lnTo>
                  <a:pt x="20" y="36"/>
                </a:lnTo>
                <a:lnTo>
                  <a:pt x="21" y="40"/>
                </a:lnTo>
                <a:lnTo>
                  <a:pt x="22" y="42"/>
                </a:lnTo>
                <a:lnTo>
                  <a:pt x="22" y="43"/>
                </a:lnTo>
                <a:lnTo>
                  <a:pt x="24" y="46"/>
                </a:lnTo>
                <a:lnTo>
                  <a:pt x="25" y="46"/>
                </a:lnTo>
                <a:lnTo>
                  <a:pt x="24" y="46"/>
                </a:lnTo>
                <a:lnTo>
                  <a:pt x="26" y="51"/>
                </a:lnTo>
                <a:lnTo>
                  <a:pt x="26" y="50"/>
                </a:lnTo>
                <a:lnTo>
                  <a:pt x="49" y="40"/>
                </a:lnTo>
                <a:lnTo>
                  <a:pt x="48" y="40"/>
                </a:lnTo>
                <a:lnTo>
                  <a:pt x="48" y="39"/>
                </a:lnTo>
                <a:lnTo>
                  <a:pt x="47" y="36"/>
                </a:lnTo>
                <a:lnTo>
                  <a:pt x="45" y="32"/>
                </a:lnTo>
                <a:lnTo>
                  <a:pt x="41" y="27"/>
                </a:lnTo>
                <a:lnTo>
                  <a:pt x="39" y="23"/>
                </a:lnTo>
                <a:lnTo>
                  <a:pt x="39" y="22"/>
                </a:lnTo>
                <a:lnTo>
                  <a:pt x="37" y="20"/>
                </a:lnTo>
                <a:lnTo>
                  <a:pt x="36" y="19"/>
                </a:lnTo>
                <a:lnTo>
                  <a:pt x="34" y="16"/>
                </a:lnTo>
                <a:lnTo>
                  <a:pt x="32" y="15"/>
                </a:lnTo>
                <a:lnTo>
                  <a:pt x="30" y="13"/>
                </a:lnTo>
                <a:lnTo>
                  <a:pt x="29" y="12"/>
                </a:lnTo>
                <a:lnTo>
                  <a:pt x="26" y="9"/>
                </a:lnTo>
                <a:lnTo>
                  <a:pt x="25" y="8"/>
                </a:lnTo>
                <a:lnTo>
                  <a:pt x="24" y="7"/>
                </a:lnTo>
                <a:lnTo>
                  <a:pt x="21" y="7"/>
                </a:lnTo>
                <a:lnTo>
                  <a:pt x="21" y="5"/>
                </a:lnTo>
                <a:lnTo>
                  <a:pt x="16" y="3"/>
                </a:lnTo>
                <a:lnTo>
                  <a:pt x="13" y="3"/>
                </a:lnTo>
                <a:lnTo>
                  <a:pt x="16" y="4"/>
                </a:lnTo>
                <a:lnTo>
                  <a:pt x="13" y="1"/>
                </a:lnTo>
                <a:lnTo>
                  <a:pt x="9" y="1"/>
                </a:lnTo>
                <a:lnTo>
                  <a:pt x="8" y="0"/>
                </a:lnTo>
                <a:lnTo>
                  <a:pt x="0" y="0"/>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204" name="Freeform 18"/>
          <p:cNvSpPr>
            <a:spLocks/>
          </p:cNvSpPr>
          <p:nvPr/>
        </p:nvSpPr>
        <p:spPr bwMode="auto">
          <a:xfrm>
            <a:off x="7399338" y="5106988"/>
            <a:ext cx="76200" cy="317500"/>
          </a:xfrm>
          <a:custGeom>
            <a:avLst/>
            <a:gdLst>
              <a:gd name="T0" fmla="*/ 2147483647 w 48"/>
              <a:gd name="T1" fmla="*/ 2147483647 h 200"/>
              <a:gd name="T2" fmla="*/ 0 w 48"/>
              <a:gd name="T3" fmla="*/ 2147483647 h 200"/>
              <a:gd name="T4" fmla="*/ 2147483647 w 48"/>
              <a:gd name="T5" fmla="*/ 2147483647 h 200"/>
              <a:gd name="T6" fmla="*/ 2147483647 w 48"/>
              <a:gd name="T7" fmla="*/ 2147483647 h 200"/>
              <a:gd name="T8" fmla="*/ 2147483647 w 48"/>
              <a:gd name="T9" fmla="*/ 2147483647 h 200"/>
              <a:gd name="T10" fmla="*/ 2147483647 w 48"/>
              <a:gd name="T11" fmla="*/ 2147483647 h 200"/>
              <a:gd name="T12" fmla="*/ 2147483647 w 48"/>
              <a:gd name="T13" fmla="*/ 2147483647 h 200"/>
              <a:gd name="T14" fmla="*/ 2147483647 w 48"/>
              <a:gd name="T15" fmla="*/ 2147483647 h 200"/>
              <a:gd name="T16" fmla="*/ 2147483647 w 48"/>
              <a:gd name="T17" fmla="*/ 2147483647 h 200"/>
              <a:gd name="T18" fmla="*/ 2147483647 w 48"/>
              <a:gd name="T19" fmla="*/ 2147483647 h 200"/>
              <a:gd name="T20" fmla="*/ 2147483647 w 48"/>
              <a:gd name="T21" fmla="*/ 2147483647 h 200"/>
              <a:gd name="T22" fmla="*/ 2147483647 w 48"/>
              <a:gd name="T23" fmla="*/ 2147483647 h 200"/>
              <a:gd name="T24" fmla="*/ 2147483647 w 48"/>
              <a:gd name="T25" fmla="*/ 2147483647 h 200"/>
              <a:gd name="T26" fmla="*/ 2147483647 w 48"/>
              <a:gd name="T27" fmla="*/ 2147483647 h 200"/>
              <a:gd name="T28" fmla="*/ 2147483647 w 48"/>
              <a:gd name="T29" fmla="*/ 2147483647 h 200"/>
              <a:gd name="T30" fmla="*/ 2147483647 w 48"/>
              <a:gd name="T31" fmla="*/ 2147483647 h 200"/>
              <a:gd name="T32" fmla="*/ 2147483647 w 48"/>
              <a:gd name="T33" fmla="*/ 2147483647 h 200"/>
              <a:gd name="T34" fmla="*/ 2147483647 w 48"/>
              <a:gd name="T35" fmla="*/ 2147483647 h 200"/>
              <a:gd name="T36" fmla="*/ 2147483647 w 48"/>
              <a:gd name="T37" fmla="*/ 2147483647 h 200"/>
              <a:gd name="T38" fmla="*/ 2147483647 w 48"/>
              <a:gd name="T39" fmla="*/ 2147483647 h 200"/>
              <a:gd name="T40" fmla="*/ 2147483647 w 48"/>
              <a:gd name="T41" fmla="*/ 2147483647 h 200"/>
              <a:gd name="T42" fmla="*/ 2147483647 w 48"/>
              <a:gd name="T43" fmla="*/ 2147483647 h 200"/>
              <a:gd name="T44" fmla="*/ 2147483647 w 48"/>
              <a:gd name="T45" fmla="*/ 2147483647 h 200"/>
              <a:gd name="T46" fmla="*/ 2147483647 w 48"/>
              <a:gd name="T47" fmla="*/ 2147483647 h 200"/>
              <a:gd name="T48" fmla="*/ 2147483647 w 48"/>
              <a:gd name="T49" fmla="*/ 2147483647 h 200"/>
              <a:gd name="T50" fmla="*/ 2147483647 w 48"/>
              <a:gd name="T51" fmla="*/ 2147483647 h 200"/>
              <a:gd name="T52" fmla="*/ 2147483647 w 48"/>
              <a:gd name="T53" fmla="*/ 2147483647 h 200"/>
              <a:gd name="T54" fmla="*/ 2147483647 w 48"/>
              <a:gd name="T55" fmla="*/ 2147483647 h 200"/>
              <a:gd name="T56" fmla="*/ 2147483647 w 48"/>
              <a:gd name="T57" fmla="*/ 2147483647 h 200"/>
              <a:gd name="T58" fmla="*/ 2147483647 w 48"/>
              <a:gd name="T59" fmla="*/ 2147483647 h 200"/>
              <a:gd name="T60" fmla="*/ 2147483647 w 48"/>
              <a:gd name="T61" fmla="*/ 2147483647 h 200"/>
              <a:gd name="T62" fmla="*/ 2147483647 w 48"/>
              <a:gd name="T63" fmla="*/ 2147483647 h 200"/>
              <a:gd name="T64" fmla="*/ 2147483647 w 48"/>
              <a:gd name="T65" fmla="*/ 2147483647 h 200"/>
              <a:gd name="T66" fmla="*/ 2147483647 w 48"/>
              <a:gd name="T67" fmla="*/ 2147483647 h 200"/>
              <a:gd name="T68" fmla="*/ 2147483647 w 48"/>
              <a:gd name="T69" fmla="*/ 2147483647 h 200"/>
              <a:gd name="T70" fmla="*/ 2147483647 w 48"/>
              <a:gd name="T71" fmla="*/ 2147483647 h 200"/>
              <a:gd name="T72" fmla="*/ 2147483647 w 48"/>
              <a:gd name="T73" fmla="*/ 2147483647 h 200"/>
              <a:gd name="T74" fmla="*/ 2147483647 w 48"/>
              <a:gd name="T75" fmla="*/ 2147483647 h 200"/>
              <a:gd name="T76" fmla="*/ 2147483647 w 48"/>
              <a:gd name="T77" fmla="*/ 2147483647 h 200"/>
              <a:gd name="T78" fmla="*/ 2147483647 w 48"/>
              <a:gd name="T79" fmla="*/ 2147483647 h 200"/>
              <a:gd name="T80" fmla="*/ 2147483647 w 48"/>
              <a:gd name="T81" fmla="*/ 2147483647 h 200"/>
              <a:gd name="T82" fmla="*/ 2147483647 w 48"/>
              <a:gd name="T83" fmla="*/ 2147483647 h 200"/>
              <a:gd name="T84" fmla="*/ 2147483647 w 48"/>
              <a:gd name="T85" fmla="*/ 2147483647 h 200"/>
              <a:gd name="T86" fmla="*/ 2147483647 w 48"/>
              <a:gd name="T87" fmla="*/ 2147483647 h 200"/>
              <a:gd name="T88" fmla="*/ 2147483647 w 48"/>
              <a:gd name="T89" fmla="*/ 0 h 200"/>
              <a:gd name="T90" fmla="*/ 2147483647 w 48"/>
              <a:gd name="T91" fmla="*/ 0 h 200"/>
              <a:gd name="T92" fmla="*/ 2147483647 w 48"/>
              <a:gd name="T93" fmla="*/ 2147483647 h 2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8"/>
              <a:gd name="T142" fmla="*/ 0 h 200"/>
              <a:gd name="T143" fmla="*/ 48 w 48"/>
              <a:gd name="T144" fmla="*/ 200 h 2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8" h="200">
                <a:moveTo>
                  <a:pt x="1" y="8"/>
                </a:moveTo>
                <a:lnTo>
                  <a:pt x="0" y="6"/>
                </a:lnTo>
                <a:lnTo>
                  <a:pt x="3" y="13"/>
                </a:lnTo>
                <a:lnTo>
                  <a:pt x="8" y="31"/>
                </a:lnTo>
                <a:lnTo>
                  <a:pt x="9" y="36"/>
                </a:lnTo>
                <a:lnTo>
                  <a:pt x="11" y="41"/>
                </a:lnTo>
                <a:lnTo>
                  <a:pt x="14" y="53"/>
                </a:lnTo>
                <a:lnTo>
                  <a:pt x="16" y="66"/>
                </a:lnTo>
                <a:lnTo>
                  <a:pt x="16" y="71"/>
                </a:lnTo>
                <a:lnTo>
                  <a:pt x="18" y="78"/>
                </a:lnTo>
                <a:lnTo>
                  <a:pt x="19" y="95"/>
                </a:lnTo>
                <a:lnTo>
                  <a:pt x="20" y="101"/>
                </a:lnTo>
                <a:lnTo>
                  <a:pt x="20" y="106"/>
                </a:lnTo>
                <a:lnTo>
                  <a:pt x="22" y="118"/>
                </a:lnTo>
                <a:lnTo>
                  <a:pt x="22" y="125"/>
                </a:lnTo>
                <a:lnTo>
                  <a:pt x="22" y="130"/>
                </a:lnTo>
                <a:lnTo>
                  <a:pt x="22" y="142"/>
                </a:lnTo>
                <a:lnTo>
                  <a:pt x="22" y="149"/>
                </a:lnTo>
                <a:lnTo>
                  <a:pt x="22" y="154"/>
                </a:lnTo>
                <a:lnTo>
                  <a:pt x="23" y="161"/>
                </a:lnTo>
                <a:lnTo>
                  <a:pt x="23" y="193"/>
                </a:lnTo>
                <a:lnTo>
                  <a:pt x="24" y="200"/>
                </a:lnTo>
                <a:lnTo>
                  <a:pt x="24" y="199"/>
                </a:lnTo>
                <a:lnTo>
                  <a:pt x="48" y="197"/>
                </a:lnTo>
                <a:lnTo>
                  <a:pt x="48" y="195"/>
                </a:lnTo>
                <a:lnTo>
                  <a:pt x="47" y="189"/>
                </a:lnTo>
                <a:lnTo>
                  <a:pt x="47" y="160"/>
                </a:lnTo>
                <a:lnTo>
                  <a:pt x="47" y="154"/>
                </a:lnTo>
                <a:lnTo>
                  <a:pt x="47" y="148"/>
                </a:lnTo>
                <a:lnTo>
                  <a:pt x="46" y="141"/>
                </a:lnTo>
                <a:lnTo>
                  <a:pt x="46" y="130"/>
                </a:lnTo>
                <a:lnTo>
                  <a:pt x="46" y="123"/>
                </a:lnTo>
                <a:lnTo>
                  <a:pt x="46" y="118"/>
                </a:lnTo>
                <a:lnTo>
                  <a:pt x="44" y="105"/>
                </a:lnTo>
                <a:lnTo>
                  <a:pt x="44" y="99"/>
                </a:lnTo>
                <a:lnTo>
                  <a:pt x="43" y="92"/>
                </a:lnTo>
                <a:lnTo>
                  <a:pt x="42" y="74"/>
                </a:lnTo>
                <a:lnTo>
                  <a:pt x="40" y="67"/>
                </a:lnTo>
                <a:lnTo>
                  <a:pt x="40" y="62"/>
                </a:lnTo>
                <a:lnTo>
                  <a:pt x="38" y="49"/>
                </a:lnTo>
                <a:lnTo>
                  <a:pt x="35" y="36"/>
                </a:lnTo>
                <a:lnTo>
                  <a:pt x="34" y="31"/>
                </a:lnTo>
                <a:lnTo>
                  <a:pt x="32" y="24"/>
                </a:lnTo>
                <a:lnTo>
                  <a:pt x="26" y="5"/>
                </a:lnTo>
                <a:lnTo>
                  <a:pt x="24" y="0"/>
                </a:lnTo>
                <a:lnTo>
                  <a:pt x="1"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205" name="Freeform 19"/>
          <p:cNvSpPr>
            <a:spLocks/>
          </p:cNvSpPr>
          <p:nvPr/>
        </p:nvSpPr>
        <p:spPr bwMode="auto">
          <a:xfrm>
            <a:off x="7454900" y="5400675"/>
            <a:ext cx="184150" cy="93663"/>
          </a:xfrm>
          <a:custGeom>
            <a:avLst/>
            <a:gdLst>
              <a:gd name="T0" fmla="*/ 0 w 116"/>
              <a:gd name="T1" fmla="*/ 2147483647 h 59"/>
              <a:gd name="T2" fmla="*/ 2147483647 w 116"/>
              <a:gd name="T3" fmla="*/ 2147483647 h 59"/>
              <a:gd name="T4" fmla="*/ 2147483647 w 116"/>
              <a:gd name="T5" fmla="*/ 2147483647 h 59"/>
              <a:gd name="T6" fmla="*/ 2147483647 w 116"/>
              <a:gd name="T7" fmla="*/ 2147483647 h 59"/>
              <a:gd name="T8" fmla="*/ 2147483647 w 116"/>
              <a:gd name="T9" fmla="*/ 2147483647 h 59"/>
              <a:gd name="T10" fmla="*/ 2147483647 w 116"/>
              <a:gd name="T11" fmla="*/ 2147483647 h 59"/>
              <a:gd name="T12" fmla="*/ 2147483647 w 116"/>
              <a:gd name="T13" fmla="*/ 2147483647 h 59"/>
              <a:gd name="T14" fmla="*/ 2147483647 w 116"/>
              <a:gd name="T15" fmla="*/ 2147483647 h 59"/>
              <a:gd name="T16" fmla="*/ 2147483647 w 116"/>
              <a:gd name="T17" fmla="*/ 2147483647 h 59"/>
              <a:gd name="T18" fmla="*/ 2147483647 w 116"/>
              <a:gd name="T19" fmla="*/ 2147483647 h 59"/>
              <a:gd name="T20" fmla="*/ 2147483647 w 116"/>
              <a:gd name="T21" fmla="*/ 2147483647 h 59"/>
              <a:gd name="T22" fmla="*/ 2147483647 w 116"/>
              <a:gd name="T23" fmla="*/ 2147483647 h 59"/>
              <a:gd name="T24" fmla="*/ 2147483647 w 116"/>
              <a:gd name="T25" fmla="*/ 2147483647 h 59"/>
              <a:gd name="T26" fmla="*/ 2147483647 w 116"/>
              <a:gd name="T27" fmla="*/ 2147483647 h 59"/>
              <a:gd name="T28" fmla="*/ 2147483647 w 116"/>
              <a:gd name="T29" fmla="*/ 2147483647 h 59"/>
              <a:gd name="T30" fmla="*/ 2147483647 w 116"/>
              <a:gd name="T31" fmla="*/ 2147483647 h 59"/>
              <a:gd name="T32" fmla="*/ 2147483647 w 116"/>
              <a:gd name="T33" fmla="*/ 2147483647 h 59"/>
              <a:gd name="T34" fmla="*/ 2147483647 w 116"/>
              <a:gd name="T35" fmla="*/ 2147483647 h 59"/>
              <a:gd name="T36" fmla="*/ 2147483647 w 116"/>
              <a:gd name="T37" fmla="*/ 2147483647 h 59"/>
              <a:gd name="T38" fmla="*/ 2147483647 w 116"/>
              <a:gd name="T39" fmla="*/ 2147483647 h 59"/>
              <a:gd name="T40" fmla="*/ 2147483647 w 116"/>
              <a:gd name="T41" fmla="*/ 2147483647 h 59"/>
              <a:gd name="T42" fmla="*/ 2147483647 w 116"/>
              <a:gd name="T43" fmla="*/ 2147483647 h 59"/>
              <a:gd name="T44" fmla="*/ 2147483647 w 116"/>
              <a:gd name="T45" fmla="*/ 2147483647 h 59"/>
              <a:gd name="T46" fmla="*/ 2147483647 w 116"/>
              <a:gd name="T47" fmla="*/ 2147483647 h 59"/>
              <a:gd name="T48" fmla="*/ 2147483647 w 116"/>
              <a:gd name="T49" fmla="*/ 2147483647 h 59"/>
              <a:gd name="T50" fmla="*/ 2147483647 w 116"/>
              <a:gd name="T51" fmla="*/ 2147483647 h 59"/>
              <a:gd name="T52" fmla="*/ 2147483647 w 116"/>
              <a:gd name="T53" fmla="*/ 2147483647 h 59"/>
              <a:gd name="T54" fmla="*/ 2147483647 w 116"/>
              <a:gd name="T55" fmla="*/ 2147483647 h 59"/>
              <a:gd name="T56" fmla="*/ 2147483647 w 116"/>
              <a:gd name="T57" fmla="*/ 2147483647 h 59"/>
              <a:gd name="T58" fmla="*/ 2147483647 w 116"/>
              <a:gd name="T59" fmla="*/ 2147483647 h 59"/>
              <a:gd name="T60" fmla="*/ 2147483647 w 116"/>
              <a:gd name="T61" fmla="*/ 2147483647 h 59"/>
              <a:gd name="T62" fmla="*/ 2147483647 w 116"/>
              <a:gd name="T63" fmla="*/ 2147483647 h 59"/>
              <a:gd name="T64" fmla="*/ 2147483647 w 116"/>
              <a:gd name="T65" fmla="*/ 2147483647 h 59"/>
              <a:gd name="T66" fmla="*/ 2147483647 w 116"/>
              <a:gd name="T67" fmla="*/ 2147483647 h 59"/>
              <a:gd name="T68" fmla="*/ 2147483647 w 116"/>
              <a:gd name="T69" fmla="*/ 2147483647 h 59"/>
              <a:gd name="T70" fmla="*/ 2147483647 w 116"/>
              <a:gd name="T71" fmla="*/ 2147483647 h 59"/>
              <a:gd name="T72" fmla="*/ 2147483647 w 116"/>
              <a:gd name="T73" fmla="*/ 2147483647 h 59"/>
              <a:gd name="T74" fmla="*/ 2147483647 w 116"/>
              <a:gd name="T75" fmla="*/ 2147483647 h 59"/>
              <a:gd name="T76" fmla="*/ 2147483647 w 116"/>
              <a:gd name="T77" fmla="*/ 2147483647 h 59"/>
              <a:gd name="T78" fmla="*/ 2147483647 w 116"/>
              <a:gd name="T79" fmla="*/ 2147483647 h 59"/>
              <a:gd name="T80" fmla="*/ 2147483647 w 116"/>
              <a:gd name="T81" fmla="*/ 2147483647 h 59"/>
              <a:gd name="T82" fmla="*/ 2147483647 w 116"/>
              <a:gd name="T83" fmla="*/ 2147483647 h 59"/>
              <a:gd name="T84" fmla="*/ 2147483647 w 116"/>
              <a:gd name="T85" fmla="*/ 2147483647 h 59"/>
              <a:gd name="T86" fmla="*/ 2147483647 w 116"/>
              <a:gd name="T87" fmla="*/ 2147483647 h 59"/>
              <a:gd name="T88" fmla="*/ 2147483647 w 116"/>
              <a:gd name="T89" fmla="*/ 2147483647 h 59"/>
              <a:gd name="T90" fmla="*/ 2147483647 w 116"/>
              <a:gd name="T91" fmla="*/ 2147483647 h 59"/>
              <a:gd name="T92" fmla="*/ 2147483647 w 116"/>
              <a:gd name="T93" fmla="*/ 2147483647 h 59"/>
              <a:gd name="T94" fmla="*/ 2147483647 w 116"/>
              <a:gd name="T95" fmla="*/ 2147483647 h 59"/>
              <a:gd name="T96" fmla="*/ 2147483647 w 116"/>
              <a:gd name="T97" fmla="*/ 0 h 59"/>
              <a:gd name="T98" fmla="*/ 2147483647 w 116"/>
              <a:gd name="T99" fmla="*/ 0 h 59"/>
              <a:gd name="T100" fmla="*/ 2147483647 w 116"/>
              <a:gd name="T101" fmla="*/ 0 h 59"/>
              <a:gd name="T102" fmla="*/ 0 w 116"/>
              <a:gd name="T103" fmla="*/ 2147483647 h 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6"/>
              <a:gd name="T157" fmla="*/ 0 h 59"/>
              <a:gd name="T158" fmla="*/ 116 w 116"/>
              <a:gd name="T159" fmla="*/ 59 h 5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6" h="59">
                <a:moveTo>
                  <a:pt x="0" y="24"/>
                </a:moveTo>
                <a:lnTo>
                  <a:pt x="9" y="24"/>
                </a:lnTo>
                <a:lnTo>
                  <a:pt x="13" y="26"/>
                </a:lnTo>
                <a:lnTo>
                  <a:pt x="16" y="26"/>
                </a:lnTo>
                <a:lnTo>
                  <a:pt x="19" y="27"/>
                </a:lnTo>
                <a:lnTo>
                  <a:pt x="23" y="27"/>
                </a:lnTo>
                <a:lnTo>
                  <a:pt x="26" y="27"/>
                </a:lnTo>
                <a:lnTo>
                  <a:pt x="30" y="28"/>
                </a:lnTo>
                <a:lnTo>
                  <a:pt x="34" y="30"/>
                </a:lnTo>
                <a:lnTo>
                  <a:pt x="36" y="30"/>
                </a:lnTo>
                <a:lnTo>
                  <a:pt x="39" y="31"/>
                </a:lnTo>
                <a:lnTo>
                  <a:pt x="43" y="31"/>
                </a:lnTo>
                <a:lnTo>
                  <a:pt x="54" y="35"/>
                </a:lnTo>
                <a:lnTo>
                  <a:pt x="56" y="35"/>
                </a:lnTo>
                <a:lnTo>
                  <a:pt x="59" y="37"/>
                </a:lnTo>
                <a:lnTo>
                  <a:pt x="62" y="38"/>
                </a:lnTo>
                <a:lnTo>
                  <a:pt x="66" y="39"/>
                </a:lnTo>
                <a:lnTo>
                  <a:pt x="83" y="47"/>
                </a:lnTo>
                <a:lnTo>
                  <a:pt x="86" y="50"/>
                </a:lnTo>
                <a:lnTo>
                  <a:pt x="89" y="50"/>
                </a:lnTo>
                <a:lnTo>
                  <a:pt x="90" y="53"/>
                </a:lnTo>
                <a:lnTo>
                  <a:pt x="94" y="55"/>
                </a:lnTo>
                <a:lnTo>
                  <a:pt x="97" y="55"/>
                </a:lnTo>
                <a:lnTo>
                  <a:pt x="98" y="58"/>
                </a:lnTo>
                <a:lnTo>
                  <a:pt x="100" y="59"/>
                </a:lnTo>
                <a:lnTo>
                  <a:pt x="114" y="39"/>
                </a:lnTo>
                <a:lnTo>
                  <a:pt x="116" y="41"/>
                </a:lnTo>
                <a:lnTo>
                  <a:pt x="112" y="37"/>
                </a:lnTo>
                <a:lnTo>
                  <a:pt x="108" y="34"/>
                </a:lnTo>
                <a:lnTo>
                  <a:pt x="105" y="33"/>
                </a:lnTo>
                <a:lnTo>
                  <a:pt x="102" y="30"/>
                </a:lnTo>
                <a:lnTo>
                  <a:pt x="98" y="28"/>
                </a:lnTo>
                <a:lnTo>
                  <a:pt x="95" y="26"/>
                </a:lnTo>
                <a:lnTo>
                  <a:pt x="75" y="16"/>
                </a:lnTo>
                <a:lnTo>
                  <a:pt x="70" y="15"/>
                </a:lnTo>
                <a:lnTo>
                  <a:pt x="69" y="14"/>
                </a:lnTo>
                <a:lnTo>
                  <a:pt x="63" y="12"/>
                </a:lnTo>
                <a:lnTo>
                  <a:pt x="61" y="11"/>
                </a:lnTo>
                <a:lnTo>
                  <a:pt x="50" y="8"/>
                </a:lnTo>
                <a:lnTo>
                  <a:pt x="47" y="7"/>
                </a:lnTo>
                <a:lnTo>
                  <a:pt x="42" y="6"/>
                </a:lnTo>
                <a:lnTo>
                  <a:pt x="39" y="6"/>
                </a:lnTo>
                <a:lnTo>
                  <a:pt x="34" y="4"/>
                </a:lnTo>
                <a:lnTo>
                  <a:pt x="31" y="4"/>
                </a:lnTo>
                <a:lnTo>
                  <a:pt x="27" y="3"/>
                </a:lnTo>
                <a:lnTo>
                  <a:pt x="23" y="3"/>
                </a:lnTo>
                <a:lnTo>
                  <a:pt x="20" y="2"/>
                </a:lnTo>
                <a:lnTo>
                  <a:pt x="16" y="2"/>
                </a:lnTo>
                <a:lnTo>
                  <a:pt x="12" y="0"/>
                </a:lnTo>
                <a:lnTo>
                  <a:pt x="1" y="0"/>
                </a:lnTo>
                <a:lnTo>
                  <a:pt x="3" y="0"/>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206" name="Freeform 20"/>
          <p:cNvSpPr>
            <a:spLocks/>
          </p:cNvSpPr>
          <p:nvPr/>
        </p:nvSpPr>
        <p:spPr bwMode="auto">
          <a:xfrm>
            <a:off x="7610475" y="5419725"/>
            <a:ext cx="106363" cy="77788"/>
          </a:xfrm>
          <a:custGeom>
            <a:avLst/>
            <a:gdLst>
              <a:gd name="T0" fmla="*/ 2147483647 w 67"/>
              <a:gd name="T1" fmla="*/ 2147483647 h 49"/>
              <a:gd name="T2" fmla="*/ 2147483647 w 67"/>
              <a:gd name="T3" fmla="*/ 2147483647 h 49"/>
              <a:gd name="T4" fmla="*/ 2147483647 w 67"/>
              <a:gd name="T5" fmla="*/ 2147483647 h 49"/>
              <a:gd name="T6" fmla="*/ 2147483647 w 67"/>
              <a:gd name="T7" fmla="*/ 2147483647 h 49"/>
              <a:gd name="T8" fmla="*/ 2147483647 w 67"/>
              <a:gd name="T9" fmla="*/ 2147483647 h 49"/>
              <a:gd name="T10" fmla="*/ 2147483647 w 67"/>
              <a:gd name="T11" fmla="*/ 2147483647 h 49"/>
              <a:gd name="T12" fmla="*/ 2147483647 w 67"/>
              <a:gd name="T13" fmla="*/ 2147483647 h 49"/>
              <a:gd name="T14" fmla="*/ 2147483647 w 67"/>
              <a:gd name="T15" fmla="*/ 2147483647 h 49"/>
              <a:gd name="T16" fmla="*/ 2147483647 w 67"/>
              <a:gd name="T17" fmla="*/ 2147483647 h 49"/>
              <a:gd name="T18" fmla="*/ 2147483647 w 67"/>
              <a:gd name="T19" fmla="*/ 2147483647 h 49"/>
              <a:gd name="T20" fmla="*/ 2147483647 w 67"/>
              <a:gd name="T21" fmla="*/ 2147483647 h 49"/>
              <a:gd name="T22" fmla="*/ 2147483647 w 67"/>
              <a:gd name="T23" fmla="*/ 2147483647 h 49"/>
              <a:gd name="T24" fmla="*/ 2147483647 w 67"/>
              <a:gd name="T25" fmla="*/ 2147483647 h 49"/>
              <a:gd name="T26" fmla="*/ 2147483647 w 67"/>
              <a:gd name="T27" fmla="*/ 2147483647 h 49"/>
              <a:gd name="T28" fmla="*/ 2147483647 w 67"/>
              <a:gd name="T29" fmla="*/ 2147483647 h 49"/>
              <a:gd name="T30" fmla="*/ 2147483647 w 67"/>
              <a:gd name="T31" fmla="*/ 2147483647 h 49"/>
              <a:gd name="T32" fmla="*/ 2147483647 w 67"/>
              <a:gd name="T33" fmla="*/ 2147483647 h 49"/>
              <a:gd name="T34" fmla="*/ 2147483647 w 67"/>
              <a:gd name="T35" fmla="*/ 2147483647 h 49"/>
              <a:gd name="T36" fmla="*/ 2147483647 w 67"/>
              <a:gd name="T37" fmla="*/ 2147483647 h 49"/>
              <a:gd name="T38" fmla="*/ 2147483647 w 67"/>
              <a:gd name="T39" fmla="*/ 2147483647 h 49"/>
              <a:gd name="T40" fmla="*/ 2147483647 w 67"/>
              <a:gd name="T41" fmla="*/ 2147483647 h 49"/>
              <a:gd name="T42" fmla="*/ 2147483647 w 67"/>
              <a:gd name="T43" fmla="*/ 2147483647 h 49"/>
              <a:gd name="T44" fmla="*/ 2147483647 w 67"/>
              <a:gd name="T45" fmla="*/ 2147483647 h 49"/>
              <a:gd name="T46" fmla="*/ 2147483647 w 67"/>
              <a:gd name="T47" fmla="*/ 2147483647 h 49"/>
              <a:gd name="T48" fmla="*/ 2147483647 w 67"/>
              <a:gd name="T49" fmla="*/ 2147483647 h 49"/>
              <a:gd name="T50" fmla="*/ 2147483647 w 67"/>
              <a:gd name="T51" fmla="*/ 2147483647 h 49"/>
              <a:gd name="T52" fmla="*/ 2147483647 w 67"/>
              <a:gd name="T53" fmla="*/ 2147483647 h 49"/>
              <a:gd name="T54" fmla="*/ 2147483647 w 67"/>
              <a:gd name="T55" fmla="*/ 2147483647 h 49"/>
              <a:gd name="T56" fmla="*/ 2147483647 w 67"/>
              <a:gd name="T57" fmla="*/ 0 h 49"/>
              <a:gd name="T58" fmla="*/ 2147483647 w 67"/>
              <a:gd name="T59" fmla="*/ 2147483647 h 49"/>
              <a:gd name="T60" fmla="*/ 2147483647 w 67"/>
              <a:gd name="T61" fmla="*/ 2147483647 h 49"/>
              <a:gd name="T62" fmla="*/ 2147483647 w 67"/>
              <a:gd name="T63" fmla="*/ 2147483647 h 49"/>
              <a:gd name="T64" fmla="*/ 2147483647 w 67"/>
              <a:gd name="T65" fmla="*/ 2147483647 h 49"/>
              <a:gd name="T66" fmla="*/ 2147483647 w 67"/>
              <a:gd name="T67" fmla="*/ 2147483647 h 49"/>
              <a:gd name="T68" fmla="*/ 2147483647 w 67"/>
              <a:gd name="T69" fmla="*/ 2147483647 h 49"/>
              <a:gd name="T70" fmla="*/ 2147483647 w 67"/>
              <a:gd name="T71" fmla="*/ 2147483647 h 49"/>
              <a:gd name="T72" fmla="*/ 2147483647 w 67"/>
              <a:gd name="T73" fmla="*/ 2147483647 h 49"/>
              <a:gd name="T74" fmla="*/ 2147483647 w 67"/>
              <a:gd name="T75" fmla="*/ 2147483647 h 49"/>
              <a:gd name="T76" fmla="*/ 2147483647 w 67"/>
              <a:gd name="T77" fmla="*/ 2147483647 h 49"/>
              <a:gd name="T78" fmla="*/ 2147483647 w 67"/>
              <a:gd name="T79" fmla="*/ 2147483647 h 49"/>
              <a:gd name="T80" fmla="*/ 2147483647 w 67"/>
              <a:gd name="T81" fmla="*/ 2147483647 h 49"/>
              <a:gd name="T82" fmla="*/ 2147483647 w 67"/>
              <a:gd name="T83" fmla="*/ 2147483647 h 49"/>
              <a:gd name="T84" fmla="*/ 2147483647 w 67"/>
              <a:gd name="T85" fmla="*/ 2147483647 h 49"/>
              <a:gd name="T86" fmla="*/ 2147483647 w 67"/>
              <a:gd name="T87" fmla="*/ 2147483647 h 49"/>
              <a:gd name="T88" fmla="*/ 2147483647 w 67"/>
              <a:gd name="T89" fmla="*/ 2147483647 h 49"/>
              <a:gd name="T90" fmla="*/ 2147483647 w 67"/>
              <a:gd name="T91" fmla="*/ 2147483647 h 49"/>
              <a:gd name="T92" fmla="*/ 2147483647 w 67"/>
              <a:gd name="T93" fmla="*/ 2147483647 h 49"/>
              <a:gd name="T94" fmla="*/ 2147483647 w 67"/>
              <a:gd name="T95" fmla="*/ 2147483647 h 49"/>
              <a:gd name="T96" fmla="*/ 2147483647 w 67"/>
              <a:gd name="T97" fmla="*/ 2147483647 h 49"/>
              <a:gd name="T98" fmla="*/ 2147483647 w 67"/>
              <a:gd name="T99" fmla="*/ 2147483647 h 49"/>
              <a:gd name="T100" fmla="*/ 2147483647 w 67"/>
              <a:gd name="T101" fmla="*/ 2147483647 h 49"/>
              <a:gd name="T102" fmla="*/ 2147483647 w 67"/>
              <a:gd name="T103" fmla="*/ 2147483647 h 49"/>
              <a:gd name="T104" fmla="*/ 2147483647 w 67"/>
              <a:gd name="T105" fmla="*/ 2147483647 h 49"/>
              <a:gd name="T106" fmla="*/ 0 w 67"/>
              <a:gd name="T107" fmla="*/ 2147483647 h 49"/>
              <a:gd name="T108" fmla="*/ 2147483647 w 67"/>
              <a:gd name="T109" fmla="*/ 2147483647 h 49"/>
              <a:gd name="T110" fmla="*/ 2147483647 w 67"/>
              <a:gd name="T111" fmla="*/ 2147483647 h 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7"/>
              <a:gd name="T169" fmla="*/ 0 h 49"/>
              <a:gd name="T170" fmla="*/ 67 w 67"/>
              <a:gd name="T171" fmla="*/ 49 h 4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7" h="49">
                <a:moveTo>
                  <a:pt x="10" y="49"/>
                </a:moveTo>
                <a:lnTo>
                  <a:pt x="18" y="46"/>
                </a:lnTo>
                <a:lnTo>
                  <a:pt x="15" y="47"/>
                </a:lnTo>
                <a:lnTo>
                  <a:pt x="18" y="47"/>
                </a:lnTo>
                <a:lnTo>
                  <a:pt x="20" y="47"/>
                </a:lnTo>
                <a:lnTo>
                  <a:pt x="24" y="47"/>
                </a:lnTo>
                <a:lnTo>
                  <a:pt x="26" y="46"/>
                </a:lnTo>
                <a:lnTo>
                  <a:pt x="30" y="45"/>
                </a:lnTo>
                <a:lnTo>
                  <a:pt x="31" y="45"/>
                </a:lnTo>
                <a:lnTo>
                  <a:pt x="32" y="45"/>
                </a:lnTo>
                <a:lnTo>
                  <a:pt x="36" y="43"/>
                </a:lnTo>
                <a:lnTo>
                  <a:pt x="40" y="42"/>
                </a:lnTo>
                <a:lnTo>
                  <a:pt x="45" y="39"/>
                </a:lnTo>
                <a:lnTo>
                  <a:pt x="45" y="38"/>
                </a:lnTo>
                <a:lnTo>
                  <a:pt x="46" y="38"/>
                </a:lnTo>
                <a:lnTo>
                  <a:pt x="47" y="37"/>
                </a:lnTo>
                <a:lnTo>
                  <a:pt x="50" y="35"/>
                </a:lnTo>
                <a:lnTo>
                  <a:pt x="54" y="33"/>
                </a:lnTo>
                <a:lnTo>
                  <a:pt x="55" y="31"/>
                </a:lnTo>
                <a:lnTo>
                  <a:pt x="59" y="27"/>
                </a:lnTo>
                <a:lnTo>
                  <a:pt x="61" y="23"/>
                </a:lnTo>
                <a:lnTo>
                  <a:pt x="62" y="23"/>
                </a:lnTo>
                <a:lnTo>
                  <a:pt x="66" y="15"/>
                </a:lnTo>
                <a:lnTo>
                  <a:pt x="65" y="18"/>
                </a:lnTo>
                <a:lnTo>
                  <a:pt x="67" y="12"/>
                </a:lnTo>
                <a:lnTo>
                  <a:pt x="45" y="6"/>
                </a:lnTo>
                <a:lnTo>
                  <a:pt x="47" y="0"/>
                </a:lnTo>
                <a:lnTo>
                  <a:pt x="43" y="6"/>
                </a:lnTo>
                <a:lnTo>
                  <a:pt x="43" y="8"/>
                </a:lnTo>
                <a:lnTo>
                  <a:pt x="43" y="7"/>
                </a:lnTo>
                <a:lnTo>
                  <a:pt x="42" y="8"/>
                </a:lnTo>
                <a:lnTo>
                  <a:pt x="39" y="11"/>
                </a:lnTo>
                <a:lnTo>
                  <a:pt x="39" y="12"/>
                </a:lnTo>
                <a:lnTo>
                  <a:pt x="38" y="12"/>
                </a:lnTo>
                <a:lnTo>
                  <a:pt x="36" y="15"/>
                </a:lnTo>
                <a:lnTo>
                  <a:pt x="35" y="15"/>
                </a:lnTo>
                <a:lnTo>
                  <a:pt x="34" y="16"/>
                </a:lnTo>
                <a:lnTo>
                  <a:pt x="31" y="18"/>
                </a:lnTo>
                <a:lnTo>
                  <a:pt x="28" y="19"/>
                </a:lnTo>
                <a:lnTo>
                  <a:pt x="30" y="19"/>
                </a:lnTo>
                <a:lnTo>
                  <a:pt x="28" y="19"/>
                </a:lnTo>
                <a:lnTo>
                  <a:pt x="27" y="21"/>
                </a:lnTo>
                <a:lnTo>
                  <a:pt x="24" y="21"/>
                </a:lnTo>
                <a:lnTo>
                  <a:pt x="22" y="22"/>
                </a:lnTo>
                <a:lnTo>
                  <a:pt x="19" y="22"/>
                </a:lnTo>
                <a:lnTo>
                  <a:pt x="18" y="23"/>
                </a:lnTo>
                <a:lnTo>
                  <a:pt x="15" y="23"/>
                </a:lnTo>
                <a:lnTo>
                  <a:pt x="6" y="25"/>
                </a:lnTo>
                <a:lnTo>
                  <a:pt x="0" y="29"/>
                </a:lnTo>
                <a:lnTo>
                  <a:pt x="8" y="25"/>
                </a:lnTo>
                <a:lnTo>
                  <a:pt x="10"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207" name="Freeform 21"/>
          <p:cNvSpPr>
            <a:spLocks/>
          </p:cNvSpPr>
          <p:nvPr/>
        </p:nvSpPr>
        <p:spPr bwMode="auto">
          <a:xfrm>
            <a:off x="7678738" y="5410200"/>
            <a:ext cx="136525" cy="52388"/>
          </a:xfrm>
          <a:custGeom>
            <a:avLst/>
            <a:gdLst>
              <a:gd name="T0" fmla="*/ 2147483647 w 86"/>
              <a:gd name="T1" fmla="*/ 2147483647 h 33"/>
              <a:gd name="T2" fmla="*/ 2147483647 w 86"/>
              <a:gd name="T3" fmla="*/ 2147483647 h 33"/>
              <a:gd name="T4" fmla="*/ 2147483647 w 86"/>
              <a:gd name="T5" fmla="*/ 2147483647 h 33"/>
              <a:gd name="T6" fmla="*/ 2147483647 w 86"/>
              <a:gd name="T7" fmla="*/ 2147483647 h 33"/>
              <a:gd name="T8" fmla="*/ 2147483647 w 86"/>
              <a:gd name="T9" fmla="*/ 2147483647 h 33"/>
              <a:gd name="T10" fmla="*/ 2147483647 w 86"/>
              <a:gd name="T11" fmla="*/ 2147483647 h 33"/>
              <a:gd name="T12" fmla="*/ 2147483647 w 86"/>
              <a:gd name="T13" fmla="*/ 2147483647 h 33"/>
              <a:gd name="T14" fmla="*/ 2147483647 w 86"/>
              <a:gd name="T15" fmla="*/ 2147483647 h 33"/>
              <a:gd name="T16" fmla="*/ 2147483647 w 86"/>
              <a:gd name="T17" fmla="*/ 2147483647 h 33"/>
              <a:gd name="T18" fmla="*/ 2147483647 w 86"/>
              <a:gd name="T19" fmla="*/ 2147483647 h 33"/>
              <a:gd name="T20" fmla="*/ 2147483647 w 86"/>
              <a:gd name="T21" fmla="*/ 2147483647 h 33"/>
              <a:gd name="T22" fmla="*/ 2147483647 w 86"/>
              <a:gd name="T23" fmla="*/ 2147483647 h 33"/>
              <a:gd name="T24" fmla="*/ 2147483647 w 86"/>
              <a:gd name="T25" fmla="*/ 2147483647 h 33"/>
              <a:gd name="T26" fmla="*/ 2147483647 w 86"/>
              <a:gd name="T27" fmla="*/ 2147483647 h 33"/>
              <a:gd name="T28" fmla="*/ 2147483647 w 86"/>
              <a:gd name="T29" fmla="*/ 2147483647 h 33"/>
              <a:gd name="T30" fmla="*/ 2147483647 w 86"/>
              <a:gd name="T31" fmla="*/ 2147483647 h 33"/>
              <a:gd name="T32" fmla="*/ 2147483647 w 86"/>
              <a:gd name="T33" fmla="*/ 2147483647 h 33"/>
              <a:gd name="T34" fmla="*/ 2147483647 w 86"/>
              <a:gd name="T35" fmla="*/ 2147483647 h 33"/>
              <a:gd name="T36" fmla="*/ 2147483647 w 86"/>
              <a:gd name="T37" fmla="*/ 2147483647 h 33"/>
              <a:gd name="T38" fmla="*/ 2147483647 w 86"/>
              <a:gd name="T39" fmla="*/ 2147483647 h 33"/>
              <a:gd name="T40" fmla="*/ 2147483647 w 86"/>
              <a:gd name="T41" fmla="*/ 2147483647 h 33"/>
              <a:gd name="T42" fmla="*/ 2147483647 w 86"/>
              <a:gd name="T43" fmla="*/ 2147483647 h 33"/>
              <a:gd name="T44" fmla="*/ 2147483647 w 86"/>
              <a:gd name="T45" fmla="*/ 2147483647 h 33"/>
              <a:gd name="T46" fmla="*/ 2147483647 w 86"/>
              <a:gd name="T47" fmla="*/ 2147483647 h 33"/>
              <a:gd name="T48" fmla="*/ 2147483647 w 86"/>
              <a:gd name="T49" fmla="*/ 2147483647 h 33"/>
              <a:gd name="T50" fmla="*/ 2147483647 w 86"/>
              <a:gd name="T51" fmla="*/ 2147483647 h 33"/>
              <a:gd name="T52" fmla="*/ 2147483647 w 86"/>
              <a:gd name="T53" fmla="*/ 2147483647 h 33"/>
              <a:gd name="T54" fmla="*/ 2147483647 w 86"/>
              <a:gd name="T55" fmla="*/ 0 h 33"/>
              <a:gd name="T56" fmla="*/ 2147483647 w 86"/>
              <a:gd name="T57" fmla="*/ 0 h 33"/>
              <a:gd name="T58" fmla="*/ 2147483647 w 86"/>
              <a:gd name="T59" fmla="*/ 2147483647 h 33"/>
              <a:gd name="T60" fmla="*/ 0 w 86"/>
              <a:gd name="T61" fmla="*/ 2147483647 h 33"/>
              <a:gd name="T62" fmla="*/ 2147483647 w 86"/>
              <a:gd name="T63" fmla="*/ 2147483647 h 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
              <a:gd name="T97" fmla="*/ 0 h 33"/>
              <a:gd name="T98" fmla="*/ 86 w 86"/>
              <a:gd name="T99" fmla="*/ 33 h 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 h="33">
                <a:moveTo>
                  <a:pt x="26" y="17"/>
                </a:moveTo>
                <a:lnTo>
                  <a:pt x="26" y="14"/>
                </a:lnTo>
                <a:lnTo>
                  <a:pt x="24" y="18"/>
                </a:lnTo>
                <a:lnTo>
                  <a:pt x="20" y="22"/>
                </a:lnTo>
                <a:lnTo>
                  <a:pt x="16" y="24"/>
                </a:lnTo>
                <a:lnTo>
                  <a:pt x="18" y="24"/>
                </a:lnTo>
                <a:lnTo>
                  <a:pt x="19" y="24"/>
                </a:lnTo>
                <a:lnTo>
                  <a:pt x="19" y="25"/>
                </a:lnTo>
                <a:lnTo>
                  <a:pt x="24" y="25"/>
                </a:lnTo>
                <a:lnTo>
                  <a:pt x="27" y="25"/>
                </a:lnTo>
                <a:lnTo>
                  <a:pt x="30" y="25"/>
                </a:lnTo>
                <a:lnTo>
                  <a:pt x="31" y="27"/>
                </a:lnTo>
                <a:lnTo>
                  <a:pt x="35" y="28"/>
                </a:lnTo>
                <a:lnTo>
                  <a:pt x="36" y="28"/>
                </a:lnTo>
                <a:lnTo>
                  <a:pt x="41" y="29"/>
                </a:lnTo>
                <a:lnTo>
                  <a:pt x="43" y="29"/>
                </a:lnTo>
                <a:lnTo>
                  <a:pt x="45" y="29"/>
                </a:lnTo>
                <a:lnTo>
                  <a:pt x="49" y="29"/>
                </a:lnTo>
                <a:lnTo>
                  <a:pt x="51" y="32"/>
                </a:lnTo>
                <a:lnTo>
                  <a:pt x="54" y="32"/>
                </a:lnTo>
                <a:lnTo>
                  <a:pt x="55" y="32"/>
                </a:lnTo>
                <a:lnTo>
                  <a:pt x="58" y="32"/>
                </a:lnTo>
                <a:lnTo>
                  <a:pt x="62" y="33"/>
                </a:lnTo>
                <a:lnTo>
                  <a:pt x="66" y="33"/>
                </a:lnTo>
                <a:lnTo>
                  <a:pt x="74" y="33"/>
                </a:lnTo>
                <a:lnTo>
                  <a:pt x="77" y="32"/>
                </a:lnTo>
                <a:lnTo>
                  <a:pt x="78" y="32"/>
                </a:lnTo>
                <a:lnTo>
                  <a:pt x="75" y="33"/>
                </a:lnTo>
                <a:lnTo>
                  <a:pt x="86" y="25"/>
                </a:lnTo>
                <a:lnTo>
                  <a:pt x="65" y="17"/>
                </a:lnTo>
                <a:lnTo>
                  <a:pt x="75" y="8"/>
                </a:lnTo>
                <a:lnTo>
                  <a:pt x="69" y="9"/>
                </a:lnTo>
                <a:lnTo>
                  <a:pt x="69" y="10"/>
                </a:lnTo>
                <a:lnTo>
                  <a:pt x="67" y="10"/>
                </a:lnTo>
                <a:lnTo>
                  <a:pt x="69" y="10"/>
                </a:lnTo>
                <a:lnTo>
                  <a:pt x="71" y="9"/>
                </a:lnTo>
                <a:lnTo>
                  <a:pt x="69" y="9"/>
                </a:lnTo>
                <a:lnTo>
                  <a:pt x="66" y="9"/>
                </a:lnTo>
                <a:lnTo>
                  <a:pt x="65" y="9"/>
                </a:lnTo>
                <a:lnTo>
                  <a:pt x="66" y="9"/>
                </a:lnTo>
                <a:lnTo>
                  <a:pt x="62" y="8"/>
                </a:lnTo>
                <a:lnTo>
                  <a:pt x="59" y="6"/>
                </a:lnTo>
                <a:lnTo>
                  <a:pt x="57" y="6"/>
                </a:lnTo>
                <a:lnTo>
                  <a:pt x="54" y="6"/>
                </a:lnTo>
                <a:lnTo>
                  <a:pt x="51" y="6"/>
                </a:lnTo>
                <a:lnTo>
                  <a:pt x="49" y="4"/>
                </a:lnTo>
                <a:lnTo>
                  <a:pt x="45" y="4"/>
                </a:lnTo>
                <a:lnTo>
                  <a:pt x="43" y="4"/>
                </a:lnTo>
                <a:lnTo>
                  <a:pt x="39" y="2"/>
                </a:lnTo>
                <a:lnTo>
                  <a:pt x="38" y="2"/>
                </a:lnTo>
                <a:lnTo>
                  <a:pt x="35" y="1"/>
                </a:lnTo>
                <a:lnTo>
                  <a:pt x="31" y="1"/>
                </a:lnTo>
                <a:lnTo>
                  <a:pt x="28" y="0"/>
                </a:lnTo>
                <a:lnTo>
                  <a:pt x="24" y="0"/>
                </a:lnTo>
                <a:lnTo>
                  <a:pt x="20" y="0"/>
                </a:lnTo>
                <a:lnTo>
                  <a:pt x="19" y="0"/>
                </a:lnTo>
                <a:lnTo>
                  <a:pt x="18" y="0"/>
                </a:lnTo>
                <a:lnTo>
                  <a:pt x="7" y="2"/>
                </a:lnTo>
                <a:lnTo>
                  <a:pt x="2" y="9"/>
                </a:lnTo>
                <a:lnTo>
                  <a:pt x="0" y="14"/>
                </a:lnTo>
                <a:lnTo>
                  <a:pt x="0" y="13"/>
                </a:lnTo>
                <a:lnTo>
                  <a:pt x="26"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208" name="Freeform 22"/>
          <p:cNvSpPr>
            <a:spLocks/>
          </p:cNvSpPr>
          <p:nvPr/>
        </p:nvSpPr>
        <p:spPr bwMode="auto">
          <a:xfrm>
            <a:off x="7194550" y="4124325"/>
            <a:ext cx="620713" cy="1325563"/>
          </a:xfrm>
          <a:custGeom>
            <a:avLst/>
            <a:gdLst>
              <a:gd name="T0" fmla="*/ 2147483647 w 391"/>
              <a:gd name="T1" fmla="*/ 2147483647 h 835"/>
              <a:gd name="T2" fmla="*/ 2147483647 w 391"/>
              <a:gd name="T3" fmla="*/ 2147483647 h 835"/>
              <a:gd name="T4" fmla="*/ 2147483647 w 391"/>
              <a:gd name="T5" fmla="*/ 0 h 835"/>
              <a:gd name="T6" fmla="*/ 0 w 391"/>
              <a:gd name="T7" fmla="*/ 2147483647 h 835"/>
              <a:gd name="T8" fmla="*/ 2147483647 w 391"/>
              <a:gd name="T9" fmla="*/ 2147483647 h 835"/>
              <a:gd name="T10" fmla="*/ 2147483647 w 391"/>
              <a:gd name="T11" fmla="*/ 2147483647 h 835"/>
              <a:gd name="T12" fmla="*/ 2147483647 w 391"/>
              <a:gd name="T13" fmla="*/ 2147483647 h 835"/>
              <a:gd name="T14" fmla="*/ 2147483647 w 391"/>
              <a:gd name="T15" fmla="*/ 2147483647 h 835"/>
              <a:gd name="T16" fmla="*/ 0 60000 65536"/>
              <a:gd name="T17" fmla="*/ 0 60000 65536"/>
              <a:gd name="T18" fmla="*/ 0 60000 65536"/>
              <a:gd name="T19" fmla="*/ 0 60000 65536"/>
              <a:gd name="T20" fmla="*/ 0 60000 65536"/>
              <a:gd name="T21" fmla="*/ 0 60000 65536"/>
              <a:gd name="T22" fmla="*/ 0 60000 65536"/>
              <a:gd name="T23" fmla="*/ 0 60000 65536"/>
              <a:gd name="T24" fmla="*/ 0 w 391"/>
              <a:gd name="T25" fmla="*/ 0 h 835"/>
              <a:gd name="T26" fmla="*/ 391 w 391"/>
              <a:gd name="T27" fmla="*/ 835 h 8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1" h="835">
                <a:moveTo>
                  <a:pt x="391" y="826"/>
                </a:moveTo>
                <a:lnTo>
                  <a:pt x="94" y="45"/>
                </a:lnTo>
                <a:lnTo>
                  <a:pt x="12" y="0"/>
                </a:lnTo>
                <a:lnTo>
                  <a:pt x="0" y="22"/>
                </a:lnTo>
                <a:lnTo>
                  <a:pt x="78" y="64"/>
                </a:lnTo>
                <a:lnTo>
                  <a:pt x="73" y="58"/>
                </a:lnTo>
                <a:lnTo>
                  <a:pt x="370" y="835"/>
                </a:lnTo>
                <a:lnTo>
                  <a:pt x="391" y="8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209" name="Freeform 23"/>
          <p:cNvSpPr>
            <a:spLocks/>
          </p:cNvSpPr>
          <p:nvPr/>
        </p:nvSpPr>
        <p:spPr bwMode="auto">
          <a:xfrm>
            <a:off x="7131050" y="4011613"/>
            <a:ext cx="93663" cy="141287"/>
          </a:xfrm>
          <a:custGeom>
            <a:avLst/>
            <a:gdLst>
              <a:gd name="T0" fmla="*/ 2147483647 w 59"/>
              <a:gd name="T1" fmla="*/ 2147483647 h 89"/>
              <a:gd name="T2" fmla="*/ 2147483647 w 59"/>
              <a:gd name="T3" fmla="*/ 2147483647 h 89"/>
              <a:gd name="T4" fmla="*/ 2147483647 w 59"/>
              <a:gd name="T5" fmla="*/ 2147483647 h 89"/>
              <a:gd name="T6" fmla="*/ 2147483647 w 59"/>
              <a:gd name="T7" fmla="*/ 2147483647 h 89"/>
              <a:gd name="T8" fmla="*/ 2147483647 w 59"/>
              <a:gd name="T9" fmla="*/ 2147483647 h 89"/>
              <a:gd name="T10" fmla="*/ 2147483647 w 59"/>
              <a:gd name="T11" fmla="*/ 2147483647 h 89"/>
              <a:gd name="T12" fmla="*/ 2147483647 w 59"/>
              <a:gd name="T13" fmla="*/ 2147483647 h 89"/>
              <a:gd name="T14" fmla="*/ 2147483647 w 59"/>
              <a:gd name="T15" fmla="*/ 2147483647 h 89"/>
              <a:gd name="T16" fmla="*/ 2147483647 w 59"/>
              <a:gd name="T17" fmla="*/ 2147483647 h 89"/>
              <a:gd name="T18" fmla="*/ 2147483647 w 59"/>
              <a:gd name="T19" fmla="*/ 2147483647 h 89"/>
              <a:gd name="T20" fmla="*/ 2147483647 w 59"/>
              <a:gd name="T21" fmla="*/ 2147483647 h 89"/>
              <a:gd name="T22" fmla="*/ 2147483647 w 59"/>
              <a:gd name="T23" fmla="*/ 2147483647 h 89"/>
              <a:gd name="T24" fmla="*/ 2147483647 w 59"/>
              <a:gd name="T25" fmla="*/ 2147483647 h 89"/>
              <a:gd name="T26" fmla="*/ 2147483647 w 59"/>
              <a:gd name="T27" fmla="*/ 2147483647 h 89"/>
              <a:gd name="T28" fmla="*/ 2147483647 w 59"/>
              <a:gd name="T29" fmla="*/ 2147483647 h 89"/>
              <a:gd name="T30" fmla="*/ 2147483647 w 59"/>
              <a:gd name="T31" fmla="*/ 2147483647 h 89"/>
              <a:gd name="T32" fmla="*/ 2147483647 w 59"/>
              <a:gd name="T33" fmla="*/ 2147483647 h 89"/>
              <a:gd name="T34" fmla="*/ 2147483647 w 59"/>
              <a:gd name="T35" fmla="*/ 2147483647 h 89"/>
              <a:gd name="T36" fmla="*/ 2147483647 w 59"/>
              <a:gd name="T37" fmla="*/ 2147483647 h 89"/>
              <a:gd name="T38" fmla="*/ 2147483647 w 59"/>
              <a:gd name="T39" fmla="*/ 2147483647 h 89"/>
              <a:gd name="T40" fmla="*/ 2147483647 w 59"/>
              <a:gd name="T41" fmla="*/ 2147483647 h 89"/>
              <a:gd name="T42" fmla="*/ 2147483647 w 59"/>
              <a:gd name="T43" fmla="*/ 2147483647 h 89"/>
              <a:gd name="T44" fmla="*/ 2147483647 w 59"/>
              <a:gd name="T45" fmla="*/ 2147483647 h 89"/>
              <a:gd name="T46" fmla="*/ 2147483647 w 59"/>
              <a:gd name="T47" fmla="*/ 2147483647 h 89"/>
              <a:gd name="T48" fmla="*/ 2147483647 w 59"/>
              <a:gd name="T49" fmla="*/ 2147483647 h 89"/>
              <a:gd name="T50" fmla="*/ 2147483647 w 59"/>
              <a:gd name="T51" fmla="*/ 2147483647 h 89"/>
              <a:gd name="T52" fmla="*/ 2147483647 w 59"/>
              <a:gd name="T53" fmla="*/ 2147483647 h 89"/>
              <a:gd name="T54" fmla="*/ 2147483647 w 59"/>
              <a:gd name="T55" fmla="*/ 0 h 89"/>
              <a:gd name="T56" fmla="*/ 2147483647 w 59"/>
              <a:gd name="T57" fmla="*/ 0 h 89"/>
              <a:gd name="T58" fmla="*/ 2147483647 w 59"/>
              <a:gd name="T59" fmla="*/ 2147483647 h 89"/>
              <a:gd name="T60" fmla="*/ 0 w 59"/>
              <a:gd name="T61" fmla="*/ 2147483647 h 89"/>
              <a:gd name="T62" fmla="*/ 2147483647 w 59"/>
              <a:gd name="T63" fmla="*/ 2147483647 h 89"/>
              <a:gd name="T64" fmla="*/ 2147483647 w 59"/>
              <a:gd name="T65" fmla="*/ 2147483647 h 89"/>
              <a:gd name="T66" fmla="*/ 2147483647 w 59"/>
              <a:gd name="T67" fmla="*/ 2147483647 h 89"/>
              <a:gd name="T68" fmla="*/ 2147483647 w 59"/>
              <a:gd name="T69" fmla="*/ 2147483647 h 89"/>
              <a:gd name="T70" fmla="*/ 2147483647 w 59"/>
              <a:gd name="T71" fmla="*/ 2147483647 h 89"/>
              <a:gd name="T72" fmla="*/ 2147483647 w 59"/>
              <a:gd name="T73" fmla="*/ 2147483647 h 89"/>
              <a:gd name="T74" fmla="*/ 2147483647 w 59"/>
              <a:gd name="T75" fmla="*/ 2147483647 h 89"/>
              <a:gd name="T76" fmla="*/ 2147483647 w 59"/>
              <a:gd name="T77" fmla="*/ 2147483647 h 89"/>
              <a:gd name="T78" fmla="*/ 2147483647 w 59"/>
              <a:gd name="T79" fmla="*/ 2147483647 h 89"/>
              <a:gd name="T80" fmla="*/ 2147483647 w 59"/>
              <a:gd name="T81" fmla="*/ 2147483647 h 89"/>
              <a:gd name="T82" fmla="*/ 2147483647 w 59"/>
              <a:gd name="T83" fmla="*/ 2147483647 h 89"/>
              <a:gd name="T84" fmla="*/ 2147483647 w 59"/>
              <a:gd name="T85" fmla="*/ 2147483647 h 89"/>
              <a:gd name="T86" fmla="*/ 2147483647 w 59"/>
              <a:gd name="T87" fmla="*/ 2147483647 h 89"/>
              <a:gd name="T88" fmla="*/ 2147483647 w 59"/>
              <a:gd name="T89" fmla="*/ 2147483647 h 89"/>
              <a:gd name="T90" fmla="*/ 2147483647 w 59"/>
              <a:gd name="T91" fmla="*/ 2147483647 h 89"/>
              <a:gd name="T92" fmla="*/ 2147483647 w 59"/>
              <a:gd name="T93" fmla="*/ 2147483647 h 89"/>
              <a:gd name="T94" fmla="*/ 2147483647 w 59"/>
              <a:gd name="T95" fmla="*/ 2147483647 h 89"/>
              <a:gd name="T96" fmla="*/ 2147483647 w 59"/>
              <a:gd name="T97" fmla="*/ 2147483647 h 89"/>
              <a:gd name="T98" fmla="*/ 2147483647 w 59"/>
              <a:gd name="T99" fmla="*/ 2147483647 h 89"/>
              <a:gd name="T100" fmla="*/ 2147483647 w 59"/>
              <a:gd name="T101" fmla="*/ 2147483647 h 89"/>
              <a:gd name="T102" fmla="*/ 2147483647 w 59"/>
              <a:gd name="T103" fmla="*/ 2147483647 h 89"/>
              <a:gd name="T104" fmla="*/ 2147483647 w 59"/>
              <a:gd name="T105" fmla="*/ 2147483647 h 89"/>
              <a:gd name="T106" fmla="*/ 2147483647 w 59"/>
              <a:gd name="T107" fmla="*/ 2147483647 h 89"/>
              <a:gd name="T108" fmla="*/ 2147483647 w 59"/>
              <a:gd name="T109" fmla="*/ 2147483647 h 89"/>
              <a:gd name="T110" fmla="*/ 2147483647 w 59"/>
              <a:gd name="T111" fmla="*/ 2147483647 h 89"/>
              <a:gd name="T112" fmla="*/ 2147483647 w 59"/>
              <a:gd name="T113" fmla="*/ 2147483647 h 89"/>
              <a:gd name="T114" fmla="*/ 2147483647 w 59"/>
              <a:gd name="T115" fmla="*/ 2147483647 h 89"/>
              <a:gd name="T116" fmla="*/ 2147483647 w 59"/>
              <a:gd name="T117" fmla="*/ 2147483647 h 89"/>
              <a:gd name="T118" fmla="*/ 2147483647 w 59"/>
              <a:gd name="T119" fmla="*/ 2147483647 h 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
              <a:gd name="T181" fmla="*/ 0 h 89"/>
              <a:gd name="T182" fmla="*/ 59 w 59"/>
              <a:gd name="T183" fmla="*/ 89 h 8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 h="89">
                <a:moveTo>
                  <a:pt x="59" y="81"/>
                </a:moveTo>
                <a:lnTo>
                  <a:pt x="56" y="77"/>
                </a:lnTo>
                <a:lnTo>
                  <a:pt x="56" y="75"/>
                </a:lnTo>
                <a:lnTo>
                  <a:pt x="56" y="71"/>
                </a:lnTo>
                <a:lnTo>
                  <a:pt x="55" y="69"/>
                </a:lnTo>
                <a:lnTo>
                  <a:pt x="53" y="67"/>
                </a:lnTo>
                <a:lnTo>
                  <a:pt x="53" y="65"/>
                </a:lnTo>
                <a:lnTo>
                  <a:pt x="53" y="62"/>
                </a:lnTo>
                <a:lnTo>
                  <a:pt x="52" y="59"/>
                </a:lnTo>
                <a:lnTo>
                  <a:pt x="49" y="51"/>
                </a:lnTo>
                <a:lnTo>
                  <a:pt x="49" y="48"/>
                </a:lnTo>
                <a:lnTo>
                  <a:pt x="47" y="44"/>
                </a:lnTo>
                <a:lnTo>
                  <a:pt x="45" y="43"/>
                </a:lnTo>
                <a:lnTo>
                  <a:pt x="45" y="40"/>
                </a:lnTo>
                <a:lnTo>
                  <a:pt x="41" y="35"/>
                </a:lnTo>
                <a:lnTo>
                  <a:pt x="41" y="31"/>
                </a:lnTo>
                <a:lnTo>
                  <a:pt x="39" y="28"/>
                </a:lnTo>
                <a:lnTo>
                  <a:pt x="39" y="27"/>
                </a:lnTo>
                <a:lnTo>
                  <a:pt x="36" y="24"/>
                </a:lnTo>
                <a:lnTo>
                  <a:pt x="33" y="20"/>
                </a:lnTo>
                <a:lnTo>
                  <a:pt x="32" y="20"/>
                </a:lnTo>
                <a:lnTo>
                  <a:pt x="32" y="18"/>
                </a:lnTo>
                <a:lnTo>
                  <a:pt x="28" y="14"/>
                </a:lnTo>
                <a:lnTo>
                  <a:pt x="25" y="12"/>
                </a:lnTo>
                <a:lnTo>
                  <a:pt x="21" y="8"/>
                </a:lnTo>
                <a:lnTo>
                  <a:pt x="17" y="4"/>
                </a:lnTo>
                <a:lnTo>
                  <a:pt x="12" y="0"/>
                </a:lnTo>
                <a:lnTo>
                  <a:pt x="5" y="0"/>
                </a:lnTo>
                <a:lnTo>
                  <a:pt x="12" y="1"/>
                </a:lnTo>
                <a:lnTo>
                  <a:pt x="0" y="23"/>
                </a:lnTo>
                <a:lnTo>
                  <a:pt x="5" y="24"/>
                </a:lnTo>
                <a:lnTo>
                  <a:pt x="2" y="24"/>
                </a:lnTo>
                <a:lnTo>
                  <a:pt x="1" y="23"/>
                </a:lnTo>
                <a:lnTo>
                  <a:pt x="4" y="26"/>
                </a:lnTo>
                <a:lnTo>
                  <a:pt x="5" y="27"/>
                </a:lnTo>
                <a:lnTo>
                  <a:pt x="10" y="31"/>
                </a:lnTo>
                <a:lnTo>
                  <a:pt x="12" y="31"/>
                </a:lnTo>
                <a:lnTo>
                  <a:pt x="13" y="34"/>
                </a:lnTo>
                <a:lnTo>
                  <a:pt x="16" y="38"/>
                </a:lnTo>
                <a:lnTo>
                  <a:pt x="17" y="39"/>
                </a:lnTo>
                <a:lnTo>
                  <a:pt x="19" y="42"/>
                </a:lnTo>
                <a:lnTo>
                  <a:pt x="20" y="43"/>
                </a:lnTo>
                <a:lnTo>
                  <a:pt x="20" y="46"/>
                </a:lnTo>
                <a:lnTo>
                  <a:pt x="23" y="50"/>
                </a:lnTo>
                <a:lnTo>
                  <a:pt x="24" y="53"/>
                </a:lnTo>
                <a:lnTo>
                  <a:pt x="25" y="55"/>
                </a:lnTo>
                <a:lnTo>
                  <a:pt x="25" y="57"/>
                </a:lnTo>
                <a:lnTo>
                  <a:pt x="27" y="59"/>
                </a:lnTo>
                <a:lnTo>
                  <a:pt x="29" y="66"/>
                </a:lnTo>
                <a:lnTo>
                  <a:pt x="29" y="67"/>
                </a:lnTo>
                <a:lnTo>
                  <a:pt x="29" y="70"/>
                </a:lnTo>
                <a:lnTo>
                  <a:pt x="31" y="73"/>
                </a:lnTo>
                <a:lnTo>
                  <a:pt x="31" y="75"/>
                </a:lnTo>
                <a:lnTo>
                  <a:pt x="32" y="78"/>
                </a:lnTo>
                <a:lnTo>
                  <a:pt x="32" y="82"/>
                </a:lnTo>
                <a:lnTo>
                  <a:pt x="35" y="89"/>
                </a:lnTo>
                <a:lnTo>
                  <a:pt x="33" y="85"/>
                </a:lnTo>
                <a:lnTo>
                  <a:pt x="59"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210" name="Freeform 24"/>
          <p:cNvSpPr>
            <a:spLocks/>
          </p:cNvSpPr>
          <p:nvPr/>
        </p:nvSpPr>
        <p:spPr bwMode="auto">
          <a:xfrm>
            <a:off x="6300788" y="2349500"/>
            <a:ext cx="749300" cy="1517650"/>
          </a:xfrm>
          <a:custGeom>
            <a:avLst/>
            <a:gdLst>
              <a:gd name="T0" fmla="*/ 2147483647 w 472"/>
              <a:gd name="T1" fmla="*/ 2147483647 h 956"/>
              <a:gd name="T2" fmla="*/ 2147483647 w 472"/>
              <a:gd name="T3" fmla="*/ 2147483647 h 956"/>
              <a:gd name="T4" fmla="*/ 2147483647 w 472"/>
              <a:gd name="T5" fmla="*/ 2147483647 h 956"/>
              <a:gd name="T6" fmla="*/ 2147483647 w 472"/>
              <a:gd name="T7" fmla="*/ 2147483647 h 956"/>
              <a:gd name="T8" fmla="*/ 2147483647 w 472"/>
              <a:gd name="T9" fmla="*/ 2147483647 h 956"/>
              <a:gd name="T10" fmla="*/ 2147483647 w 472"/>
              <a:gd name="T11" fmla="*/ 2147483647 h 956"/>
              <a:gd name="T12" fmla="*/ 2147483647 w 472"/>
              <a:gd name="T13" fmla="*/ 2147483647 h 956"/>
              <a:gd name="T14" fmla="*/ 2147483647 w 472"/>
              <a:gd name="T15" fmla="*/ 2147483647 h 956"/>
              <a:gd name="T16" fmla="*/ 2147483647 w 472"/>
              <a:gd name="T17" fmla="*/ 2147483647 h 956"/>
              <a:gd name="T18" fmla="*/ 2147483647 w 472"/>
              <a:gd name="T19" fmla="*/ 2147483647 h 956"/>
              <a:gd name="T20" fmla="*/ 2147483647 w 472"/>
              <a:gd name="T21" fmla="*/ 2147483647 h 956"/>
              <a:gd name="T22" fmla="*/ 2147483647 w 472"/>
              <a:gd name="T23" fmla="*/ 2147483647 h 956"/>
              <a:gd name="T24" fmla="*/ 2147483647 w 472"/>
              <a:gd name="T25" fmla="*/ 2147483647 h 956"/>
              <a:gd name="T26" fmla="*/ 2147483647 w 472"/>
              <a:gd name="T27" fmla="*/ 2147483647 h 956"/>
              <a:gd name="T28" fmla="*/ 2147483647 w 472"/>
              <a:gd name="T29" fmla="*/ 2147483647 h 956"/>
              <a:gd name="T30" fmla="*/ 2147483647 w 472"/>
              <a:gd name="T31" fmla="*/ 2147483647 h 956"/>
              <a:gd name="T32" fmla="*/ 2147483647 w 472"/>
              <a:gd name="T33" fmla="*/ 2147483647 h 956"/>
              <a:gd name="T34" fmla="*/ 2147483647 w 472"/>
              <a:gd name="T35" fmla="*/ 2147483647 h 956"/>
              <a:gd name="T36" fmla="*/ 2147483647 w 472"/>
              <a:gd name="T37" fmla="*/ 2147483647 h 956"/>
              <a:gd name="T38" fmla="*/ 2147483647 w 472"/>
              <a:gd name="T39" fmla="*/ 2147483647 h 956"/>
              <a:gd name="T40" fmla="*/ 2147483647 w 472"/>
              <a:gd name="T41" fmla="*/ 2147483647 h 956"/>
              <a:gd name="T42" fmla="*/ 2147483647 w 472"/>
              <a:gd name="T43" fmla="*/ 2147483647 h 956"/>
              <a:gd name="T44" fmla="*/ 2147483647 w 472"/>
              <a:gd name="T45" fmla="*/ 2147483647 h 956"/>
              <a:gd name="T46" fmla="*/ 2147483647 w 472"/>
              <a:gd name="T47" fmla="*/ 0 h 956"/>
              <a:gd name="T48" fmla="*/ 2147483647 w 472"/>
              <a:gd name="T49" fmla="*/ 0 h 956"/>
              <a:gd name="T50" fmla="*/ 0 w 472"/>
              <a:gd name="T51" fmla="*/ 2147483647 h 956"/>
              <a:gd name="T52" fmla="*/ 0 w 472"/>
              <a:gd name="T53" fmla="*/ 2147483647 h 956"/>
              <a:gd name="T54" fmla="*/ 2147483647 w 472"/>
              <a:gd name="T55" fmla="*/ 2147483647 h 956"/>
              <a:gd name="T56" fmla="*/ 2147483647 w 472"/>
              <a:gd name="T57" fmla="*/ 2147483647 h 956"/>
              <a:gd name="T58" fmla="*/ 2147483647 w 472"/>
              <a:gd name="T59" fmla="*/ 2147483647 h 956"/>
              <a:gd name="T60" fmla="*/ 2147483647 w 472"/>
              <a:gd name="T61" fmla="*/ 2147483647 h 956"/>
              <a:gd name="T62" fmla="*/ 2147483647 w 472"/>
              <a:gd name="T63" fmla="*/ 2147483647 h 956"/>
              <a:gd name="T64" fmla="*/ 2147483647 w 472"/>
              <a:gd name="T65" fmla="*/ 2147483647 h 956"/>
              <a:gd name="T66" fmla="*/ 2147483647 w 472"/>
              <a:gd name="T67" fmla="*/ 2147483647 h 956"/>
              <a:gd name="T68" fmla="*/ 2147483647 w 472"/>
              <a:gd name="T69" fmla="*/ 2147483647 h 956"/>
              <a:gd name="T70" fmla="*/ 2147483647 w 472"/>
              <a:gd name="T71" fmla="*/ 2147483647 h 956"/>
              <a:gd name="T72" fmla="*/ 2147483647 w 472"/>
              <a:gd name="T73" fmla="*/ 2147483647 h 956"/>
              <a:gd name="T74" fmla="*/ 2147483647 w 472"/>
              <a:gd name="T75" fmla="*/ 2147483647 h 956"/>
              <a:gd name="T76" fmla="*/ 2147483647 w 472"/>
              <a:gd name="T77" fmla="*/ 2147483647 h 956"/>
              <a:gd name="T78" fmla="*/ 2147483647 w 472"/>
              <a:gd name="T79" fmla="*/ 2147483647 h 956"/>
              <a:gd name="T80" fmla="*/ 2147483647 w 472"/>
              <a:gd name="T81" fmla="*/ 2147483647 h 956"/>
              <a:gd name="T82" fmla="*/ 2147483647 w 472"/>
              <a:gd name="T83" fmla="*/ 2147483647 h 956"/>
              <a:gd name="T84" fmla="*/ 2147483647 w 472"/>
              <a:gd name="T85" fmla="*/ 2147483647 h 956"/>
              <a:gd name="T86" fmla="*/ 2147483647 w 472"/>
              <a:gd name="T87" fmla="*/ 2147483647 h 956"/>
              <a:gd name="T88" fmla="*/ 2147483647 w 472"/>
              <a:gd name="T89" fmla="*/ 2147483647 h 956"/>
              <a:gd name="T90" fmla="*/ 2147483647 w 472"/>
              <a:gd name="T91" fmla="*/ 2147483647 h 956"/>
              <a:gd name="T92" fmla="*/ 2147483647 w 472"/>
              <a:gd name="T93" fmla="*/ 2147483647 h 956"/>
              <a:gd name="T94" fmla="*/ 2147483647 w 472"/>
              <a:gd name="T95" fmla="*/ 2147483647 h 956"/>
              <a:gd name="T96" fmla="*/ 2147483647 w 472"/>
              <a:gd name="T97" fmla="*/ 2147483647 h 956"/>
              <a:gd name="T98" fmla="*/ 2147483647 w 472"/>
              <a:gd name="T99" fmla="*/ 2147483647 h 956"/>
              <a:gd name="T100" fmla="*/ 2147483647 w 472"/>
              <a:gd name="T101" fmla="*/ 2147483647 h 956"/>
              <a:gd name="T102" fmla="*/ 2147483647 w 472"/>
              <a:gd name="T103" fmla="*/ 2147483647 h 9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2"/>
              <a:gd name="T157" fmla="*/ 0 h 956"/>
              <a:gd name="T158" fmla="*/ 472 w 472"/>
              <a:gd name="T159" fmla="*/ 956 h 9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2" h="956">
                <a:moveTo>
                  <a:pt x="472" y="945"/>
                </a:moveTo>
                <a:lnTo>
                  <a:pt x="457" y="915"/>
                </a:lnTo>
                <a:lnTo>
                  <a:pt x="444" y="887"/>
                </a:lnTo>
                <a:lnTo>
                  <a:pt x="429" y="857"/>
                </a:lnTo>
                <a:lnTo>
                  <a:pt x="402" y="800"/>
                </a:lnTo>
                <a:lnTo>
                  <a:pt x="374" y="739"/>
                </a:lnTo>
                <a:lnTo>
                  <a:pt x="360" y="710"/>
                </a:lnTo>
                <a:lnTo>
                  <a:pt x="347" y="679"/>
                </a:lnTo>
                <a:lnTo>
                  <a:pt x="333" y="649"/>
                </a:lnTo>
                <a:lnTo>
                  <a:pt x="254" y="465"/>
                </a:lnTo>
                <a:lnTo>
                  <a:pt x="241" y="434"/>
                </a:lnTo>
                <a:lnTo>
                  <a:pt x="227" y="404"/>
                </a:lnTo>
                <a:lnTo>
                  <a:pt x="214" y="373"/>
                </a:lnTo>
                <a:lnTo>
                  <a:pt x="199" y="343"/>
                </a:lnTo>
                <a:lnTo>
                  <a:pt x="185" y="313"/>
                </a:lnTo>
                <a:lnTo>
                  <a:pt x="172" y="283"/>
                </a:lnTo>
                <a:lnTo>
                  <a:pt x="144" y="223"/>
                </a:lnTo>
                <a:lnTo>
                  <a:pt x="114" y="165"/>
                </a:lnTo>
                <a:lnTo>
                  <a:pt x="99" y="137"/>
                </a:lnTo>
                <a:lnTo>
                  <a:pt x="83" y="109"/>
                </a:lnTo>
                <a:lnTo>
                  <a:pt x="69" y="80"/>
                </a:lnTo>
                <a:lnTo>
                  <a:pt x="52" y="52"/>
                </a:lnTo>
                <a:lnTo>
                  <a:pt x="36" y="25"/>
                </a:lnTo>
                <a:lnTo>
                  <a:pt x="21" y="0"/>
                </a:lnTo>
                <a:lnTo>
                  <a:pt x="0" y="12"/>
                </a:lnTo>
                <a:lnTo>
                  <a:pt x="15" y="37"/>
                </a:lnTo>
                <a:lnTo>
                  <a:pt x="31" y="64"/>
                </a:lnTo>
                <a:lnTo>
                  <a:pt x="47" y="93"/>
                </a:lnTo>
                <a:lnTo>
                  <a:pt x="62" y="119"/>
                </a:lnTo>
                <a:lnTo>
                  <a:pt x="78" y="148"/>
                </a:lnTo>
                <a:lnTo>
                  <a:pt x="93" y="176"/>
                </a:lnTo>
                <a:lnTo>
                  <a:pt x="108" y="205"/>
                </a:lnTo>
                <a:lnTo>
                  <a:pt x="121" y="235"/>
                </a:lnTo>
                <a:lnTo>
                  <a:pt x="149" y="293"/>
                </a:lnTo>
                <a:lnTo>
                  <a:pt x="163" y="322"/>
                </a:lnTo>
                <a:lnTo>
                  <a:pt x="176" y="353"/>
                </a:lnTo>
                <a:lnTo>
                  <a:pt x="191" y="383"/>
                </a:lnTo>
                <a:lnTo>
                  <a:pt x="204" y="414"/>
                </a:lnTo>
                <a:lnTo>
                  <a:pt x="218" y="445"/>
                </a:lnTo>
                <a:lnTo>
                  <a:pt x="231" y="474"/>
                </a:lnTo>
                <a:lnTo>
                  <a:pt x="311" y="658"/>
                </a:lnTo>
                <a:lnTo>
                  <a:pt x="324" y="689"/>
                </a:lnTo>
                <a:lnTo>
                  <a:pt x="339" y="720"/>
                </a:lnTo>
                <a:lnTo>
                  <a:pt x="351" y="750"/>
                </a:lnTo>
                <a:lnTo>
                  <a:pt x="379" y="810"/>
                </a:lnTo>
                <a:lnTo>
                  <a:pt x="407" y="868"/>
                </a:lnTo>
                <a:lnTo>
                  <a:pt x="421" y="898"/>
                </a:lnTo>
                <a:lnTo>
                  <a:pt x="436" y="926"/>
                </a:lnTo>
                <a:lnTo>
                  <a:pt x="450" y="956"/>
                </a:lnTo>
                <a:lnTo>
                  <a:pt x="472" y="9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211" name="Freeform 25"/>
          <p:cNvSpPr>
            <a:spLocks/>
          </p:cNvSpPr>
          <p:nvPr/>
        </p:nvSpPr>
        <p:spPr bwMode="auto">
          <a:xfrm>
            <a:off x="6056313" y="2368550"/>
            <a:ext cx="381000" cy="179388"/>
          </a:xfrm>
          <a:custGeom>
            <a:avLst/>
            <a:gdLst>
              <a:gd name="T0" fmla="*/ 2147483647 w 240"/>
              <a:gd name="T1" fmla="*/ 2147483647 h 113"/>
              <a:gd name="T2" fmla="*/ 2147483647 w 240"/>
              <a:gd name="T3" fmla="*/ 2147483647 h 113"/>
              <a:gd name="T4" fmla="*/ 2147483647 w 240"/>
              <a:gd name="T5" fmla="*/ 2147483647 h 113"/>
              <a:gd name="T6" fmla="*/ 2147483647 w 240"/>
              <a:gd name="T7" fmla="*/ 2147483647 h 113"/>
              <a:gd name="T8" fmla="*/ 2147483647 w 240"/>
              <a:gd name="T9" fmla="*/ 2147483647 h 113"/>
              <a:gd name="T10" fmla="*/ 2147483647 w 240"/>
              <a:gd name="T11" fmla="*/ 2147483647 h 113"/>
              <a:gd name="T12" fmla="*/ 2147483647 w 240"/>
              <a:gd name="T13" fmla="*/ 2147483647 h 113"/>
              <a:gd name="T14" fmla="*/ 2147483647 w 240"/>
              <a:gd name="T15" fmla="*/ 2147483647 h 113"/>
              <a:gd name="T16" fmla="*/ 2147483647 w 240"/>
              <a:gd name="T17" fmla="*/ 2147483647 h 113"/>
              <a:gd name="T18" fmla="*/ 2147483647 w 240"/>
              <a:gd name="T19" fmla="*/ 2147483647 h 113"/>
              <a:gd name="T20" fmla="*/ 2147483647 w 240"/>
              <a:gd name="T21" fmla="*/ 2147483647 h 113"/>
              <a:gd name="T22" fmla="*/ 2147483647 w 240"/>
              <a:gd name="T23" fmla="*/ 2147483647 h 113"/>
              <a:gd name="T24" fmla="*/ 2147483647 w 240"/>
              <a:gd name="T25" fmla="*/ 2147483647 h 113"/>
              <a:gd name="T26" fmla="*/ 2147483647 w 240"/>
              <a:gd name="T27" fmla="*/ 2147483647 h 113"/>
              <a:gd name="T28" fmla="*/ 2147483647 w 240"/>
              <a:gd name="T29" fmla="*/ 2147483647 h 113"/>
              <a:gd name="T30" fmla="*/ 2147483647 w 240"/>
              <a:gd name="T31" fmla="*/ 2147483647 h 113"/>
              <a:gd name="T32" fmla="*/ 2147483647 w 240"/>
              <a:gd name="T33" fmla="*/ 2147483647 h 113"/>
              <a:gd name="T34" fmla="*/ 2147483647 w 240"/>
              <a:gd name="T35" fmla="*/ 2147483647 h 113"/>
              <a:gd name="T36" fmla="*/ 2147483647 w 240"/>
              <a:gd name="T37" fmla="*/ 2147483647 h 113"/>
              <a:gd name="T38" fmla="*/ 2147483647 w 240"/>
              <a:gd name="T39" fmla="*/ 2147483647 h 113"/>
              <a:gd name="T40" fmla="*/ 2147483647 w 240"/>
              <a:gd name="T41" fmla="*/ 2147483647 h 113"/>
              <a:gd name="T42" fmla="*/ 2147483647 w 240"/>
              <a:gd name="T43" fmla="*/ 2147483647 h 113"/>
              <a:gd name="T44" fmla="*/ 2147483647 w 240"/>
              <a:gd name="T45" fmla="*/ 2147483647 h 113"/>
              <a:gd name="T46" fmla="*/ 2147483647 w 240"/>
              <a:gd name="T47" fmla="*/ 2147483647 h 113"/>
              <a:gd name="T48" fmla="*/ 2147483647 w 240"/>
              <a:gd name="T49" fmla="*/ 2147483647 h 113"/>
              <a:gd name="T50" fmla="*/ 2147483647 w 240"/>
              <a:gd name="T51" fmla="*/ 2147483647 h 113"/>
              <a:gd name="T52" fmla="*/ 2147483647 w 240"/>
              <a:gd name="T53" fmla="*/ 2147483647 h 113"/>
              <a:gd name="T54" fmla="*/ 2147483647 w 240"/>
              <a:gd name="T55" fmla="*/ 0 h 113"/>
              <a:gd name="T56" fmla="*/ 2147483647 w 240"/>
              <a:gd name="T57" fmla="*/ 0 h 113"/>
              <a:gd name="T58" fmla="*/ 0 w 240"/>
              <a:gd name="T59" fmla="*/ 2147483647 h 113"/>
              <a:gd name="T60" fmla="*/ 2147483647 w 240"/>
              <a:gd name="T61" fmla="*/ 2147483647 h 113"/>
              <a:gd name="T62" fmla="*/ 2147483647 w 240"/>
              <a:gd name="T63" fmla="*/ 2147483647 h 113"/>
              <a:gd name="T64" fmla="*/ 2147483647 w 240"/>
              <a:gd name="T65" fmla="*/ 2147483647 h 113"/>
              <a:gd name="T66" fmla="*/ 2147483647 w 240"/>
              <a:gd name="T67" fmla="*/ 2147483647 h 113"/>
              <a:gd name="T68" fmla="*/ 2147483647 w 240"/>
              <a:gd name="T69" fmla="*/ 2147483647 h 113"/>
              <a:gd name="T70" fmla="*/ 2147483647 w 240"/>
              <a:gd name="T71" fmla="*/ 2147483647 h 113"/>
              <a:gd name="T72" fmla="*/ 2147483647 w 240"/>
              <a:gd name="T73" fmla="*/ 2147483647 h 113"/>
              <a:gd name="T74" fmla="*/ 2147483647 w 240"/>
              <a:gd name="T75" fmla="*/ 2147483647 h 113"/>
              <a:gd name="T76" fmla="*/ 2147483647 w 240"/>
              <a:gd name="T77" fmla="*/ 2147483647 h 113"/>
              <a:gd name="T78" fmla="*/ 2147483647 w 240"/>
              <a:gd name="T79" fmla="*/ 2147483647 h 113"/>
              <a:gd name="T80" fmla="*/ 2147483647 w 240"/>
              <a:gd name="T81" fmla="*/ 2147483647 h 113"/>
              <a:gd name="T82" fmla="*/ 2147483647 w 240"/>
              <a:gd name="T83" fmla="*/ 2147483647 h 113"/>
              <a:gd name="T84" fmla="*/ 2147483647 w 240"/>
              <a:gd name="T85" fmla="*/ 2147483647 h 113"/>
              <a:gd name="T86" fmla="*/ 2147483647 w 240"/>
              <a:gd name="T87" fmla="*/ 2147483647 h 113"/>
              <a:gd name="T88" fmla="*/ 2147483647 w 240"/>
              <a:gd name="T89" fmla="*/ 2147483647 h 113"/>
              <a:gd name="T90" fmla="*/ 2147483647 w 240"/>
              <a:gd name="T91" fmla="*/ 2147483647 h 113"/>
              <a:gd name="T92" fmla="*/ 2147483647 w 240"/>
              <a:gd name="T93" fmla="*/ 2147483647 h 113"/>
              <a:gd name="T94" fmla="*/ 2147483647 w 240"/>
              <a:gd name="T95" fmla="*/ 2147483647 h 113"/>
              <a:gd name="T96" fmla="*/ 2147483647 w 240"/>
              <a:gd name="T97" fmla="*/ 2147483647 h 113"/>
              <a:gd name="T98" fmla="*/ 2147483647 w 240"/>
              <a:gd name="T99" fmla="*/ 2147483647 h 113"/>
              <a:gd name="T100" fmla="*/ 2147483647 w 240"/>
              <a:gd name="T101" fmla="*/ 2147483647 h 113"/>
              <a:gd name="T102" fmla="*/ 2147483647 w 240"/>
              <a:gd name="T103" fmla="*/ 2147483647 h 113"/>
              <a:gd name="T104" fmla="*/ 2147483647 w 240"/>
              <a:gd name="T105" fmla="*/ 2147483647 h 113"/>
              <a:gd name="T106" fmla="*/ 2147483647 w 240"/>
              <a:gd name="T107" fmla="*/ 2147483647 h 113"/>
              <a:gd name="T108" fmla="*/ 2147483647 w 240"/>
              <a:gd name="T109" fmla="*/ 2147483647 h 113"/>
              <a:gd name="T110" fmla="*/ 2147483647 w 240"/>
              <a:gd name="T111" fmla="*/ 2147483647 h 113"/>
              <a:gd name="T112" fmla="*/ 2147483647 w 240"/>
              <a:gd name="T113" fmla="*/ 2147483647 h 113"/>
              <a:gd name="T114" fmla="*/ 2147483647 w 240"/>
              <a:gd name="T115" fmla="*/ 2147483647 h 113"/>
              <a:gd name="T116" fmla="*/ 2147483647 w 240"/>
              <a:gd name="T117" fmla="*/ 2147483647 h 1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0"/>
              <a:gd name="T178" fmla="*/ 0 h 113"/>
              <a:gd name="T179" fmla="*/ 240 w 240"/>
              <a:gd name="T180" fmla="*/ 113 h 1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0" h="113">
                <a:moveTo>
                  <a:pt x="240" y="93"/>
                </a:moveTo>
                <a:lnTo>
                  <a:pt x="238" y="93"/>
                </a:lnTo>
                <a:lnTo>
                  <a:pt x="226" y="83"/>
                </a:lnTo>
                <a:lnTo>
                  <a:pt x="220" y="79"/>
                </a:lnTo>
                <a:lnTo>
                  <a:pt x="214" y="75"/>
                </a:lnTo>
                <a:lnTo>
                  <a:pt x="208" y="71"/>
                </a:lnTo>
                <a:lnTo>
                  <a:pt x="194" y="65"/>
                </a:lnTo>
                <a:lnTo>
                  <a:pt x="187" y="60"/>
                </a:lnTo>
                <a:lnTo>
                  <a:pt x="179" y="58"/>
                </a:lnTo>
                <a:lnTo>
                  <a:pt x="173" y="54"/>
                </a:lnTo>
                <a:lnTo>
                  <a:pt x="166" y="51"/>
                </a:lnTo>
                <a:lnTo>
                  <a:pt x="144" y="43"/>
                </a:lnTo>
                <a:lnTo>
                  <a:pt x="136" y="40"/>
                </a:lnTo>
                <a:lnTo>
                  <a:pt x="128" y="38"/>
                </a:lnTo>
                <a:lnTo>
                  <a:pt x="121" y="35"/>
                </a:lnTo>
                <a:lnTo>
                  <a:pt x="105" y="30"/>
                </a:lnTo>
                <a:lnTo>
                  <a:pt x="97" y="28"/>
                </a:lnTo>
                <a:lnTo>
                  <a:pt x="91" y="26"/>
                </a:lnTo>
                <a:lnTo>
                  <a:pt x="84" y="24"/>
                </a:lnTo>
                <a:lnTo>
                  <a:pt x="76" y="22"/>
                </a:lnTo>
                <a:lnTo>
                  <a:pt x="69" y="19"/>
                </a:lnTo>
                <a:lnTo>
                  <a:pt x="61" y="16"/>
                </a:lnTo>
                <a:lnTo>
                  <a:pt x="53" y="15"/>
                </a:lnTo>
                <a:lnTo>
                  <a:pt x="46" y="12"/>
                </a:lnTo>
                <a:lnTo>
                  <a:pt x="38" y="9"/>
                </a:lnTo>
                <a:lnTo>
                  <a:pt x="23" y="4"/>
                </a:lnTo>
                <a:lnTo>
                  <a:pt x="15" y="1"/>
                </a:lnTo>
                <a:lnTo>
                  <a:pt x="7" y="0"/>
                </a:lnTo>
                <a:lnTo>
                  <a:pt x="9" y="0"/>
                </a:lnTo>
                <a:lnTo>
                  <a:pt x="0" y="24"/>
                </a:lnTo>
                <a:lnTo>
                  <a:pt x="2" y="24"/>
                </a:lnTo>
                <a:lnTo>
                  <a:pt x="7" y="26"/>
                </a:lnTo>
                <a:lnTo>
                  <a:pt x="15" y="28"/>
                </a:lnTo>
                <a:lnTo>
                  <a:pt x="30" y="34"/>
                </a:lnTo>
                <a:lnTo>
                  <a:pt x="38" y="35"/>
                </a:lnTo>
                <a:lnTo>
                  <a:pt x="46" y="38"/>
                </a:lnTo>
                <a:lnTo>
                  <a:pt x="53" y="40"/>
                </a:lnTo>
                <a:lnTo>
                  <a:pt x="61" y="43"/>
                </a:lnTo>
                <a:lnTo>
                  <a:pt x="69" y="46"/>
                </a:lnTo>
                <a:lnTo>
                  <a:pt x="76" y="47"/>
                </a:lnTo>
                <a:lnTo>
                  <a:pt x="84" y="50"/>
                </a:lnTo>
                <a:lnTo>
                  <a:pt x="92" y="52"/>
                </a:lnTo>
                <a:lnTo>
                  <a:pt x="99" y="54"/>
                </a:lnTo>
                <a:lnTo>
                  <a:pt x="113" y="59"/>
                </a:lnTo>
                <a:lnTo>
                  <a:pt x="121" y="62"/>
                </a:lnTo>
                <a:lnTo>
                  <a:pt x="128" y="63"/>
                </a:lnTo>
                <a:lnTo>
                  <a:pt x="135" y="66"/>
                </a:lnTo>
                <a:lnTo>
                  <a:pt x="156" y="74"/>
                </a:lnTo>
                <a:lnTo>
                  <a:pt x="163" y="77"/>
                </a:lnTo>
                <a:lnTo>
                  <a:pt x="170" y="79"/>
                </a:lnTo>
                <a:lnTo>
                  <a:pt x="177" y="83"/>
                </a:lnTo>
                <a:lnTo>
                  <a:pt x="182" y="86"/>
                </a:lnTo>
                <a:lnTo>
                  <a:pt x="195" y="93"/>
                </a:lnTo>
                <a:lnTo>
                  <a:pt x="201" y="97"/>
                </a:lnTo>
                <a:lnTo>
                  <a:pt x="206" y="99"/>
                </a:lnTo>
                <a:lnTo>
                  <a:pt x="213" y="104"/>
                </a:lnTo>
                <a:lnTo>
                  <a:pt x="225" y="113"/>
                </a:lnTo>
                <a:lnTo>
                  <a:pt x="224" y="113"/>
                </a:lnTo>
                <a:lnTo>
                  <a:pt x="240"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212" name="Freeform 26"/>
          <p:cNvSpPr>
            <a:spLocks/>
          </p:cNvSpPr>
          <p:nvPr/>
        </p:nvSpPr>
        <p:spPr bwMode="auto">
          <a:xfrm>
            <a:off x="6011863" y="2336800"/>
            <a:ext cx="65087" cy="68263"/>
          </a:xfrm>
          <a:custGeom>
            <a:avLst/>
            <a:gdLst>
              <a:gd name="T0" fmla="*/ 2147483647 w 41"/>
              <a:gd name="T1" fmla="*/ 2147483647 h 43"/>
              <a:gd name="T2" fmla="*/ 2147483647 w 41"/>
              <a:gd name="T3" fmla="*/ 2147483647 h 43"/>
              <a:gd name="T4" fmla="*/ 2147483647 w 41"/>
              <a:gd name="T5" fmla="*/ 2147483647 h 43"/>
              <a:gd name="T6" fmla="*/ 2147483647 w 41"/>
              <a:gd name="T7" fmla="*/ 2147483647 h 43"/>
              <a:gd name="T8" fmla="*/ 2147483647 w 41"/>
              <a:gd name="T9" fmla="*/ 2147483647 h 43"/>
              <a:gd name="T10" fmla="*/ 2147483647 w 41"/>
              <a:gd name="T11" fmla="*/ 2147483647 h 43"/>
              <a:gd name="T12" fmla="*/ 2147483647 w 41"/>
              <a:gd name="T13" fmla="*/ 2147483647 h 43"/>
              <a:gd name="T14" fmla="*/ 2147483647 w 41"/>
              <a:gd name="T15" fmla="*/ 2147483647 h 43"/>
              <a:gd name="T16" fmla="*/ 2147483647 w 41"/>
              <a:gd name="T17" fmla="*/ 2147483647 h 43"/>
              <a:gd name="T18" fmla="*/ 2147483647 w 41"/>
              <a:gd name="T19" fmla="*/ 2147483647 h 43"/>
              <a:gd name="T20" fmla="*/ 2147483647 w 41"/>
              <a:gd name="T21" fmla="*/ 2147483647 h 43"/>
              <a:gd name="T22" fmla="*/ 2147483647 w 41"/>
              <a:gd name="T23" fmla="*/ 2147483647 h 43"/>
              <a:gd name="T24" fmla="*/ 2147483647 w 41"/>
              <a:gd name="T25" fmla="*/ 2147483647 h 43"/>
              <a:gd name="T26" fmla="*/ 2147483647 w 41"/>
              <a:gd name="T27" fmla="*/ 2147483647 h 43"/>
              <a:gd name="T28" fmla="*/ 2147483647 w 41"/>
              <a:gd name="T29" fmla="*/ 2147483647 h 43"/>
              <a:gd name="T30" fmla="*/ 2147483647 w 41"/>
              <a:gd name="T31" fmla="*/ 2147483647 h 43"/>
              <a:gd name="T32" fmla="*/ 2147483647 w 41"/>
              <a:gd name="T33" fmla="*/ 2147483647 h 43"/>
              <a:gd name="T34" fmla="*/ 2147483647 w 41"/>
              <a:gd name="T35" fmla="*/ 2147483647 h 43"/>
              <a:gd name="T36" fmla="*/ 2147483647 w 41"/>
              <a:gd name="T37" fmla="*/ 2147483647 h 43"/>
              <a:gd name="T38" fmla="*/ 2147483647 w 41"/>
              <a:gd name="T39" fmla="*/ 2147483647 h 43"/>
              <a:gd name="T40" fmla="*/ 2147483647 w 41"/>
              <a:gd name="T41" fmla="*/ 2147483647 h 43"/>
              <a:gd name="T42" fmla="*/ 2147483647 w 41"/>
              <a:gd name="T43" fmla="*/ 2147483647 h 43"/>
              <a:gd name="T44" fmla="*/ 2147483647 w 41"/>
              <a:gd name="T45" fmla="*/ 2147483647 h 43"/>
              <a:gd name="T46" fmla="*/ 2147483647 w 41"/>
              <a:gd name="T47" fmla="*/ 2147483647 h 43"/>
              <a:gd name="T48" fmla="*/ 2147483647 w 41"/>
              <a:gd name="T49" fmla="*/ 2147483647 h 43"/>
              <a:gd name="T50" fmla="*/ 2147483647 w 41"/>
              <a:gd name="T51" fmla="*/ 2147483647 h 43"/>
              <a:gd name="T52" fmla="*/ 2147483647 w 41"/>
              <a:gd name="T53" fmla="*/ 2147483647 h 43"/>
              <a:gd name="T54" fmla="*/ 2147483647 w 41"/>
              <a:gd name="T55" fmla="*/ 0 h 43"/>
              <a:gd name="T56" fmla="*/ 2147483647 w 41"/>
              <a:gd name="T57" fmla="*/ 2147483647 h 43"/>
              <a:gd name="T58" fmla="*/ 2147483647 w 41"/>
              <a:gd name="T59" fmla="*/ 2147483647 h 43"/>
              <a:gd name="T60" fmla="*/ 2147483647 w 41"/>
              <a:gd name="T61" fmla="*/ 2147483647 h 43"/>
              <a:gd name="T62" fmla="*/ 2147483647 w 41"/>
              <a:gd name="T63" fmla="*/ 2147483647 h 43"/>
              <a:gd name="T64" fmla="*/ 0 w 41"/>
              <a:gd name="T65" fmla="*/ 2147483647 h 43"/>
              <a:gd name="T66" fmla="*/ 2147483647 w 41"/>
              <a:gd name="T67" fmla="*/ 2147483647 h 43"/>
              <a:gd name="T68" fmla="*/ 2147483647 w 41"/>
              <a:gd name="T69" fmla="*/ 2147483647 h 43"/>
              <a:gd name="T70" fmla="*/ 2147483647 w 41"/>
              <a:gd name="T71" fmla="*/ 2147483647 h 43"/>
              <a:gd name="T72" fmla="*/ 2147483647 w 41"/>
              <a:gd name="T73" fmla="*/ 2147483647 h 43"/>
              <a:gd name="T74" fmla="*/ 2147483647 w 41"/>
              <a:gd name="T75" fmla="*/ 2147483647 h 43"/>
              <a:gd name="T76" fmla="*/ 2147483647 w 41"/>
              <a:gd name="T77" fmla="*/ 2147483647 h 43"/>
              <a:gd name="T78" fmla="*/ 2147483647 w 41"/>
              <a:gd name="T79" fmla="*/ 2147483647 h 43"/>
              <a:gd name="T80" fmla="*/ 2147483647 w 41"/>
              <a:gd name="T81" fmla="*/ 2147483647 h 43"/>
              <a:gd name="T82" fmla="*/ 2147483647 w 41"/>
              <a:gd name="T83" fmla="*/ 2147483647 h 43"/>
              <a:gd name="T84" fmla="*/ 2147483647 w 41"/>
              <a:gd name="T85" fmla="*/ 2147483647 h 43"/>
              <a:gd name="T86" fmla="*/ 2147483647 w 41"/>
              <a:gd name="T87" fmla="*/ 2147483647 h 43"/>
              <a:gd name="T88" fmla="*/ 2147483647 w 41"/>
              <a:gd name="T89" fmla="*/ 2147483647 h 43"/>
              <a:gd name="T90" fmla="*/ 2147483647 w 41"/>
              <a:gd name="T91" fmla="*/ 2147483647 h 43"/>
              <a:gd name="T92" fmla="*/ 2147483647 w 41"/>
              <a:gd name="T93" fmla="*/ 2147483647 h 43"/>
              <a:gd name="T94" fmla="*/ 2147483647 w 41"/>
              <a:gd name="T95" fmla="*/ 2147483647 h 43"/>
              <a:gd name="T96" fmla="*/ 2147483647 w 41"/>
              <a:gd name="T97" fmla="*/ 2147483647 h 43"/>
              <a:gd name="T98" fmla="*/ 2147483647 w 41"/>
              <a:gd name="T99" fmla="*/ 2147483647 h 43"/>
              <a:gd name="T100" fmla="*/ 2147483647 w 41"/>
              <a:gd name="T101" fmla="*/ 2147483647 h 43"/>
              <a:gd name="T102" fmla="*/ 2147483647 w 41"/>
              <a:gd name="T103" fmla="*/ 2147483647 h 43"/>
              <a:gd name="T104" fmla="*/ 2147483647 w 41"/>
              <a:gd name="T105" fmla="*/ 2147483647 h 43"/>
              <a:gd name="T106" fmla="*/ 2147483647 w 41"/>
              <a:gd name="T107" fmla="*/ 2147483647 h 43"/>
              <a:gd name="T108" fmla="*/ 2147483647 w 41"/>
              <a:gd name="T109" fmla="*/ 2147483647 h 43"/>
              <a:gd name="T110" fmla="*/ 2147483647 w 41"/>
              <a:gd name="T111" fmla="*/ 2147483647 h 43"/>
              <a:gd name="T112" fmla="*/ 2147483647 w 41"/>
              <a:gd name="T113" fmla="*/ 2147483647 h 43"/>
              <a:gd name="T114" fmla="*/ 2147483647 w 41"/>
              <a:gd name="T115" fmla="*/ 2147483647 h 43"/>
              <a:gd name="T116" fmla="*/ 2147483647 w 41"/>
              <a:gd name="T117" fmla="*/ 2147483647 h 43"/>
              <a:gd name="T118" fmla="*/ 2147483647 w 41"/>
              <a:gd name="T119" fmla="*/ 2147483647 h 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1"/>
              <a:gd name="T181" fmla="*/ 0 h 43"/>
              <a:gd name="T182" fmla="*/ 41 w 41"/>
              <a:gd name="T183" fmla="*/ 43 h 4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1" h="43">
                <a:moveTo>
                  <a:pt x="38" y="21"/>
                </a:moveTo>
                <a:lnTo>
                  <a:pt x="41" y="23"/>
                </a:lnTo>
                <a:lnTo>
                  <a:pt x="38" y="20"/>
                </a:lnTo>
                <a:lnTo>
                  <a:pt x="39" y="23"/>
                </a:lnTo>
                <a:lnTo>
                  <a:pt x="38" y="20"/>
                </a:lnTo>
                <a:lnTo>
                  <a:pt x="37" y="20"/>
                </a:lnTo>
                <a:lnTo>
                  <a:pt x="37" y="19"/>
                </a:lnTo>
                <a:lnTo>
                  <a:pt x="33" y="17"/>
                </a:lnTo>
                <a:lnTo>
                  <a:pt x="35" y="20"/>
                </a:lnTo>
                <a:lnTo>
                  <a:pt x="35" y="19"/>
                </a:lnTo>
                <a:lnTo>
                  <a:pt x="33" y="17"/>
                </a:lnTo>
                <a:lnTo>
                  <a:pt x="34" y="19"/>
                </a:lnTo>
                <a:lnTo>
                  <a:pt x="28" y="12"/>
                </a:lnTo>
                <a:lnTo>
                  <a:pt x="30" y="13"/>
                </a:lnTo>
                <a:lnTo>
                  <a:pt x="28" y="12"/>
                </a:lnTo>
                <a:lnTo>
                  <a:pt x="27" y="9"/>
                </a:lnTo>
                <a:lnTo>
                  <a:pt x="27" y="11"/>
                </a:lnTo>
                <a:lnTo>
                  <a:pt x="28" y="13"/>
                </a:lnTo>
                <a:lnTo>
                  <a:pt x="20" y="5"/>
                </a:lnTo>
                <a:lnTo>
                  <a:pt x="22" y="5"/>
                </a:lnTo>
                <a:lnTo>
                  <a:pt x="20" y="4"/>
                </a:lnTo>
                <a:lnTo>
                  <a:pt x="19" y="4"/>
                </a:lnTo>
                <a:lnTo>
                  <a:pt x="18" y="3"/>
                </a:lnTo>
                <a:lnTo>
                  <a:pt x="16" y="3"/>
                </a:lnTo>
                <a:lnTo>
                  <a:pt x="22" y="8"/>
                </a:lnTo>
                <a:lnTo>
                  <a:pt x="20" y="4"/>
                </a:lnTo>
                <a:lnTo>
                  <a:pt x="10" y="0"/>
                </a:lnTo>
                <a:lnTo>
                  <a:pt x="15" y="1"/>
                </a:lnTo>
                <a:lnTo>
                  <a:pt x="4" y="24"/>
                </a:lnTo>
                <a:lnTo>
                  <a:pt x="10" y="24"/>
                </a:lnTo>
                <a:lnTo>
                  <a:pt x="3" y="21"/>
                </a:lnTo>
                <a:lnTo>
                  <a:pt x="0" y="19"/>
                </a:lnTo>
                <a:lnTo>
                  <a:pt x="10" y="25"/>
                </a:lnTo>
                <a:lnTo>
                  <a:pt x="8" y="25"/>
                </a:lnTo>
                <a:lnTo>
                  <a:pt x="10" y="27"/>
                </a:lnTo>
                <a:lnTo>
                  <a:pt x="10" y="25"/>
                </a:lnTo>
                <a:lnTo>
                  <a:pt x="10" y="27"/>
                </a:lnTo>
                <a:lnTo>
                  <a:pt x="11" y="28"/>
                </a:lnTo>
                <a:lnTo>
                  <a:pt x="6" y="23"/>
                </a:lnTo>
                <a:lnTo>
                  <a:pt x="7" y="25"/>
                </a:lnTo>
                <a:lnTo>
                  <a:pt x="11" y="28"/>
                </a:lnTo>
                <a:lnTo>
                  <a:pt x="10" y="27"/>
                </a:lnTo>
                <a:lnTo>
                  <a:pt x="11" y="29"/>
                </a:lnTo>
                <a:lnTo>
                  <a:pt x="14" y="31"/>
                </a:lnTo>
                <a:lnTo>
                  <a:pt x="11" y="27"/>
                </a:lnTo>
                <a:lnTo>
                  <a:pt x="11" y="29"/>
                </a:lnTo>
                <a:lnTo>
                  <a:pt x="14" y="29"/>
                </a:lnTo>
                <a:lnTo>
                  <a:pt x="12" y="29"/>
                </a:lnTo>
                <a:lnTo>
                  <a:pt x="16" y="33"/>
                </a:lnTo>
                <a:lnTo>
                  <a:pt x="20" y="37"/>
                </a:lnTo>
                <a:lnTo>
                  <a:pt x="19" y="36"/>
                </a:lnTo>
                <a:lnTo>
                  <a:pt x="19" y="37"/>
                </a:lnTo>
                <a:lnTo>
                  <a:pt x="20" y="37"/>
                </a:lnTo>
                <a:lnTo>
                  <a:pt x="19" y="37"/>
                </a:lnTo>
                <a:lnTo>
                  <a:pt x="24" y="40"/>
                </a:lnTo>
                <a:lnTo>
                  <a:pt x="23" y="40"/>
                </a:lnTo>
                <a:lnTo>
                  <a:pt x="26" y="43"/>
                </a:lnTo>
                <a:lnTo>
                  <a:pt x="3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213" name="Freeform 27"/>
          <p:cNvSpPr>
            <a:spLocks/>
          </p:cNvSpPr>
          <p:nvPr/>
        </p:nvSpPr>
        <p:spPr bwMode="auto">
          <a:xfrm>
            <a:off x="5748338" y="1793875"/>
            <a:ext cx="295275" cy="573088"/>
          </a:xfrm>
          <a:custGeom>
            <a:avLst/>
            <a:gdLst>
              <a:gd name="T0" fmla="*/ 2147483647 w 186"/>
              <a:gd name="T1" fmla="*/ 2147483647 h 361"/>
              <a:gd name="T2" fmla="*/ 2147483647 w 186"/>
              <a:gd name="T3" fmla="*/ 2147483647 h 361"/>
              <a:gd name="T4" fmla="*/ 2147483647 w 186"/>
              <a:gd name="T5" fmla="*/ 2147483647 h 361"/>
              <a:gd name="T6" fmla="*/ 2147483647 w 186"/>
              <a:gd name="T7" fmla="*/ 2147483647 h 361"/>
              <a:gd name="T8" fmla="*/ 2147483647 w 186"/>
              <a:gd name="T9" fmla="*/ 0 h 361"/>
              <a:gd name="T10" fmla="*/ 0 w 186"/>
              <a:gd name="T11" fmla="*/ 2147483647 h 361"/>
              <a:gd name="T12" fmla="*/ 2147483647 w 186"/>
              <a:gd name="T13" fmla="*/ 2147483647 h 361"/>
              <a:gd name="T14" fmla="*/ 2147483647 w 186"/>
              <a:gd name="T15" fmla="*/ 2147483647 h 361"/>
              <a:gd name="T16" fmla="*/ 2147483647 w 186"/>
              <a:gd name="T17" fmla="*/ 2147483647 h 361"/>
              <a:gd name="T18" fmla="*/ 2147483647 w 186"/>
              <a:gd name="T19" fmla="*/ 2147483647 h 361"/>
              <a:gd name="T20" fmla="*/ 2147483647 w 186"/>
              <a:gd name="T21" fmla="*/ 2147483647 h 361"/>
              <a:gd name="T22" fmla="*/ 2147483647 w 186"/>
              <a:gd name="T23" fmla="*/ 2147483647 h 3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6"/>
              <a:gd name="T37" fmla="*/ 0 h 361"/>
              <a:gd name="T38" fmla="*/ 186 w 186"/>
              <a:gd name="T39" fmla="*/ 361 h 3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6" h="361">
                <a:moveTo>
                  <a:pt x="186" y="349"/>
                </a:moveTo>
                <a:lnTo>
                  <a:pt x="141" y="260"/>
                </a:lnTo>
                <a:lnTo>
                  <a:pt x="141" y="261"/>
                </a:lnTo>
                <a:lnTo>
                  <a:pt x="36" y="14"/>
                </a:lnTo>
                <a:lnTo>
                  <a:pt x="12" y="0"/>
                </a:lnTo>
                <a:lnTo>
                  <a:pt x="0" y="22"/>
                </a:lnTo>
                <a:lnTo>
                  <a:pt x="20" y="33"/>
                </a:lnTo>
                <a:lnTo>
                  <a:pt x="14" y="27"/>
                </a:lnTo>
                <a:lnTo>
                  <a:pt x="118" y="271"/>
                </a:lnTo>
                <a:lnTo>
                  <a:pt x="119" y="272"/>
                </a:lnTo>
                <a:lnTo>
                  <a:pt x="165" y="361"/>
                </a:lnTo>
                <a:lnTo>
                  <a:pt x="186" y="3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214" name="Freeform 28"/>
          <p:cNvSpPr>
            <a:spLocks/>
          </p:cNvSpPr>
          <p:nvPr/>
        </p:nvSpPr>
        <p:spPr bwMode="auto">
          <a:xfrm>
            <a:off x="5514975" y="1328738"/>
            <a:ext cx="260350" cy="493712"/>
          </a:xfrm>
          <a:custGeom>
            <a:avLst/>
            <a:gdLst>
              <a:gd name="T0" fmla="*/ 2147483647 w 164"/>
              <a:gd name="T1" fmla="*/ 2147483647 h 311"/>
              <a:gd name="T2" fmla="*/ 2147483647 w 164"/>
              <a:gd name="T3" fmla="*/ 2147483647 h 311"/>
              <a:gd name="T4" fmla="*/ 2147483647 w 164"/>
              <a:gd name="T5" fmla="*/ 2147483647 h 311"/>
              <a:gd name="T6" fmla="*/ 2147483647 w 164"/>
              <a:gd name="T7" fmla="*/ 2147483647 h 311"/>
              <a:gd name="T8" fmla="*/ 2147483647 w 164"/>
              <a:gd name="T9" fmla="*/ 2147483647 h 311"/>
              <a:gd name="T10" fmla="*/ 2147483647 w 164"/>
              <a:gd name="T11" fmla="*/ 2147483647 h 311"/>
              <a:gd name="T12" fmla="*/ 2147483647 w 164"/>
              <a:gd name="T13" fmla="*/ 2147483647 h 311"/>
              <a:gd name="T14" fmla="*/ 2147483647 w 164"/>
              <a:gd name="T15" fmla="*/ 2147483647 h 311"/>
              <a:gd name="T16" fmla="*/ 2147483647 w 164"/>
              <a:gd name="T17" fmla="*/ 2147483647 h 311"/>
              <a:gd name="T18" fmla="*/ 2147483647 w 164"/>
              <a:gd name="T19" fmla="*/ 2147483647 h 311"/>
              <a:gd name="T20" fmla="*/ 2147483647 w 164"/>
              <a:gd name="T21" fmla="*/ 2147483647 h 311"/>
              <a:gd name="T22" fmla="*/ 2147483647 w 164"/>
              <a:gd name="T23" fmla="*/ 2147483647 h 311"/>
              <a:gd name="T24" fmla="*/ 2147483647 w 164"/>
              <a:gd name="T25" fmla="*/ 2147483647 h 311"/>
              <a:gd name="T26" fmla="*/ 2147483647 w 164"/>
              <a:gd name="T27" fmla="*/ 2147483647 h 311"/>
              <a:gd name="T28" fmla="*/ 2147483647 w 164"/>
              <a:gd name="T29" fmla="*/ 2147483647 h 311"/>
              <a:gd name="T30" fmla="*/ 2147483647 w 164"/>
              <a:gd name="T31" fmla="*/ 2147483647 h 311"/>
              <a:gd name="T32" fmla="*/ 2147483647 w 164"/>
              <a:gd name="T33" fmla="*/ 0 h 311"/>
              <a:gd name="T34" fmla="*/ 0 w 164"/>
              <a:gd name="T35" fmla="*/ 2147483647 h 311"/>
              <a:gd name="T36" fmla="*/ 2147483647 w 164"/>
              <a:gd name="T37" fmla="*/ 2147483647 h 311"/>
              <a:gd name="T38" fmla="*/ 2147483647 w 164"/>
              <a:gd name="T39" fmla="*/ 2147483647 h 311"/>
              <a:gd name="T40" fmla="*/ 2147483647 w 164"/>
              <a:gd name="T41" fmla="*/ 2147483647 h 311"/>
              <a:gd name="T42" fmla="*/ 2147483647 w 164"/>
              <a:gd name="T43" fmla="*/ 2147483647 h 311"/>
              <a:gd name="T44" fmla="*/ 2147483647 w 164"/>
              <a:gd name="T45" fmla="*/ 2147483647 h 311"/>
              <a:gd name="T46" fmla="*/ 2147483647 w 164"/>
              <a:gd name="T47" fmla="*/ 2147483647 h 311"/>
              <a:gd name="T48" fmla="*/ 2147483647 w 164"/>
              <a:gd name="T49" fmla="*/ 2147483647 h 311"/>
              <a:gd name="T50" fmla="*/ 2147483647 w 164"/>
              <a:gd name="T51" fmla="*/ 2147483647 h 311"/>
              <a:gd name="T52" fmla="*/ 2147483647 w 164"/>
              <a:gd name="T53" fmla="*/ 2147483647 h 311"/>
              <a:gd name="T54" fmla="*/ 2147483647 w 164"/>
              <a:gd name="T55" fmla="*/ 2147483647 h 311"/>
              <a:gd name="T56" fmla="*/ 2147483647 w 164"/>
              <a:gd name="T57" fmla="*/ 2147483647 h 311"/>
              <a:gd name="T58" fmla="*/ 2147483647 w 164"/>
              <a:gd name="T59" fmla="*/ 2147483647 h 311"/>
              <a:gd name="T60" fmla="*/ 2147483647 w 164"/>
              <a:gd name="T61" fmla="*/ 2147483647 h 311"/>
              <a:gd name="T62" fmla="*/ 2147483647 w 164"/>
              <a:gd name="T63" fmla="*/ 2147483647 h 311"/>
              <a:gd name="T64" fmla="*/ 2147483647 w 164"/>
              <a:gd name="T65" fmla="*/ 2147483647 h 311"/>
              <a:gd name="T66" fmla="*/ 2147483647 w 164"/>
              <a:gd name="T67" fmla="*/ 2147483647 h 3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4"/>
              <a:gd name="T103" fmla="*/ 0 h 311"/>
              <a:gd name="T104" fmla="*/ 164 w 164"/>
              <a:gd name="T105" fmla="*/ 311 h 3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4" h="311">
                <a:moveTo>
                  <a:pt x="164" y="297"/>
                </a:moveTo>
                <a:lnTo>
                  <a:pt x="163" y="297"/>
                </a:lnTo>
                <a:lnTo>
                  <a:pt x="157" y="288"/>
                </a:lnTo>
                <a:lnTo>
                  <a:pt x="153" y="280"/>
                </a:lnTo>
                <a:lnTo>
                  <a:pt x="149" y="271"/>
                </a:lnTo>
                <a:lnTo>
                  <a:pt x="145" y="261"/>
                </a:lnTo>
                <a:lnTo>
                  <a:pt x="140" y="252"/>
                </a:lnTo>
                <a:lnTo>
                  <a:pt x="136" y="242"/>
                </a:lnTo>
                <a:lnTo>
                  <a:pt x="128" y="223"/>
                </a:lnTo>
                <a:lnTo>
                  <a:pt x="124" y="213"/>
                </a:lnTo>
                <a:lnTo>
                  <a:pt x="120" y="203"/>
                </a:lnTo>
                <a:lnTo>
                  <a:pt x="116" y="194"/>
                </a:lnTo>
                <a:lnTo>
                  <a:pt x="112" y="184"/>
                </a:lnTo>
                <a:lnTo>
                  <a:pt x="108" y="175"/>
                </a:lnTo>
                <a:lnTo>
                  <a:pt x="104" y="164"/>
                </a:lnTo>
                <a:lnTo>
                  <a:pt x="100" y="155"/>
                </a:lnTo>
                <a:lnTo>
                  <a:pt x="97" y="146"/>
                </a:lnTo>
                <a:lnTo>
                  <a:pt x="91" y="135"/>
                </a:lnTo>
                <a:lnTo>
                  <a:pt x="87" y="127"/>
                </a:lnTo>
                <a:lnTo>
                  <a:pt x="85" y="116"/>
                </a:lnTo>
                <a:lnTo>
                  <a:pt x="81" y="107"/>
                </a:lnTo>
                <a:lnTo>
                  <a:pt x="77" y="97"/>
                </a:lnTo>
                <a:lnTo>
                  <a:pt x="71" y="88"/>
                </a:lnTo>
                <a:lnTo>
                  <a:pt x="67" y="78"/>
                </a:lnTo>
                <a:lnTo>
                  <a:pt x="62" y="69"/>
                </a:lnTo>
                <a:lnTo>
                  <a:pt x="58" y="61"/>
                </a:lnTo>
                <a:lnTo>
                  <a:pt x="52" y="51"/>
                </a:lnTo>
                <a:lnTo>
                  <a:pt x="48" y="42"/>
                </a:lnTo>
                <a:lnTo>
                  <a:pt x="43" y="33"/>
                </a:lnTo>
                <a:lnTo>
                  <a:pt x="38" y="25"/>
                </a:lnTo>
                <a:lnTo>
                  <a:pt x="32" y="16"/>
                </a:lnTo>
                <a:lnTo>
                  <a:pt x="26" y="8"/>
                </a:lnTo>
                <a:lnTo>
                  <a:pt x="22" y="2"/>
                </a:lnTo>
                <a:lnTo>
                  <a:pt x="20" y="0"/>
                </a:lnTo>
                <a:lnTo>
                  <a:pt x="1" y="15"/>
                </a:lnTo>
                <a:lnTo>
                  <a:pt x="0" y="14"/>
                </a:lnTo>
                <a:lnTo>
                  <a:pt x="5" y="23"/>
                </a:lnTo>
                <a:lnTo>
                  <a:pt x="12" y="30"/>
                </a:lnTo>
                <a:lnTo>
                  <a:pt x="16" y="38"/>
                </a:lnTo>
                <a:lnTo>
                  <a:pt x="23" y="46"/>
                </a:lnTo>
                <a:lnTo>
                  <a:pt x="27" y="54"/>
                </a:lnTo>
                <a:lnTo>
                  <a:pt x="31" y="62"/>
                </a:lnTo>
                <a:lnTo>
                  <a:pt x="36" y="72"/>
                </a:lnTo>
                <a:lnTo>
                  <a:pt x="40" y="81"/>
                </a:lnTo>
                <a:lnTo>
                  <a:pt x="44" y="89"/>
                </a:lnTo>
                <a:lnTo>
                  <a:pt x="48" y="98"/>
                </a:lnTo>
                <a:lnTo>
                  <a:pt x="54" y="108"/>
                </a:lnTo>
                <a:lnTo>
                  <a:pt x="58" y="116"/>
                </a:lnTo>
                <a:lnTo>
                  <a:pt x="62" y="125"/>
                </a:lnTo>
                <a:lnTo>
                  <a:pt x="66" y="135"/>
                </a:lnTo>
                <a:lnTo>
                  <a:pt x="70" y="146"/>
                </a:lnTo>
                <a:lnTo>
                  <a:pt x="74" y="155"/>
                </a:lnTo>
                <a:lnTo>
                  <a:pt x="78" y="164"/>
                </a:lnTo>
                <a:lnTo>
                  <a:pt x="82" y="174"/>
                </a:lnTo>
                <a:lnTo>
                  <a:pt x="85" y="184"/>
                </a:lnTo>
                <a:lnTo>
                  <a:pt x="89" y="194"/>
                </a:lnTo>
                <a:lnTo>
                  <a:pt x="93" y="203"/>
                </a:lnTo>
                <a:lnTo>
                  <a:pt x="97" y="213"/>
                </a:lnTo>
                <a:lnTo>
                  <a:pt x="101" y="222"/>
                </a:lnTo>
                <a:lnTo>
                  <a:pt x="105" y="233"/>
                </a:lnTo>
                <a:lnTo>
                  <a:pt x="113" y="253"/>
                </a:lnTo>
                <a:lnTo>
                  <a:pt x="117" y="261"/>
                </a:lnTo>
                <a:lnTo>
                  <a:pt x="122" y="272"/>
                </a:lnTo>
                <a:lnTo>
                  <a:pt x="126" y="281"/>
                </a:lnTo>
                <a:lnTo>
                  <a:pt x="130" y="291"/>
                </a:lnTo>
                <a:lnTo>
                  <a:pt x="136" y="300"/>
                </a:lnTo>
                <a:lnTo>
                  <a:pt x="143" y="311"/>
                </a:lnTo>
                <a:lnTo>
                  <a:pt x="164" y="2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215" name="Freeform 29"/>
          <p:cNvSpPr>
            <a:spLocks/>
          </p:cNvSpPr>
          <p:nvPr/>
        </p:nvSpPr>
        <p:spPr bwMode="auto">
          <a:xfrm>
            <a:off x="5249863" y="1196975"/>
            <a:ext cx="290512" cy="161925"/>
          </a:xfrm>
          <a:custGeom>
            <a:avLst/>
            <a:gdLst>
              <a:gd name="T0" fmla="*/ 2147483647 w 183"/>
              <a:gd name="T1" fmla="*/ 2147483647 h 102"/>
              <a:gd name="T2" fmla="*/ 2147483647 w 183"/>
              <a:gd name="T3" fmla="*/ 2147483647 h 102"/>
              <a:gd name="T4" fmla="*/ 2147483647 w 183"/>
              <a:gd name="T5" fmla="*/ 2147483647 h 102"/>
              <a:gd name="T6" fmla="*/ 2147483647 w 183"/>
              <a:gd name="T7" fmla="*/ 2147483647 h 102"/>
              <a:gd name="T8" fmla="*/ 2147483647 w 183"/>
              <a:gd name="T9" fmla="*/ 2147483647 h 102"/>
              <a:gd name="T10" fmla="*/ 2147483647 w 183"/>
              <a:gd name="T11" fmla="*/ 2147483647 h 102"/>
              <a:gd name="T12" fmla="*/ 2147483647 w 183"/>
              <a:gd name="T13" fmla="*/ 2147483647 h 102"/>
              <a:gd name="T14" fmla="*/ 2147483647 w 183"/>
              <a:gd name="T15" fmla="*/ 2147483647 h 102"/>
              <a:gd name="T16" fmla="*/ 2147483647 w 183"/>
              <a:gd name="T17" fmla="*/ 2147483647 h 102"/>
              <a:gd name="T18" fmla="*/ 2147483647 w 183"/>
              <a:gd name="T19" fmla="*/ 2147483647 h 102"/>
              <a:gd name="T20" fmla="*/ 2147483647 w 183"/>
              <a:gd name="T21" fmla="*/ 2147483647 h 102"/>
              <a:gd name="T22" fmla="*/ 2147483647 w 183"/>
              <a:gd name="T23" fmla="*/ 2147483647 h 102"/>
              <a:gd name="T24" fmla="*/ 2147483647 w 183"/>
              <a:gd name="T25" fmla="*/ 2147483647 h 102"/>
              <a:gd name="T26" fmla="*/ 2147483647 w 183"/>
              <a:gd name="T27" fmla="*/ 2147483647 h 102"/>
              <a:gd name="T28" fmla="*/ 2147483647 w 183"/>
              <a:gd name="T29" fmla="*/ 2147483647 h 102"/>
              <a:gd name="T30" fmla="*/ 2147483647 w 183"/>
              <a:gd name="T31" fmla="*/ 2147483647 h 102"/>
              <a:gd name="T32" fmla="*/ 2147483647 w 183"/>
              <a:gd name="T33" fmla="*/ 2147483647 h 102"/>
              <a:gd name="T34" fmla="*/ 2147483647 w 183"/>
              <a:gd name="T35" fmla="*/ 2147483647 h 102"/>
              <a:gd name="T36" fmla="*/ 2147483647 w 183"/>
              <a:gd name="T37" fmla="*/ 2147483647 h 102"/>
              <a:gd name="T38" fmla="*/ 2147483647 w 183"/>
              <a:gd name="T39" fmla="*/ 2147483647 h 102"/>
              <a:gd name="T40" fmla="*/ 2147483647 w 183"/>
              <a:gd name="T41" fmla="*/ 2147483647 h 102"/>
              <a:gd name="T42" fmla="*/ 2147483647 w 183"/>
              <a:gd name="T43" fmla="*/ 2147483647 h 102"/>
              <a:gd name="T44" fmla="*/ 2147483647 w 183"/>
              <a:gd name="T45" fmla="*/ 2147483647 h 102"/>
              <a:gd name="T46" fmla="*/ 2147483647 w 183"/>
              <a:gd name="T47" fmla="*/ 2147483647 h 102"/>
              <a:gd name="T48" fmla="*/ 2147483647 w 183"/>
              <a:gd name="T49" fmla="*/ 2147483647 h 102"/>
              <a:gd name="T50" fmla="*/ 2147483647 w 183"/>
              <a:gd name="T51" fmla="*/ 2147483647 h 102"/>
              <a:gd name="T52" fmla="*/ 2147483647 w 183"/>
              <a:gd name="T53" fmla="*/ 0 h 102"/>
              <a:gd name="T54" fmla="*/ 2147483647 w 183"/>
              <a:gd name="T55" fmla="*/ 0 h 102"/>
              <a:gd name="T56" fmla="*/ 2147483647 w 183"/>
              <a:gd name="T57" fmla="*/ 2147483647 h 102"/>
              <a:gd name="T58" fmla="*/ 0 w 183"/>
              <a:gd name="T59" fmla="*/ 2147483647 h 102"/>
              <a:gd name="T60" fmla="*/ 2147483647 w 183"/>
              <a:gd name="T61" fmla="*/ 2147483647 h 102"/>
              <a:gd name="T62" fmla="*/ 2147483647 w 183"/>
              <a:gd name="T63" fmla="*/ 2147483647 h 102"/>
              <a:gd name="T64" fmla="*/ 2147483647 w 183"/>
              <a:gd name="T65" fmla="*/ 2147483647 h 102"/>
              <a:gd name="T66" fmla="*/ 2147483647 w 183"/>
              <a:gd name="T67" fmla="*/ 2147483647 h 102"/>
              <a:gd name="T68" fmla="*/ 2147483647 w 183"/>
              <a:gd name="T69" fmla="*/ 2147483647 h 102"/>
              <a:gd name="T70" fmla="*/ 2147483647 w 183"/>
              <a:gd name="T71" fmla="*/ 2147483647 h 102"/>
              <a:gd name="T72" fmla="*/ 2147483647 w 183"/>
              <a:gd name="T73" fmla="*/ 2147483647 h 102"/>
              <a:gd name="T74" fmla="*/ 2147483647 w 183"/>
              <a:gd name="T75" fmla="*/ 2147483647 h 102"/>
              <a:gd name="T76" fmla="*/ 2147483647 w 183"/>
              <a:gd name="T77" fmla="*/ 2147483647 h 102"/>
              <a:gd name="T78" fmla="*/ 2147483647 w 183"/>
              <a:gd name="T79" fmla="*/ 2147483647 h 102"/>
              <a:gd name="T80" fmla="*/ 2147483647 w 183"/>
              <a:gd name="T81" fmla="*/ 2147483647 h 102"/>
              <a:gd name="T82" fmla="*/ 2147483647 w 183"/>
              <a:gd name="T83" fmla="*/ 2147483647 h 102"/>
              <a:gd name="T84" fmla="*/ 2147483647 w 183"/>
              <a:gd name="T85" fmla="*/ 2147483647 h 102"/>
              <a:gd name="T86" fmla="*/ 2147483647 w 183"/>
              <a:gd name="T87" fmla="*/ 2147483647 h 102"/>
              <a:gd name="T88" fmla="*/ 2147483647 w 183"/>
              <a:gd name="T89" fmla="*/ 2147483647 h 102"/>
              <a:gd name="T90" fmla="*/ 2147483647 w 183"/>
              <a:gd name="T91" fmla="*/ 2147483647 h 102"/>
              <a:gd name="T92" fmla="*/ 2147483647 w 183"/>
              <a:gd name="T93" fmla="*/ 2147483647 h 102"/>
              <a:gd name="T94" fmla="*/ 2147483647 w 183"/>
              <a:gd name="T95" fmla="*/ 2147483647 h 102"/>
              <a:gd name="T96" fmla="*/ 2147483647 w 183"/>
              <a:gd name="T97" fmla="*/ 2147483647 h 102"/>
              <a:gd name="T98" fmla="*/ 2147483647 w 183"/>
              <a:gd name="T99" fmla="*/ 2147483647 h 102"/>
              <a:gd name="T100" fmla="*/ 2147483647 w 183"/>
              <a:gd name="T101" fmla="*/ 2147483647 h 102"/>
              <a:gd name="T102" fmla="*/ 2147483647 w 183"/>
              <a:gd name="T103" fmla="*/ 2147483647 h 102"/>
              <a:gd name="T104" fmla="*/ 2147483647 w 183"/>
              <a:gd name="T105" fmla="*/ 2147483647 h 102"/>
              <a:gd name="T106" fmla="*/ 2147483647 w 183"/>
              <a:gd name="T107" fmla="*/ 2147483647 h 102"/>
              <a:gd name="T108" fmla="*/ 2147483647 w 183"/>
              <a:gd name="T109" fmla="*/ 2147483647 h 102"/>
              <a:gd name="T110" fmla="*/ 2147483647 w 183"/>
              <a:gd name="T111" fmla="*/ 2147483647 h 102"/>
              <a:gd name="T112" fmla="*/ 2147483647 w 183"/>
              <a:gd name="T113" fmla="*/ 2147483647 h 102"/>
              <a:gd name="T114" fmla="*/ 2147483647 w 183"/>
              <a:gd name="T115" fmla="*/ 2147483647 h 102"/>
              <a:gd name="T116" fmla="*/ 2147483647 w 183"/>
              <a:gd name="T117" fmla="*/ 2147483647 h 1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3"/>
              <a:gd name="T178" fmla="*/ 0 h 102"/>
              <a:gd name="T179" fmla="*/ 183 w 183"/>
              <a:gd name="T180" fmla="*/ 102 h 1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3" h="102">
                <a:moveTo>
                  <a:pt x="183" y="79"/>
                </a:moveTo>
                <a:lnTo>
                  <a:pt x="183" y="81"/>
                </a:lnTo>
                <a:lnTo>
                  <a:pt x="176" y="77"/>
                </a:lnTo>
                <a:lnTo>
                  <a:pt x="170" y="74"/>
                </a:lnTo>
                <a:lnTo>
                  <a:pt x="166" y="73"/>
                </a:lnTo>
                <a:lnTo>
                  <a:pt x="154" y="69"/>
                </a:lnTo>
                <a:lnTo>
                  <a:pt x="147" y="66"/>
                </a:lnTo>
                <a:lnTo>
                  <a:pt x="141" y="65"/>
                </a:lnTo>
                <a:lnTo>
                  <a:pt x="136" y="62"/>
                </a:lnTo>
                <a:lnTo>
                  <a:pt x="129" y="60"/>
                </a:lnTo>
                <a:lnTo>
                  <a:pt x="124" y="59"/>
                </a:lnTo>
                <a:lnTo>
                  <a:pt x="112" y="55"/>
                </a:lnTo>
                <a:lnTo>
                  <a:pt x="108" y="54"/>
                </a:lnTo>
                <a:lnTo>
                  <a:pt x="103" y="52"/>
                </a:lnTo>
                <a:lnTo>
                  <a:pt x="96" y="50"/>
                </a:lnTo>
                <a:lnTo>
                  <a:pt x="86" y="47"/>
                </a:lnTo>
                <a:lnTo>
                  <a:pt x="81" y="44"/>
                </a:lnTo>
                <a:lnTo>
                  <a:pt x="70" y="39"/>
                </a:lnTo>
                <a:lnTo>
                  <a:pt x="65" y="36"/>
                </a:lnTo>
                <a:lnTo>
                  <a:pt x="61" y="35"/>
                </a:lnTo>
                <a:lnTo>
                  <a:pt x="57" y="32"/>
                </a:lnTo>
                <a:lnTo>
                  <a:pt x="47" y="26"/>
                </a:lnTo>
                <a:lnTo>
                  <a:pt x="38" y="19"/>
                </a:lnTo>
                <a:lnTo>
                  <a:pt x="34" y="16"/>
                </a:lnTo>
                <a:lnTo>
                  <a:pt x="31" y="12"/>
                </a:lnTo>
                <a:lnTo>
                  <a:pt x="23" y="4"/>
                </a:lnTo>
                <a:lnTo>
                  <a:pt x="21" y="0"/>
                </a:lnTo>
                <a:lnTo>
                  <a:pt x="2" y="13"/>
                </a:lnTo>
                <a:lnTo>
                  <a:pt x="0" y="13"/>
                </a:lnTo>
                <a:lnTo>
                  <a:pt x="4" y="19"/>
                </a:lnTo>
                <a:lnTo>
                  <a:pt x="14" y="28"/>
                </a:lnTo>
                <a:lnTo>
                  <a:pt x="18" y="34"/>
                </a:lnTo>
                <a:lnTo>
                  <a:pt x="23" y="38"/>
                </a:lnTo>
                <a:lnTo>
                  <a:pt x="33" y="46"/>
                </a:lnTo>
                <a:lnTo>
                  <a:pt x="43" y="52"/>
                </a:lnTo>
                <a:lnTo>
                  <a:pt x="49" y="55"/>
                </a:lnTo>
                <a:lnTo>
                  <a:pt x="54" y="59"/>
                </a:lnTo>
                <a:lnTo>
                  <a:pt x="61" y="62"/>
                </a:lnTo>
                <a:lnTo>
                  <a:pt x="72" y="66"/>
                </a:lnTo>
                <a:lnTo>
                  <a:pt x="77" y="69"/>
                </a:lnTo>
                <a:lnTo>
                  <a:pt x="82" y="71"/>
                </a:lnTo>
                <a:lnTo>
                  <a:pt x="88" y="73"/>
                </a:lnTo>
                <a:lnTo>
                  <a:pt x="93" y="75"/>
                </a:lnTo>
                <a:lnTo>
                  <a:pt x="100" y="78"/>
                </a:lnTo>
                <a:lnTo>
                  <a:pt x="107" y="79"/>
                </a:lnTo>
                <a:lnTo>
                  <a:pt x="112" y="81"/>
                </a:lnTo>
                <a:lnTo>
                  <a:pt x="117" y="82"/>
                </a:lnTo>
                <a:lnTo>
                  <a:pt x="123" y="85"/>
                </a:lnTo>
                <a:lnTo>
                  <a:pt x="128" y="86"/>
                </a:lnTo>
                <a:lnTo>
                  <a:pt x="133" y="87"/>
                </a:lnTo>
                <a:lnTo>
                  <a:pt x="140" y="90"/>
                </a:lnTo>
                <a:lnTo>
                  <a:pt x="146" y="91"/>
                </a:lnTo>
                <a:lnTo>
                  <a:pt x="156" y="95"/>
                </a:lnTo>
                <a:lnTo>
                  <a:pt x="162" y="98"/>
                </a:lnTo>
                <a:lnTo>
                  <a:pt x="167" y="99"/>
                </a:lnTo>
                <a:lnTo>
                  <a:pt x="172" y="102"/>
                </a:lnTo>
                <a:lnTo>
                  <a:pt x="174" y="102"/>
                </a:lnTo>
                <a:lnTo>
                  <a:pt x="183"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216" name="Freeform 30"/>
          <p:cNvSpPr>
            <a:spLocks/>
          </p:cNvSpPr>
          <p:nvPr/>
        </p:nvSpPr>
        <p:spPr bwMode="auto">
          <a:xfrm>
            <a:off x="5116513" y="1185863"/>
            <a:ext cx="158750" cy="68262"/>
          </a:xfrm>
          <a:custGeom>
            <a:avLst/>
            <a:gdLst>
              <a:gd name="T0" fmla="*/ 2147483647 w 100"/>
              <a:gd name="T1" fmla="*/ 2147483647 h 43"/>
              <a:gd name="T2" fmla="*/ 2147483647 w 100"/>
              <a:gd name="T3" fmla="*/ 0 h 43"/>
              <a:gd name="T4" fmla="*/ 2147483647 w 100"/>
              <a:gd name="T5" fmla="*/ 0 h 43"/>
              <a:gd name="T6" fmla="*/ 2147483647 w 100"/>
              <a:gd name="T7" fmla="*/ 0 h 43"/>
              <a:gd name="T8" fmla="*/ 2147483647 w 100"/>
              <a:gd name="T9" fmla="*/ 0 h 43"/>
              <a:gd name="T10" fmla="*/ 2147483647 w 100"/>
              <a:gd name="T11" fmla="*/ 2147483647 h 43"/>
              <a:gd name="T12" fmla="*/ 2147483647 w 100"/>
              <a:gd name="T13" fmla="*/ 2147483647 h 43"/>
              <a:gd name="T14" fmla="*/ 2147483647 w 100"/>
              <a:gd name="T15" fmla="*/ 2147483647 h 43"/>
              <a:gd name="T16" fmla="*/ 2147483647 w 100"/>
              <a:gd name="T17" fmla="*/ 2147483647 h 43"/>
              <a:gd name="T18" fmla="*/ 2147483647 w 100"/>
              <a:gd name="T19" fmla="*/ 2147483647 h 43"/>
              <a:gd name="T20" fmla="*/ 2147483647 w 100"/>
              <a:gd name="T21" fmla="*/ 2147483647 h 43"/>
              <a:gd name="T22" fmla="*/ 2147483647 w 100"/>
              <a:gd name="T23" fmla="*/ 2147483647 h 43"/>
              <a:gd name="T24" fmla="*/ 2147483647 w 100"/>
              <a:gd name="T25" fmla="*/ 2147483647 h 43"/>
              <a:gd name="T26" fmla="*/ 2147483647 w 100"/>
              <a:gd name="T27" fmla="*/ 2147483647 h 43"/>
              <a:gd name="T28" fmla="*/ 2147483647 w 100"/>
              <a:gd name="T29" fmla="*/ 2147483647 h 43"/>
              <a:gd name="T30" fmla="*/ 2147483647 w 100"/>
              <a:gd name="T31" fmla="*/ 2147483647 h 43"/>
              <a:gd name="T32" fmla="*/ 2147483647 w 100"/>
              <a:gd name="T33" fmla="*/ 2147483647 h 43"/>
              <a:gd name="T34" fmla="*/ 2147483647 w 100"/>
              <a:gd name="T35" fmla="*/ 2147483647 h 43"/>
              <a:gd name="T36" fmla="*/ 2147483647 w 100"/>
              <a:gd name="T37" fmla="*/ 2147483647 h 43"/>
              <a:gd name="T38" fmla="*/ 2147483647 w 100"/>
              <a:gd name="T39" fmla="*/ 2147483647 h 43"/>
              <a:gd name="T40" fmla="*/ 2147483647 w 100"/>
              <a:gd name="T41" fmla="*/ 2147483647 h 43"/>
              <a:gd name="T42" fmla="*/ 2147483647 w 100"/>
              <a:gd name="T43" fmla="*/ 2147483647 h 43"/>
              <a:gd name="T44" fmla="*/ 2147483647 w 100"/>
              <a:gd name="T45" fmla="*/ 2147483647 h 43"/>
              <a:gd name="T46" fmla="*/ 2147483647 w 100"/>
              <a:gd name="T47" fmla="*/ 2147483647 h 43"/>
              <a:gd name="T48" fmla="*/ 2147483647 w 100"/>
              <a:gd name="T49" fmla="*/ 2147483647 h 43"/>
              <a:gd name="T50" fmla="*/ 2147483647 w 100"/>
              <a:gd name="T51" fmla="*/ 2147483647 h 43"/>
              <a:gd name="T52" fmla="*/ 2147483647 w 100"/>
              <a:gd name="T53" fmla="*/ 2147483647 h 43"/>
              <a:gd name="T54" fmla="*/ 2147483647 w 100"/>
              <a:gd name="T55" fmla="*/ 2147483647 h 43"/>
              <a:gd name="T56" fmla="*/ 2147483647 w 100"/>
              <a:gd name="T57" fmla="*/ 2147483647 h 43"/>
              <a:gd name="T58" fmla="*/ 2147483647 w 100"/>
              <a:gd name="T59" fmla="*/ 2147483647 h 43"/>
              <a:gd name="T60" fmla="*/ 2147483647 w 100"/>
              <a:gd name="T61" fmla="*/ 2147483647 h 43"/>
              <a:gd name="T62" fmla="*/ 2147483647 w 100"/>
              <a:gd name="T63" fmla="*/ 2147483647 h 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43"/>
              <a:gd name="T98" fmla="*/ 100 w 100"/>
              <a:gd name="T99" fmla="*/ 43 h 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43">
                <a:moveTo>
                  <a:pt x="96" y="2"/>
                </a:moveTo>
                <a:lnTo>
                  <a:pt x="100" y="3"/>
                </a:lnTo>
                <a:lnTo>
                  <a:pt x="95" y="0"/>
                </a:lnTo>
                <a:lnTo>
                  <a:pt x="82" y="0"/>
                </a:lnTo>
                <a:lnTo>
                  <a:pt x="79" y="0"/>
                </a:lnTo>
                <a:lnTo>
                  <a:pt x="78" y="0"/>
                </a:lnTo>
                <a:lnTo>
                  <a:pt x="74" y="0"/>
                </a:lnTo>
                <a:lnTo>
                  <a:pt x="70" y="0"/>
                </a:lnTo>
                <a:lnTo>
                  <a:pt x="64" y="0"/>
                </a:lnTo>
                <a:lnTo>
                  <a:pt x="60" y="0"/>
                </a:lnTo>
                <a:lnTo>
                  <a:pt x="59" y="2"/>
                </a:lnTo>
                <a:lnTo>
                  <a:pt x="55" y="2"/>
                </a:lnTo>
                <a:lnTo>
                  <a:pt x="52" y="2"/>
                </a:lnTo>
                <a:lnTo>
                  <a:pt x="48" y="3"/>
                </a:lnTo>
                <a:lnTo>
                  <a:pt x="45" y="4"/>
                </a:lnTo>
                <a:lnTo>
                  <a:pt x="43" y="4"/>
                </a:lnTo>
                <a:lnTo>
                  <a:pt x="40" y="4"/>
                </a:lnTo>
                <a:lnTo>
                  <a:pt x="36" y="6"/>
                </a:lnTo>
                <a:lnTo>
                  <a:pt x="33" y="7"/>
                </a:lnTo>
                <a:lnTo>
                  <a:pt x="29" y="8"/>
                </a:lnTo>
                <a:lnTo>
                  <a:pt x="28" y="10"/>
                </a:lnTo>
                <a:lnTo>
                  <a:pt x="23" y="11"/>
                </a:lnTo>
                <a:lnTo>
                  <a:pt x="21" y="12"/>
                </a:lnTo>
                <a:lnTo>
                  <a:pt x="18" y="12"/>
                </a:lnTo>
                <a:lnTo>
                  <a:pt x="16" y="14"/>
                </a:lnTo>
                <a:lnTo>
                  <a:pt x="12" y="16"/>
                </a:lnTo>
                <a:lnTo>
                  <a:pt x="10" y="19"/>
                </a:lnTo>
                <a:lnTo>
                  <a:pt x="9" y="19"/>
                </a:lnTo>
                <a:lnTo>
                  <a:pt x="5" y="22"/>
                </a:lnTo>
                <a:lnTo>
                  <a:pt x="2" y="26"/>
                </a:lnTo>
                <a:lnTo>
                  <a:pt x="0" y="30"/>
                </a:lnTo>
                <a:lnTo>
                  <a:pt x="1" y="27"/>
                </a:lnTo>
                <a:lnTo>
                  <a:pt x="20" y="43"/>
                </a:lnTo>
                <a:lnTo>
                  <a:pt x="21" y="41"/>
                </a:lnTo>
                <a:lnTo>
                  <a:pt x="21" y="39"/>
                </a:lnTo>
                <a:lnTo>
                  <a:pt x="21" y="41"/>
                </a:lnTo>
                <a:lnTo>
                  <a:pt x="23" y="39"/>
                </a:lnTo>
                <a:lnTo>
                  <a:pt x="25" y="38"/>
                </a:lnTo>
                <a:lnTo>
                  <a:pt x="28" y="37"/>
                </a:lnTo>
                <a:lnTo>
                  <a:pt x="28" y="35"/>
                </a:lnTo>
                <a:lnTo>
                  <a:pt x="29" y="35"/>
                </a:lnTo>
                <a:lnTo>
                  <a:pt x="33" y="34"/>
                </a:lnTo>
                <a:lnTo>
                  <a:pt x="35" y="33"/>
                </a:lnTo>
                <a:lnTo>
                  <a:pt x="36" y="31"/>
                </a:lnTo>
                <a:lnTo>
                  <a:pt x="39" y="30"/>
                </a:lnTo>
                <a:lnTo>
                  <a:pt x="40" y="30"/>
                </a:lnTo>
                <a:lnTo>
                  <a:pt x="43" y="30"/>
                </a:lnTo>
                <a:lnTo>
                  <a:pt x="45" y="28"/>
                </a:lnTo>
                <a:lnTo>
                  <a:pt x="47" y="28"/>
                </a:lnTo>
                <a:lnTo>
                  <a:pt x="51" y="27"/>
                </a:lnTo>
                <a:lnTo>
                  <a:pt x="53" y="26"/>
                </a:lnTo>
                <a:lnTo>
                  <a:pt x="56" y="26"/>
                </a:lnTo>
                <a:lnTo>
                  <a:pt x="57" y="26"/>
                </a:lnTo>
                <a:lnTo>
                  <a:pt x="60" y="26"/>
                </a:lnTo>
                <a:lnTo>
                  <a:pt x="64" y="26"/>
                </a:lnTo>
                <a:lnTo>
                  <a:pt x="66" y="24"/>
                </a:lnTo>
                <a:lnTo>
                  <a:pt x="72" y="24"/>
                </a:lnTo>
                <a:lnTo>
                  <a:pt x="74" y="24"/>
                </a:lnTo>
                <a:lnTo>
                  <a:pt x="76" y="24"/>
                </a:lnTo>
                <a:lnTo>
                  <a:pt x="80" y="24"/>
                </a:lnTo>
                <a:lnTo>
                  <a:pt x="83" y="24"/>
                </a:lnTo>
                <a:lnTo>
                  <a:pt x="88" y="24"/>
                </a:lnTo>
                <a:lnTo>
                  <a:pt x="90" y="24"/>
                </a:lnTo>
                <a:lnTo>
                  <a:pt x="94" y="26"/>
                </a:lnTo>
                <a:lnTo>
                  <a:pt x="9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217" name="Freeform 31"/>
          <p:cNvSpPr>
            <a:spLocks/>
          </p:cNvSpPr>
          <p:nvPr/>
        </p:nvSpPr>
        <p:spPr bwMode="auto">
          <a:xfrm>
            <a:off x="4583113" y="1223963"/>
            <a:ext cx="560387" cy="314325"/>
          </a:xfrm>
          <a:custGeom>
            <a:avLst/>
            <a:gdLst>
              <a:gd name="T0" fmla="*/ 2147483647 w 353"/>
              <a:gd name="T1" fmla="*/ 2147483647 h 198"/>
              <a:gd name="T2" fmla="*/ 2147483647 w 353"/>
              <a:gd name="T3" fmla="*/ 0 h 198"/>
              <a:gd name="T4" fmla="*/ 2147483647 w 353"/>
              <a:gd name="T5" fmla="*/ 2147483647 h 198"/>
              <a:gd name="T6" fmla="*/ 2147483647 w 353"/>
              <a:gd name="T7" fmla="*/ 2147483647 h 198"/>
              <a:gd name="T8" fmla="*/ 2147483647 w 353"/>
              <a:gd name="T9" fmla="*/ 2147483647 h 198"/>
              <a:gd name="T10" fmla="*/ 2147483647 w 353"/>
              <a:gd name="T11" fmla="*/ 2147483647 h 198"/>
              <a:gd name="T12" fmla="*/ 2147483647 w 353"/>
              <a:gd name="T13" fmla="*/ 2147483647 h 198"/>
              <a:gd name="T14" fmla="*/ 2147483647 w 353"/>
              <a:gd name="T15" fmla="*/ 2147483647 h 198"/>
              <a:gd name="T16" fmla="*/ 2147483647 w 353"/>
              <a:gd name="T17" fmla="*/ 2147483647 h 198"/>
              <a:gd name="T18" fmla="*/ 2147483647 w 353"/>
              <a:gd name="T19" fmla="*/ 2147483647 h 198"/>
              <a:gd name="T20" fmla="*/ 2147483647 w 353"/>
              <a:gd name="T21" fmla="*/ 2147483647 h 198"/>
              <a:gd name="T22" fmla="*/ 2147483647 w 353"/>
              <a:gd name="T23" fmla="*/ 2147483647 h 198"/>
              <a:gd name="T24" fmla="*/ 2147483647 w 353"/>
              <a:gd name="T25" fmla="*/ 2147483647 h 198"/>
              <a:gd name="T26" fmla="*/ 2147483647 w 353"/>
              <a:gd name="T27" fmla="*/ 2147483647 h 198"/>
              <a:gd name="T28" fmla="*/ 2147483647 w 353"/>
              <a:gd name="T29" fmla="*/ 2147483647 h 198"/>
              <a:gd name="T30" fmla="*/ 2147483647 w 353"/>
              <a:gd name="T31" fmla="*/ 2147483647 h 198"/>
              <a:gd name="T32" fmla="*/ 2147483647 w 353"/>
              <a:gd name="T33" fmla="*/ 2147483647 h 198"/>
              <a:gd name="T34" fmla="*/ 2147483647 w 353"/>
              <a:gd name="T35" fmla="*/ 2147483647 h 198"/>
              <a:gd name="T36" fmla="*/ 2147483647 w 353"/>
              <a:gd name="T37" fmla="*/ 2147483647 h 198"/>
              <a:gd name="T38" fmla="*/ 2147483647 w 353"/>
              <a:gd name="T39" fmla="*/ 2147483647 h 198"/>
              <a:gd name="T40" fmla="*/ 2147483647 w 353"/>
              <a:gd name="T41" fmla="*/ 2147483647 h 198"/>
              <a:gd name="T42" fmla="*/ 2147483647 w 353"/>
              <a:gd name="T43" fmla="*/ 2147483647 h 198"/>
              <a:gd name="T44" fmla="*/ 2147483647 w 353"/>
              <a:gd name="T45" fmla="*/ 2147483647 h 198"/>
              <a:gd name="T46" fmla="*/ 2147483647 w 353"/>
              <a:gd name="T47" fmla="*/ 2147483647 h 198"/>
              <a:gd name="T48" fmla="*/ 2147483647 w 353"/>
              <a:gd name="T49" fmla="*/ 2147483647 h 198"/>
              <a:gd name="T50" fmla="*/ 2147483647 w 353"/>
              <a:gd name="T51" fmla="*/ 2147483647 h 198"/>
              <a:gd name="T52" fmla="*/ 2147483647 w 353"/>
              <a:gd name="T53" fmla="*/ 2147483647 h 198"/>
              <a:gd name="T54" fmla="*/ 2147483647 w 353"/>
              <a:gd name="T55" fmla="*/ 2147483647 h 198"/>
              <a:gd name="T56" fmla="*/ 0 w 353"/>
              <a:gd name="T57" fmla="*/ 2147483647 h 198"/>
              <a:gd name="T58" fmla="*/ 0 w 353"/>
              <a:gd name="T59" fmla="*/ 2147483647 h 198"/>
              <a:gd name="T60" fmla="*/ 2147483647 w 353"/>
              <a:gd name="T61" fmla="*/ 2147483647 h 198"/>
              <a:gd name="T62" fmla="*/ 2147483647 w 353"/>
              <a:gd name="T63" fmla="*/ 2147483647 h 198"/>
              <a:gd name="T64" fmla="*/ 2147483647 w 353"/>
              <a:gd name="T65" fmla="*/ 2147483647 h 198"/>
              <a:gd name="T66" fmla="*/ 2147483647 w 353"/>
              <a:gd name="T67" fmla="*/ 2147483647 h 198"/>
              <a:gd name="T68" fmla="*/ 2147483647 w 353"/>
              <a:gd name="T69" fmla="*/ 2147483647 h 198"/>
              <a:gd name="T70" fmla="*/ 2147483647 w 353"/>
              <a:gd name="T71" fmla="*/ 2147483647 h 198"/>
              <a:gd name="T72" fmla="*/ 2147483647 w 353"/>
              <a:gd name="T73" fmla="*/ 2147483647 h 198"/>
              <a:gd name="T74" fmla="*/ 2147483647 w 353"/>
              <a:gd name="T75" fmla="*/ 2147483647 h 198"/>
              <a:gd name="T76" fmla="*/ 2147483647 w 353"/>
              <a:gd name="T77" fmla="*/ 2147483647 h 198"/>
              <a:gd name="T78" fmla="*/ 2147483647 w 353"/>
              <a:gd name="T79" fmla="*/ 2147483647 h 198"/>
              <a:gd name="T80" fmla="*/ 2147483647 w 353"/>
              <a:gd name="T81" fmla="*/ 2147483647 h 198"/>
              <a:gd name="T82" fmla="*/ 2147483647 w 353"/>
              <a:gd name="T83" fmla="*/ 2147483647 h 198"/>
              <a:gd name="T84" fmla="*/ 2147483647 w 353"/>
              <a:gd name="T85" fmla="*/ 2147483647 h 198"/>
              <a:gd name="T86" fmla="*/ 2147483647 w 353"/>
              <a:gd name="T87" fmla="*/ 2147483647 h 198"/>
              <a:gd name="T88" fmla="*/ 2147483647 w 353"/>
              <a:gd name="T89" fmla="*/ 2147483647 h 198"/>
              <a:gd name="T90" fmla="*/ 2147483647 w 353"/>
              <a:gd name="T91" fmla="*/ 2147483647 h 198"/>
              <a:gd name="T92" fmla="*/ 2147483647 w 353"/>
              <a:gd name="T93" fmla="*/ 2147483647 h 198"/>
              <a:gd name="T94" fmla="*/ 2147483647 w 353"/>
              <a:gd name="T95" fmla="*/ 2147483647 h 198"/>
              <a:gd name="T96" fmla="*/ 2147483647 w 353"/>
              <a:gd name="T97" fmla="*/ 2147483647 h 198"/>
              <a:gd name="T98" fmla="*/ 2147483647 w 353"/>
              <a:gd name="T99" fmla="*/ 2147483647 h 198"/>
              <a:gd name="T100" fmla="*/ 2147483647 w 353"/>
              <a:gd name="T101" fmla="*/ 2147483647 h 198"/>
              <a:gd name="T102" fmla="*/ 2147483647 w 353"/>
              <a:gd name="T103" fmla="*/ 2147483647 h 198"/>
              <a:gd name="T104" fmla="*/ 2147483647 w 353"/>
              <a:gd name="T105" fmla="*/ 2147483647 h 198"/>
              <a:gd name="T106" fmla="*/ 2147483647 w 353"/>
              <a:gd name="T107" fmla="*/ 2147483647 h 198"/>
              <a:gd name="T108" fmla="*/ 2147483647 w 353"/>
              <a:gd name="T109" fmla="*/ 2147483647 h 198"/>
              <a:gd name="T110" fmla="*/ 2147483647 w 353"/>
              <a:gd name="T111" fmla="*/ 2147483647 h 198"/>
              <a:gd name="T112" fmla="*/ 2147483647 w 353"/>
              <a:gd name="T113" fmla="*/ 2147483647 h 198"/>
              <a:gd name="T114" fmla="*/ 2147483647 w 353"/>
              <a:gd name="T115" fmla="*/ 2147483647 h 198"/>
              <a:gd name="T116" fmla="*/ 2147483647 w 353"/>
              <a:gd name="T117" fmla="*/ 2147483647 h 198"/>
              <a:gd name="T118" fmla="*/ 2147483647 w 353"/>
              <a:gd name="T119" fmla="*/ 2147483647 h 198"/>
              <a:gd name="T120" fmla="*/ 2147483647 w 353"/>
              <a:gd name="T121" fmla="*/ 2147483647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3"/>
              <a:gd name="T184" fmla="*/ 0 h 198"/>
              <a:gd name="T185" fmla="*/ 353 w 353"/>
              <a:gd name="T186" fmla="*/ 198 h 19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3" h="198">
                <a:moveTo>
                  <a:pt x="340" y="2"/>
                </a:moveTo>
                <a:lnTo>
                  <a:pt x="341" y="0"/>
                </a:lnTo>
                <a:lnTo>
                  <a:pt x="318" y="13"/>
                </a:lnTo>
                <a:lnTo>
                  <a:pt x="307" y="18"/>
                </a:lnTo>
                <a:lnTo>
                  <a:pt x="297" y="23"/>
                </a:lnTo>
                <a:lnTo>
                  <a:pt x="286" y="27"/>
                </a:lnTo>
                <a:lnTo>
                  <a:pt x="263" y="35"/>
                </a:lnTo>
                <a:lnTo>
                  <a:pt x="252" y="38"/>
                </a:lnTo>
                <a:lnTo>
                  <a:pt x="240" y="42"/>
                </a:lnTo>
                <a:lnTo>
                  <a:pt x="228" y="45"/>
                </a:lnTo>
                <a:lnTo>
                  <a:pt x="216" y="48"/>
                </a:lnTo>
                <a:lnTo>
                  <a:pt x="192" y="53"/>
                </a:lnTo>
                <a:lnTo>
                  <a:pt x="180" y="57"/>
                </a:lnTo>
                <a:lnTo>
                  <a:pt x="169" y="60"/>
                </a:lnTo>
                <a:lnTo>
                  <a:pt x="145" y="66"/>
                </a:lnTo>
                <a:lnTo>
                  <a:pt x="134" y="70"/>
                </a:lnTo>
                <a:lnTo>
                  <a:pt x="122" y="73"/>
                </a:lnTo>
                <a:lnTo>
                  <a:pt x="111" y="78"/>
                </a:lnTo>
                <a:lnTo>
                  <a:pt x="99" y="84"/>
                </a:lnTo>
                <a:lnTo>
                  <a:pt x="78" y="96"/>
                </a:lnTo>
                <a:lnTo>
                  <a:pt x="68" y="103"/>
                </a:lnTo>
                <a:lnTo>
                  <a:pt x="57" y="109"/>
                </a:lnTo>
                <a:lnTo>
                  <a:pt x="48" y="117"/>
                </a:lnTo>
                <a:lnTo>
                  <a:pt x="39" y="127"/>
                </a:lnTo>
                <a:lnTo>
                  <a:pt x="29" y="138"/>
                </a:lnTo>
                <a:lnTo>
                  <a:pt x="21" y="148"/>
                </a:lnTo>
                <a:lnTo>
                  <a:pt x="13" y="160"/>
                </a:lnTo>
                <a:lnTo>
                  <a:pt x="6" y="174"/>
                </a:lnTo>
                <a:lnTo>
                  <a:pt x="0" y="189"/>
                </a:lnTo>
                <a:lnTo>
                  <a:pt x="0" y="187"/>
                </a:lnTo>
                <a:lnTo>
                  <a:pt x="22" y="198"/>
                </a:lnTo>
                <a:lnTo>
                  <a:pt x="22" y="197"/>
                </a:lnTo>
                <a:lnTo>
                  <a:pt x="28" y="185"/>
                </a:lnTo>
                <a:lnTo>
                  <a:pt x="35" y="173"/>
                </a:lnTo>
                <a:lnTo>
                  <a:pt x="41" y="163"/>
                </a:lnTo>
                <a:lnTo>
                  <a:pt x="48" y="152"/>
                </a:lnTo>
                <a:lnTo>
                  <a:pt x="56" y="143"/>
                </a:lnTo>
                <a:lnTo>
                  <a:pt x="64" y="136"/>
                </a:lnTo>
                <a:lnTo>
                  <a:pt x="72" y="128"/>
                </a:lnTo>
                <a:lnTo>
                  <a:pt x="82" y="123"/>
                </a:lnTo>
                <a:lnTo>
                  <a:pt x="91" y="116"/>
                </a:lnTo>
                <a:lnTo>
                  <a:pt x="110" y="105"/>
                </a:lnTo>
                <a:lnTo>
                  <a:pt x="119" y="101"/>
                </a:lnTo>
                <a:lnTo>
                  <a:pt x="130" y="97"/>
                </a:lnTo>
                <a:lnTo>
                  <a:pt x="142" y="93"/>
                </a:lnTo>
                <a:lnTo>
                  <a:pt x="151" y="89"/>
                </a:lnTo>
                <a:lnTo>
                  <a:pt x="174" y="84"/>
                </a:lnTo>
                <a:lnTo>
                  <a:pt x="186" y="80"/>
                </a:lnTo>
                <a:lnTo>
                  <a:pt x="199" y="77"/>
                </a:lnTo>
                <a:lnTo>
                  <a:pt x="221" y="70"/>
                </a:lnTo>
                <a:lnTo>
                  <a:pt x="233" y="68"/>
                </a:lnTo>
                <a:lnTo>
                  <a:pt x="246" y="65"/>
                </a:lnTo>
                <a:lnTo>
                  <a:pt x="259" y="62"/>
                </a:lnTo>
                <a:lnTo>
                  <a:pt x="270" y="58"/>
                </a:lnTo>
                <a:lnTo>
                  <a:pt x="294" y="50"/>
                </a:lnTo>
                <a:lnTo>
                  <a:pt x="306" y="45"/>
                </a:lnTo>
                <a:lnTo>
                  <a:pt x="318" y="41"/>
                </a:lnTo>
                <a:lnTo>
                  <a:pt x="329" y="34"/>
                </a:lnTo>
                <a:lnTo>
                  <a:pt x="352" y="22"/>
                </a:lnTo>
                <a:lnTo>
                  <a:pt x="353" y="22"/>
                </a:lnTo>
                <a:lnTo>
                  <a:pt x="34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218" name="Freeform 32"/>
          <p:cNvSpPr>
            <a:spLocks/>
          </p:cNvSpPr>
          <p:nvPr/>
        </p:nvSpPr>
        <p:spPr bwMode="auto">
          <a:xfrm>
            <a:off x="4384675" y="1504950"/>
            <a:ext cx="233363" cy="107950"/>
          </a:xfrm>
          <a:custGeom>
            <a:avLst/>
            <a:gdLst>
              <a:gd name="T0" fmla="*/ 2147483647 w 147"/>
              <a:gd name="T1" fmla="*/ 2147483647 h 68"/>
              <a:gd name="T2" fmla="*/ 2147483647 w 147"/>
              <a:gd name="T3" fmla="*/ 2147483647 h 68"/>
              <a:gd name="T4" fmla="*/ 2147483647 w 147"/>
              <a:gd name="T5" fmla="*/ 2147483647 h 68"/>
              <a:gd name="T6" fmla="*/ 2147483647 w 147"/>
              <a:gd name="T7" fmla="*/ 2147483647 h 68"/>
              <a:gd name="T8" fmla="*/ 2147483647 w 147"/>
              <a:gd name="T9" fmla="*/ 2147483647 h 68"/>
              <a:gd name="T10" fmla="*/ 2147483647 w 147"/>
              <a:gd name="T11" fmla="*/ 2147483647 h 68"/>
              <a:gd name="T12" fmla="*/ 2147483647 w 147"/>
              <a:gd name="T13" fmla="*/ 2147483647 h 68"/>
              <a:gd name="T14" fmla="*/ 2147483647 w 147"/>
              <a:gd name="T15" fmla="*/ 2147483647 h 68"/>
              <a:gd name="T16" fmla="*/ 2147483647 w 147"/>
              <a:gd name="T17" fmla="*/ 2147483647 h 68"/>
              <a:gd name="T18" fmla="*/ 2147483647 w 147"/>
              <a:gd name="T19" fmla="*/ 2147483647 h 68"/>
              <a:gd name="T20" fmla="*/ 2147483647 w 147"/>
              <a:gd name="T21" fmla="*/ 2147483647 h 68"/>
              <a:gd name="T22" fmla="*/ 2147483647 w 147"/>
              <a:gd name="T23" fmla="*/ 0 h 68"/>
              <a:gd name="T24" fmla="*/ 2147483647 w 147"/>
              <a:gd name="T25" fmla="*/ 2147483647 h 68"/>
              <a:gd name="T26" fmla="*/ 2147483647 w 147"/>
              <a:gd name="T27" fmla="*/ 2147483647 h 68"/>
              <a:gd name="T28" fmla="*/ 2147483647 w 147"/>
              <a:gd name="T29" fmla="*/ 2147483647 h 68"/>
              <a:gd name="T30" fmla="*/ 0 w 147"/>
              <a:gd name="T31" fmla="*/ 2147483647 h 68"/>
              <a:gd name="T32" fmla="*/ 2147483647 w 147"/>
              <a:gd name="T33" fmla="*/ 2147483647 h 68"/>
              <a:gd name="T34" fmla="*/ 2147483647 w 147"/>
              <a:gd name="T35" fmla="*/ 2147483647 h 68"/>
              <a:gd name="T36" fmla="*/ 2147483647 w 147"/>
              <a:gd name="T37" fmla="*/ 2147483647 h 68"/>
              <a:gd name="T38" fmla="*/ 2147483647 w 147"/>
              <a:gd name="T39" fmla="*/ 2147483647 h 68"/>
              <a:gd name="T40" fmla="*/ 2147483647 w 147"/>
              <a:gd name="T41" fmla="*/ 2147483647 h 68"/>
              <a:gd name="T42" fmla="*/ 2147483647 w 147"/>
              <a:gd name="T43" fmla="*/ 2147483647 h 68"/>
              <a:gd name="T44" fmla="*/ 2147483647 w 147"/>
              <a:gd name="T45" fmla="*/ 2147483647 h 68"/>
              <a:gd name="T46" fmla="*/ 2147483647 w 147"/>
              <a:gd name="T47" fmla="*/ 2147483647 h 68"/>
              <a:gd name="T48" fmla="*/ 2147483647 w 147"/>
              <a:gd name="T49" fmla="*/ 2147483647 h 68"/>
              <a:gd name="T50" fmla="*/ 2147483647 w 147"/>
              <a:gd name="T51" fmla="*/ 2147483647 h 68"/>
              <a:gd name="T52" fmla="*/ 2147483647 w 147"/>
              <a:gd name="T53" fmla="*/ 2147483647 h 68"/>
              <a:gd name="T54" fmla="*/ 2147483647 w 147"/>
              <a:gd name="T55" fmla="*/ 2147483647 h 68"/>
              <a:gd name="T56" fmla="*/ 2147483647 w 147"/>
              <a:gd name="T57" fmla="*/ 2147483647 h 68"/>
              <a:gd name="T58" fmla="*/ 2147483647 w 147"/>
              <a:gd name="T59" fmla="*/ 2147483647 h 68"/>
              <a:gd name="T60" fmla="*/ 2147483647 w 147"/>
              <a:gd name="T61" fmla="*/ 2147483647 h 68"/>
              <a:gd name="T62" fmla="*/ 2147483647 w 147"/>
              <a:gd name="T63" fmla="*/ 2147483647 h 68"/>
              <a:gd name="T64" fmla="*/ 2147483647 w 147"/>
              <a:gd name="T65" fmla="*/ 2147483647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7"/>
              <a:gd name="T100" fmla="*/ 0 h 68"/>
              <a:gd name="T101" fmla="*/ 147 w 147"/>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7" h="68">
                <a:moveTo>
                  <a:pt x="126" y="10"/>
                </a:moveTo>
                <a:lnTo>
                  <a:pt x="126" y="9"/>
                </a:lnTo>
                <a:lnTo>
                  <a:pt x="119" y="20"/>
                </a:lnTo>
                <a:lnTo>
                  <a:pt x="115" y="28"/>
                </a:lnTo>
                <a:lnTo>
                  <a:pt x="110" y="35"/>
                </a:lnTo>
                <a:lnTo>
                  <a:pt x="107" y="40"/>
                </a:lnTo>
                <a:lnTo>
                  <a:pt x="104" y="43"/>
                </a:lnTo>
                <a:lnTo>
                  <a:pt x="103" y="44"/>
                </a:lnTo>
                <a:lnTo>
                  <a:pt x="107" y="44"/>
                </a:lnTo>
                <a:lnTo>
                  <a:pt x="111" y="44"/>
                </a:lnTo>
                <a:lnTo>
                  <a:pt x="111" y="45"/>
                </a:lnTo>
                <a:lnTo>
                  <a:pt x="111" y="44"/>
                </a:lnTo>
                <a:lnTo>
                  <a:pt x="110" y="41"/>
                </a:lnTo>
                <a:lnTo>
                  <a:pt x="110" y="39"/>
                </a:lnTo>
                <a:lnTo>
                  <a:pt x="108" y="33"/>
                </a:lnTo>
                <a:lnTo>
                  <a:pt x="106" y="29"/>
                </a:lnTo>
                <a:lnTo>
                  <a:pt x="104" y="24"/>
                </a:lnTo>
                <a:lnTo>
                  <a:pt x="103" y="21"/>
                </a:lnTo>
                <a:lnTo>
                  <a:pt x="100" y="16"/>
                </a:lnTo>
                <a:lnTo>
                  <a:pt x="96" y="10"/>
                </a:lnTo>
                <a:lnTo>
                  <a:pt x="92" y="6"/>
                </a:lnTo>
                <a:lnTo>
                  <a:pt x="86" y="2"/>
                </a:lnTo>
                <a:lnTo>
                  <a:pt x="79" y="1"/>
                </a:lnTo>
                <a:lnTo>
                  <a:pt x="73" y="0"/>
                </a:lnTo>
                <a:lnTo>
                  <a:pt x="67" y="0"/>
                </a:lnTo>
                <a:lnTo>
                  <a:pt x="59" y="1"/>
                </a:lnTo>
                <a:lnTo>
                  <a:pt x="49" y="4"/>
                </a:lnTo>
                <a:lnTo>
                  <a:pt x="41" y="9"/>
                </a:lnTo>
                <a:lnTo>
                  <a:pt x="32" y="14"/>
                </a:lnTo>
                <a:lnTo>
                  <a:pt x="22" y="22"/>
                </a:lnTo>
                <a:lnTo>
                  <a:pt x="12" y="30"/>
                </a:lnTo>
                <a:lnTo>
                  <a:pt x="0" y="43"/>
                </a:lnTo>
                <a:lnTo>
                  <a:pt x="17" y="60"/>
                </a:lnTo>
                <a:lnTo>
                  <a:pt x="28" y="49"/>
                </a:lnTo>
                <a:lnTo>
                  <a:pt x="37" y="41"/>
                </a:lnTo>
                <a:lnTo>
                  <a:pt x="47" y="35"/>
                </a:lnTo>
                <a:lnTo>
                  <a:pt x="53" y="30"/>
                </a:lnTo>
                <a:lnTo>
                  <a:pt x="60" y="26"/>
                </a:lnTo>
                <a:lnTo>
                  <a:pt x="64" y="24"/>
                </a:lnTo>
                <a:lnTo>
                  <a:pt x="68" y="24"/>
                </a:lnTo>
                <a:lnTo>
                  <a:pt x="71" y="24"/>
                </a:lnTo>
                <a:lnTo>
                  <a:pt x="73" y="24"/>
                </a:lnTo>
                <a:lnTo>
                  <a:pt x="75" y="25"/>
                </a:lnTo>
                <a:lnTo>
                  <a:pt x="76" y="25"/>
                </a:lnTo>
                <a:lnTo>
                  <a:pt x="78" y="26"/>
                </a:lnTo>
                <a:lnTo>
                  <a:pt x="79" y="28"/>
                </a:lnTo>
                <a:lnTo>
                  <a:pt x="80" y="30"/>
                </a:lnTo>
                <a:lnTo>
                  <a:pt x="82" y="35"/>
                </a:lnTo>
                <a:lnTo>
                  <a:pt x="84" y="39"/>
                </a:lnTo>
                <a:lnTo>
                  <a:pt x="84" y="41"/>
                </a:lnTo>
                <a:lnTo>
                  <a:pt x="86" y="45"/>
                </a:lnTo>
                <a:lnTo>
                  <a:pt x="87" y="49"/>
                </a:lnTo>
                <a:lnTo>
                  <a:pt x="88" y="53"/>
                </a:lnTo>
                <a:lnTo>
                  <a:pt x="91" y="59"/>
                </a:lnTo>
                <a:lnTo>
                  <a:pt x="95" y="63"/>
                </a:lnTo>
                <a:lnTo>
                  <a:pt x="99" y="65"/>
                </a:lnTo>
                <a:lnTo>
                  <a:pt x="106" y="68"/>
                </a:lnTo>
                <a:lnTo>
                  <a:pt x="114" y="67"/>
                </a:lnTo>
                <a:lnTo>
                  <a:pt x="118" y="63"/>
                </a:lnTo>
                <a:lnTo>
                  <a:pt x="123" y="59"/>
                </a:lnTo>
                <a:lnTo>
                  <a:pt x="126" y="55"/>
                </a:lnTo>
                <a:lnTo>
                  <a:pt x="131" y="48"/>
                </a:lnTo>
                <a:lnTo>
                  <a:pt x="135" y="41"/>
                </a:lnTo>
                <a:lnTo>
                  <a:pt x="141" y="32"/>
                </a:lnTo>
                <a:lnTo>
                  <a:pt x="146" y="22"/>
                </a:lnTo>
                <a:lnTo>
                  <a:pt x="147" y="21"/>
                </a:lnTo>
                <a:lnTo>
                  <a:pt x="12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219" name="Freeform 33"/>
          <p:cNvSpPr>
            <a:spLocks/>
          </p:cNvSpPr>
          <p:nvPr/>
        </p:nvSpPr>
        <p:spPr bwMode="auto">
          <a:xfrm>
            <a:off x="3662363" y="1581150"/>
            <a:ext cx="755650" cy="1355725"/>
          </a:xfrm>
          <a:custGeom>
            <a:avLst/>
            <a:gdLst>
              <a:gd name="T0" fmla="*/ 2147483647 w 476"/>
              <a:gd name="T1" fmla="*/ 0 h 854"/>
              <a:gd name="T2" fmla="*/ 2147483647 w 476"/>
              <a:gd name="T3" fmla="*/ 2147483647 h 854"/>
              <a:gd name="T4" fmla="*/ 2147483647 w 476"/>
              <a:gd name="T5" fmla="*/ 2147483647 h 854"/>
              <a:gd name="T6" fmla="*/ 2147483647 w 476"/>
              <a:gd name="T7" fmla="*/ 2147483647 h 854"/>
              <a:gd name="T8" fmla="*/ 0 w 476"/>
              <a:gd name="T9" fmla="*/ 2147483647 h 854"/>
              <a:gd name="T10" fmla="*/ 2147483647 w 476"/>
              <a:gd name="T11" fmla="*/ 2147483647 h 854"/>
              <a:gd name="T12" fmla="*/ 2147483647 w 476"/>
              <a:gd name="T13" fmla="*/ 2147483647 h 854"/>
              <a:gd name="T14" fmla="*/ 2147483647 w 476"/>
              <a:gd name="T15" fmla="*/ 2147483647 h 854"/>
              <a:gd name="T16" fmla="*/ 2147483647 w 476"/>
              <a:gd name="T17" fmla="*/ 2147483647 h 854"/>
              <a:gd name="T18" fmla="*/ 2147483647 w 476"/>
              <a:gd name="T19" fmla="*/ 2147483647 h 854"/>
              <a:gd name="T20" fmla="*/ 2147483647 w 476"/>
              <a:gd name="T21" fmla="*/ 0 h 8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6"/>
              <a:gd name="T34" fmla="*/ 0 h 854"/>
              <a:gd name="T35" fmla="*/ 476 w 476"/>
              <a:gd name="T36" fmla="*/ 854 h 8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6" h="854">
                <a:moveTo>
                  <a:pt x="452" y="0"/>
                </a:moveTo>
                <a:lnTo>
                  <a:pt x="382" y="224"/>
                </a:lnTo>
                <a:lnTo>
                  <a:pt x="390" y="218"/>
                </a:lnTo>
                <a:lnTo>
                  <a:pt x="253" y="274"/>
                </a:lnTo>
                <a:lnTo>
                  <a:pt x="0" y="843"/>
                </a:lnTo>
                <a:lnTo>
                  <a:pt x="23" y="854"/>
                </a:lnTo>
                <a:lnTo>
                  <a:pt x="273" y="288"/>
                </a:lnTo>
                <a:lnTo>
                  <a:pt x="266" y="294"/>
                </a:lnTo>
                <a:lnTo>
                  <a:pt x="403" y="238"/>
                </a:lnTo>
                <a:lnTo>
                  <a:pt x="476" y="7"/>
                </a:lnTo>
                <a:lnTo>
                  <a:pt x="4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220" name="Freeform 34"/>
          <p:cNvSpPr>
            <a:spLocks/>
          </p:cNvSpPr>
          <p:nvPr/>
        </p:nvSpPr>
        <p:spPr bwMode="auto">
          <a:xfrm>
            <a:off x="3384550" y="2916238"/>
            <a:ext cx="314325" cy="185737"/>
          </a:xfrm>
          <a:custGeom>
            <a:avLst/>
            <a:gdLst>
              <a:gd name="T0" fmla="*/ 2147483647 w 198"/>
              <a:gd name="T1" fmla="*/ 2147483647 h 117"/>
              <a:gd name="T2" fmla="*/ 2147483647 w 198"/>
              <a:gd name="T3" fmla="*/ 0 h 117"/>
              <a:gd name="T4" fmla="*/ 2147483647 w 198"/>
              <a:gd name="T5" fmla="*/ 2147483647 h 117"/>
              <a:gd name="T6" fmla="*/ 2147483647 w 198"/>
              <a:gd name="T7" fmla="*/ 2147483647 h 117"/>
              <a:gd name="T8" fmla="*/ 2147483647 w 198"/>
              <a:gd name="T9" fmla="*/ 2147483647 h 117"/>
              <a:gd name="T10" fmla="*/ 2147483647 w 198"/>
              <a:gd name="T11" fmla="*/ 2147483647 h 117"/>
              <a:gd name="T12" fmla="*/ 2147483647 w 198"/>
              <a:gd name="T13" fmla="*/ 2147483647 h 117"/>
              <a:gd name="T14" fmla="*/ 2147483647 w 198"/>
              <a:gd name="T15" fmla="*/ 2147483647 h 117"/>
              <a:gd name="T16" fmla="*/ 2147483647 w 198"/>
              <a:gd name="T17" fmla="*/ 2147483647 h 117"/>
              <a:gd name="T18" fmla="*/ 2147483647 w 198"/>
              <a:gd name="T19" fmla="*/ 2147483647 h 117"/>
              <a:gd name="T20" fmla="*/ 2147483647 w 198"/>
              <a:gd name="T21" fmla="*/ 2147483647 h 117"/>
              <a:gd name="T22" fmla="*/ 2147483647 w 198"/>
              <a:gd name="T23" fmla="*/ 2147483647 h 117"/>
              <a:gd name="T24" fmla="*/ 2147483647 w 198"/>
              <a:gd name="T25" fmla="*/ 2147483647 h 117"/>
              <a:gd name="T26" fmla="*/ 2147483647 w 198"/>
              <a:gd name="T27" fmla="*/ 2147483647 h 117"/>
              <a:gd name="T28" fmla="*/ 2147483647 w 198"/>
              <a:gd name="T29" fmla="*/ 2147483647 h 117"/>
              <a:gd name="T30" fmla="*/ 2147483647 w 198"/>
              <a:gd name="T31" fmla="*/ 2147483647 h 117"/>
              <a:gd name="T32" fmla="*/ 2147483647 w 198"/>
              <a:gd name="T33" fmla="*/ 2147483647 h 117"/>
              <a:gd name="T34" fmla="*/ 2147483647 w 198"/>
              <a:gd name="T35" fmla="*/ 2147483647 h 117"/>
              <a:gd name="T36" fmla="*/ 2147483647 w 198"/>
              <a:gd name="T37" fmla="*/ 2147483647 h 117"/>
              <a:gd name="T38" fmla="*/ 2147483647 w 198"/>
              <a:gd name="T39" fmla="*/ 2147483647 h 117"/>
              <a:gd name="T40" fmla="*/ 2147483647 w 198"/>
              <a:gd name="T41" fmla="*/ 2147483647 h 117"/>
              <a:gd name="T42" fmla="*/ 2147483647 w 198"/>
              <a:gd name="T43" fmla="*/ 2147483647 h 117"/>
              <a:gd name="T44" fmla="*/ 2147483647 w 198"/>
              <a:gd name="T45" fmla="*/ 2147483647 h 117"/>
              <a:gd name="T46" fmla="*/ 2147483647 w 198"/>
              <a:gd name="T47" fmla="*/ 2147483647 h 117"/>
              <a:gd name="T48" fmla="*/ 2147483647 w 198"/>
              <a:gd name="T49" fmla="*/ 2147483647 h 117"/>
              <a:gd name="T50" fmla="*/ 2147483647 w 198"/>
              <a:gd name="T51" fmla="*/ 2147483647 h 117"/>
              <a:gd name="T52" fmla="*/ 2147483647 w 198"/>
              <a:gd name="T53" fmla="*/ 2147483647 h 117"/>
              <a:gd name="T54" fmla="*/ 0 w 198"/>
              <a:gd name="T55" fmla="*/ 2147483647 h 117"/>
              <a:gd name="T56" fmla="*/ 2147483647 w 198"/>
              <a:gd name="T57" fmla="*/ 2147483647 h 117"/>
              <a:gd name="T58" fmla="*/ 2147483647 w 198"/>
              <a:gd name="T59" fmla="*/ 2147483647 h 117"/>
              <a:gd name="T60" fmla="*/ 2147483647 w 198"/>
              <a:gd name="T61" fmla="*/ 2147483647 h 117"/>
              <a:gd name="T62" fmla="*/ 2147483647 w 198"/>
              <a:gd name="T63" fmla="*/ 2147483647 h 117"/>
              <a:gd name="T64" fmla="*/ 2147483647 w 198"/>
              <a:gd name="T65" fmla="*/ 2147483647 h 117"/>
              <a:gd name="T66" fmla="*/ 2147483647 w 198"/>
              <a:gd name="T67" fmla="*/ 2147483647 h 117"/>
              <a:gd name="T68" fmla="*/ 2147483647 w 198"/>
              <a:gd name="T69" fmla="*/ 2147483647 h 117"/>
              <a:gd name="T70" fmla="*/ 2147483647 w 198"/>
              <a:gd name="T71" fmla="*/ 2147483647 h 117"/>
              <a:gd name="T72" fmla="*/ 2147483647 w 198"/>
              <a:gd name="T73" fmla="*/ 2147483647 h 117"/>
              <a:gd name="T74" fmla="*/ 2147483647 w 198"/>
              <a:gd name="T75" fmla="*/ 2147483647 h 117"/>
              <a:gd name="T76" fmla="*/ 2147483647 w 198"/>
              <a:gd name="T77" fmla="*/ 2147483647 h 117"/>
              <a:gd name="T78" fmla="*/ 2147483647 w 198"/>
              <a:gd name="T79" fmla="*/ 2147483647 h 117"/>
              <a:gd name="T80" fmla="*/ 2147483647 w 198"/>
              <a:gd name="T81" fmla="*/ 2147483647 h 117"/>
              <a:gd name="T82" fmla="*/ 2147483647 w 198"/>
              <a:gd name="T83" fmla="*/ 2147483647 h 117"/>
              <a:gd name="T84" fmla="*/ 2147483647 w 198"/>
              <a:gd name="T85" fmla="*/ 2147483647 h 117"/>
              <a:gd name="T86" fmla="*/ 2147483647 w 198"/>
              <a:gd name="T87" fmla="*/ 2147483647 h 117"/>
              <a:gd name="T88" fmla="*/ 2147483647 w 198"/>
              <a:gd name="T89" fmla="*/ 2147483647 h 117"/>
              <a:gd name="T90" fmla="*/ 2147483647 w 198"/>
              <a:gd name="T91" fmla="*/ 2147483647 h 117"/>
              <a:gd name="T92" fmla="*/ 2147483647 w 198"/>
              <a:gd name="T93" fmla="*/ 2147483647 h 117"/>
              <a:gd name="T94" fmla="*/ 2147483647 w 198"/>
              <a:gd name="T95" fmla="*/ 2147483647 h 117"/>
              <a:gd name="T96" fmla="*/ 2147483647 w 198"/>
              <a:gd name="T97" fmla="*/ 2147483647 h 117"/>
              <a:gd name="T98" fmla="*/ 2147483647 w 198"/>
              <a:gd name="T99" fmla="*/ 2147483647 h 117"/>
              <a:gd name="T100" fmla="*/ 2147483647 w 198"/>
              <a:gd name="T101" fmla="*/ 2147483647 h 117"/>
              <a:gd name="T102" fmla="*/ 2147483647 w 198"/>
              <a:gd name="T103" fmla="*/ 2147483647 h 117"/>
              <a:gd name="T104" fmla="*/ 2147483647 w 198"/>
              <a:gd name="T105" fmla="*/ 2147483647 h 117"/>
              <a:gd name="T106" fmla="*/ 2147483647 w 198"/>
              <a:gd name="T107" fmla="*/ 2147483647 h 117"/>
              <a:gd name="T108" fmla="*/ 2147483647 w 198"/>
              <a:gd name="T109" fmla="*/ 2147483647 h 117"/>
              <a:gd name="T110" fmla="*/ 2147483647 w 198"/>
              <a:gd name="T111" fmla="*/ 2147483647 h 117"/>
              <a:gd name="T112" fmla="*/ 2147483647 w 198"/>
              <a:gd name="T113" fmla="*/ 2147483647 h 117"/>
              <a:gd name="T114" fmla="*/ 2147483647 w 198"/>
              <a:gd name="T115" fmla="*/ 2147483647 h 117"/>
              <a:gd name="T116" fmla="*/ 2147483647 w 198"/>
              <a:gd name="T117" fmla="*/ 2147483647 h 11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8"/>
              <a:gd name="T178" fmla="*/ 0 h 117"/>
              <a:gd name="T179" fmla="*/ 198 w 198"/>
              <a:gd name="T180" fmla="*/ 117 h 11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8" h="117">
                <a:moveTo>
                  <a:pt x="175" y="5"/>
                </a:moveTo>
                <a:lnTo>
                  <a:pt x="177" y="0"/>
                </a:lnTo>
                <a:lnTo>
                  <a:pt x="172" y="6"/>
                </a:lnTo>
                <a:lnTo>
                  <a:pt x="170" y="9"/>
                </a:lnTo>
                <a:lnTo>
                  <a:pt x="168" y="10"/>
                </a:lnTo>
                <a:lnTo>
                  <a:pt x="164" y="13"/>
                </a:lnTo>
                <a:lnTo>
                  <a:pt x="160" y="17"/>
                </a:lnTo>
                <a:lnTo>
                  <a:pt x="156" y="19"/>
                </a:lnTo>
                <a:lnTo>
                  <a:pt x="146" y="26"/>
                </a:lnTo>
                <a:lnTo>
                  <a:pt x="138" y="29"/>
                </a:lnTo>
                <a:lnTo>
                  <a:pt x="131" y="33"/>
                </a:lnTo>
                <a:lnTo>
                  <a:pt x="125" y="35"/>
                </a:lnTo>
                <a:lnTo>
                  <a:pt x="117" y="39"/>
                </a:lnTo>
                <a:lnTo>
                  <a:pt x="103" y="45"/>
                </a:lnTo>
                <a:lnTo>
                  <a:pt x="95" y="49"/>
                </a:lnTo>
                <a:lnTo>
                  <a:pt x="80" y="56"/>
                </a:lnTo>
                <a:lnTo>
                  <a:pt x="72" y="60"/>
                </a:lnTo>
                <a:lnTo>
                  <a:pt x="65" y="62"/>
                </a:lnTo>
                <a:lnTo>
                  <a:pt x="56" y="66"/>
                </a:lnTo>
                <a:lnTo>
                  <a:pt x="49" y="70"/>
                </a:lnTo>
                <a:lnTo>
                  <a:pt x="43" y="73"/>
                </a:lnTo>
                <a:lnTo>
                  <a:pt x="30" y="80"/>
                </a:lnTo>
                <a:lnTo>
                  <a:pt x="25" y="84"/>
                </a:lnTo>
                <a:lnTo>
                  <a:pt x="18" y="88"/>
                </a:lnTo>
                <a:lnTo>
                  <a:pt x="14" y="92"/>
                </a:lnTo>
                <a:lnTo>
                  <a:pt x="10" y="96"/>
                </a:lnTo>
                <a:lnTo>
                  <a:pt x="3" y="105"/>
                </a:lnTo>
                <a:lnTo>
                  <a:pt x="0" y="113"/>
                </a:lnTo>
                <a:lnTo>
                  <a:pt x="2" y="112"/>
                </a:lnTo>
                <a:lnTo>
                  <a:pt x="25" y="117"/>
                </a:lnTo>
                <a:lnTo>
                  <a:pt x="26" y="116"/>
                </a:lnTo>
                <a:lnTo>
                  <a:pt x="25" y="115"/>
                </a:lnTo>
                <a:lnTo>
                  <a:pt x="27" y="113"/>
                </a:lnTo>
                <a:lnTo>
                  <a:pt x="30" y="111"/>
                </a:lnTo>
                <a:lnTo>
                  <a:pt x="34" y="107"/>
                </a:lnTo>
                <a:lnTo>
                  <a:pt x="38" y="104"/>
                </a:lnTo>
                <a:lnTo>
                  <a:pt x="42" y="101"/>
                </a:lnTo>
                <a:lnTo>
                  <a:pt x="54" y="95"/>
                </a:lnTo>
                <a:lnTo>
                  <a:pt x="61" y="92"/>
                </a:lnTo>
                <a:lnTo>
                  <a:pt x="68" y="88"/>
                </a:lnTo>
                <a:lnTo>
                  <a:pt x="74" y="85"/>
                </a:lnTo>
                <a:lnTo>
                  <a:pt x="82" y="81"/>
                </a:lnTo>
                <a:lnTo>
                  <a:pt x="89" y="78"/>
                </a:lnTo>
                <a:lnTo>
                  <a:pt x="105" y="72"/>
                </a:lnTo>
                <a:lnTo>
                  <a:pt x="112" y="68"/>
                </a:lnTo>
                <a:lnTo>
                  <a:pt x="128" y="62"/>
                </a:lnTo>
                <a:lnTo>
                  <a:pt x="135" y="58"/>
                </a:lnTo>
                <a:lnTo>
                  <a:pt x="143" y="54"/>
                </a:lnTo>
                <a:lnTo>
                  <a:pt x="150" y="50"/>
                </a:lnTo>
                <a:lnTo>
                  <a:pt x="155" y="48"/>
                </a:lnTo>
                <a:lnTo>
                  <a:pt x="168" y="41"/>
                </a:lnTo>
                <a:lnTo>
                  <a:pt x="175" y="37"/>
                </a:lnTo>
                <a:lnTo>
                  <a:pt x="181" y="33"/>
                </a:lnTo>
                <a:lnTo>
                  <a:pt x="185" y="29"/>
                </a:lnTo>
                <a:lnTo>
                  <a:pt x="189" y="25"/>
                </a:lnTo>
                <a:lnTo>
                  <a:pt x="193" y="21"/>
                </a:lnTo>
                <a:lnTo>
                  <a:pt x="197" y="14"/>
                </a:lnTo>
                <a:lnTo>
                  <a:pt x="198" y="10"/>
                </a:lnTo>
                <a:lnTo>
                  <a:pt x="17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221" name="Freeform 35"/>
          <p:cNvSpPr>
            <a:spLocks/>
          </p:cNvSpPr>
          <p:nvPr/>
        </p:nvSpPr>
        <p:spPr bwMode="auto">
          <a:xfrm>
            <a:off x="2947988" y="3092450"/>
            <a:ext cx="476250" cy="762000"/>
          </a:xfrm>
          <a:custGeom>
            <a:avLst/>
            <a:gdLst>
              <a:gd name="T0" fmla="*/ 2147483647 w 300"/>
              <a:gd name="T1" fmla="*/ 0 h 480"/>
              <a:gd name="T2" fmla="*/ 2147483647 w 300"/>
              <a:gd name="T3" fmla="*/ 2147483647 h 480"/>
              <a:gd name="T4" fmla="*/ 2147483647 w 300"/>
              <a:gd name="T5" fmla="*/ 2147483647 h 480"/>
              <a:gd name="T6" fmla="*/ 2147483647 w 300"/>
              <a:gd name="T7" fmla="*/ 2147483647 h 480"/>
              <a:gd name="T8" fmla="*/ 2147483647 w 300"/>
              <a:gd name="T9" fmla="*/ 2147483647 h 480"/>
              <a:gd name="T10" fmla="*/ 2147483647 w 300"/>
              <a:gd name="T11" fmla="*/ 2147483647 h 480"/>
              <a:gd name="T12" fmla="*/ 2147483647 w 300"/>
              <a:gd name="T13" fmla="*/ 2147483647 h 480"/>
              <a:gd name="T14" fmla="*/ 2147483647 w 300"/>
              <a:gd name="T15" fmla="*/ 2147483647 h 480"/>
              <a:gd name="T16" fmla="*/ 2147483647 w 300"/>
              <a:gd name="T17" fmla="*/ 2147483647 h 480"/>
              <a:gd name="T18" fmla="*/ 2147483647 w 300"/>
              <a:gd name="T19" fmla="*/ 2147483647 h 480"/>
              <a:gd name="T20" fmla="*/ 2147483647 w 300"/>
              <a:gd name="T21" fmla="*/ 2147483647 h 480"/>
              <a:gd name="T22" fmla="*/ 2147483647 w 300"/>
              <a:gd name="T23" fmla="*/ 2147483647 h 480"/>
              <a:gd name="T24" fmla="*/ 2147483647 w 300"/>
              <a:gd name="T25" fmla="*/ 2147483647 h 480"/>
              <a:gd name="T26" fmla="*/ 2147483647 w 300"/>
              <a:gd name="T27" fmla="*/ 2147483647 h 480"/>
              <a:gd name="T28" fmla="*/ 2147483647 w 300"/>
              <a:gd name="T29" fmla="*/ 2147483647 h 480"/>
              <a:gd name="T30" fmla="*/ 0 w 300"/>
              <a:gd name="T31" fmla="*/ 2147483647 h 480"/>
              <a:gd name="T32" fmla="*/ 2147483647 w 300"/>
              <a:gd name="T33" fmla="*/ 2147483647 h 480"/>
              <a:gd name="T34" fmla="*/ 2147483647 w 300"/>
              <a:gd name="T35" fmla="*/ 2147483647 h 480"/>
              <a:gd name="T36" fmla="*/ 2147483647 w 300"/>
              <a:gd name="T37" fmla="*/ 2147483647 h 480"/>
              <a:gd name="T38" fmla="*/ 2147483647 w 300"/>
              <a:gd name="T39" fmla="*/ 2147483647 h 480"/>
              <a:gd name="T40" fmla="*/ 2147483647 w 300"/>
              <a:gd name="T41" fmla="*/ 2147483647 h 480"/>
              <a:gd name="T42" fmla="*/ 2147483647 w 300"/>
              <a:gd name="T43" fmla="*/ 2147483647 h 480"/>
              <a:gd name="T44" fmla="*/ 2147483647 w 300"/>
              <a:gd name="T45" fmla="*/ 2147483647 h 480"/>
              <a:gd name="T46" fmla="*/ 2147483647 w 300"/>
              <a:gd name="T47" fmla="*/ 2147483647 h 480"/>
              <a:gd name="T48" fmla="*/ 2147483647 w 300"/>
              <a:gd name="T49" fmla="*/ 2147483647 h 480"/>
              <a:gd name="T50" fmla="*/ 2147483647 w 300"/>
              <a:gd name="T51" fmla="*/ 2147483647 h 480"/>
              <a:gd name="T52" fmla="*/ 2147483647 w 300"/>
              <a:gd name="T53" fmla="*/ 2147483647 h 480"/>
              <a:gd name="T54" fmla="*/ 2147483647 w 300"/>
              <a:gd name="T55" fmla="*/ 2147483647 h 480"/>
              <a:gd name="T56" fmla="*/ 2147483647 w 300"/>
              <a:gd name="T57" fmla="*/ 2147483647 h 480"/>
              <a:gd name="T58" fmla="*/ 2147483647 w 300"/>
              <a:gd name="T59" fmla="*/ 2147483647 h 480"/>
              <a:gd name="T60" fmla="*/ 2147483647 w 300"/>
              <a:gd name="T61" fmla="*/ 2147483647 h 480"/>
              <a:gd name="T62" fmla="*/ 2147483647 w 300"/>
              <a:gd name="T63" fmla="*/ 2147483647 h 480"/>
              <a:gd name="T64" fmla="*/ 2147483647 w 300"/>
              <a:gd name="T65" fmla="*/ 0 h 4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0"/>
              <a:gd name="T100" fmla="*/ 0 h 480"/>
              <a:gd name="T101" fmla="*/ 300 w 300"/>
              <a:gd name="T102" fmla="*/ 480 h 4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0" h="480">
                <a:moveTo>
                  <a:pt x="277" y="0"/>
                </a:moveTo>
                <a:lnTo>
                  <a:pt x="277" y="0"/>
                </a:lnTo>
                <a:lnTo>
                  <a:pt x="267" y="24"/>
                </a:lnTo>
                <a:lnTo>
                  <a:pt x="258" y="47"/>
                </a:lnTo>
                <a:lnTo>
                  <a:pt x="250" y="71"/>
                </a:lnTo>
                <a:lnTo>
                  <a:pt x="243" y="92"/>
                </a:lnTo>
                <a:lnTo>
                  <a:pt x="235" y="114"/>
                </a:lnTo>
                <a:lnTo>
                  <a:pt x="228" y="135"/>
                </a:lnTo>
                <a:lnTo>
                  <a:pt x="216" y="173"/>
                </a:lnTo>
                <a:lnTo>
                  <a:pt x="206" y="208"/>
                </a:lnTo>
                <a:lnTo>
                  <a:pt x="199" y="224"/>
                </a:lnTo>
                <a:lnTo>
                  <a:pt x="193" y="240"/>
                </a:lnTo>
                <a:lnTo>
                  <a:pt x="188" y="255"/>
                </a:lnTo>
                <a:lnTo>
                  <a:pt x="181" y="270"/>
                </a:lnTo>
                <a:lnTo>
                  <a:pt x="176" y="285"/>
                </a:lnTo>
                <a:lnTo>
                  <a:pt x="171" y="298"/>
                </a:lnTo>
                <a:lnTo>
                  <a:pt x="164" y="310"/>
                </a:lnTo>
                <a:lnTo>
                  <a:pt x="157" y="322"/>
                </a:lnTo>
                <a:lnTo>
                  <a:pt x="150" y="334"/>
                </a:lnTo>
                <a:lnTo>
                  <a:pt x="142" y="345"/>
                </a:lnTo>
                <a:lnTo>
                  <a:pt x="126" y="367"/>
                </a:lnTo>
                <a:lnTo>
                  <a:pt x="118" y="376"/>
                </a:lnTo>
                <a:lnTo>
                  <a:pt x="107" y="387"/>
                </a:lnTo>
                <a:lnTo>
                  <a:pt x="97" y="396"/>
                </a:lnTo>
                <a:lnTo>
                  <a:pt x="86" y="406"/>
                </a:lnTo>
                <a:lnTo>
                  <a:pt x="74" y="414"/>
                </a:lnTo>
                <a:lnTo>
                  <a:pt x="62" y="423"/>
                </a:lnTo>
                <a:lnTo>
                  <a:pt x="47" y="431"/>
                </a:lnTo>
                <a:lnTo>
                  <a:pt x="32" y="439"/>
                </a:lnTo>
                <a:lnTo>
                  <a:pt x="16" y="447"/>
                </a:lnTo>
                <a:lnTo>
                  <a:pt x="0" y="457"/>
                </a:lnTo>
                <a:lnTo>
                  <a:pt x="11" y="480"/>
                </a:lnTo>
                <a:lnTo>
                  <a:pt x="11" y="478"/>
                </a:lnTo>
                <a:lnTo>
                  <a:pt x="27" y="469"/>
                </a:lnTo>
                <a:lnTo>
                  <a:pt x="44" y="461"/>
                </a:lnTo>
                <a:lnTo>
                  <a:pt x="59" y="453"/>
                </a:lnTo>
                <a:lnTo>
                  <a:pt x="75" y="443"/>
                </a:lnTo>
                <a:lnTo>
                  <a:pt x="89" y="434"/>
                </a:lnTo>
                <a:lnTo>
                  <a:pt x="102" y="425"/>
                </a:lnTo>
                <a:lnTo>
                  <a:pt x="113" y="415"/>
                </a:lnTo>
                <a:lnTo>
                  <a:pt x="124" y="404"/>
                </a:lnTo>
                <a:lnTo>
                  <a:pt x="136" y="394"/>
                </a:lnTo>
                <a:lnTo>
                  <a:pt x="145" y="383"/>
                </a:lnTo>
                <a:lnTo>
                  <a:pt x="153" y="372"/>
                </a:lnTo>
                <a:lnTo>
                  <a:pt x="162" y="360"/>
                </a:lnTo>
                <a:lnTo>
                  <a:pt x="171" y="348"/>
                </a:lnTo>
                <a:lnTo>
                  <a:pt x="179" y="334"/>
                </a:lnTo>
                <a:lnTo>
                  <a:pt x="185" y="321"/>
                </a:lnTo>
                <a:lnTo>
                  <a:pt x="192" y="308"/>
                </a:lnTo>
                <a:lnTo>
                  <a:pt x="199" y="294"/>
                </a:lnTo>
                <a:lnTo>
                  <a:pt x="204" y="279"/>
                </a:lnTo>
                <a:lnTo>
                  <a:pt x="211" y="265"/>
                </a:lnTo>
                <a:lnTo>
                  <a:pt x="216" y="248"/>
                </a:lnTo>
                <a:lnTo>
                  <a:pt x="222" y="232"/>
                </a:lnTo>
                <a:lnTo>
                  <a:pt x="228" y="216"/>
                </a:lnTo>
                <a:lnTo>
                  <a:pt x="240" y="180"/>
                </a:lnTo>
                <a:lnTo>
                  <a:pt x="253" y="142"/>
                </a:lnTo>
                <a:lnTo>
                  <a:pt x="259" y="122"/>
                </a:lnTo>
                <a:lnTo>
                  <a:pt x="266" y="101"/>
                </a:lnTo>
                <a:lnTo>
                  <a:pt x="273" y="79"/>
                </a:lnTo>
                <a:lnTo>
                  <a:pt x="282" y="56"/>
                </a:lnTo>
                <a:lnTo>
                  <a:pt x="290" y="32"/>
                </a:lnTo>
                <a:lnTo>
                  <a:pt x="300" y="9"/>
                </a:lnTo>
                <a:lnTo>
                  <a:pt x="300" y="8"/>
                </a:lnTo>
                <a:lnTo>
                  <a:pt x="27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222" name="Freeform 36"/>
          <p:cNvSpPr>
            <a:spLocks/>
          </p:cNvSpPr>
          <p:nvPr/>
        </p:nvSpPr>
        <p:spPr bwMode="auto">
          <a:xfrm>
            <a:off x="2692400" y="3817938"/>
            <a:ext cx="273050" cy="887412"/>
          </a:xfrm>
          <a:custGeom>
            <a:avLst/>
            <a:gdLst>
              <a:gd name="T0" fmla="*/ 2147483647 w 172"/>
              <a:gd name="T1" fmla="*/ 0 h 559"/>
              <a:gd name="T2" fmla="*/ 2147483647 w 172"/>
              <a:gd name="T3" fmla="*/ 2147483647 h 559"/>
              <a:gd name="T4" fmla="*/ 2147483647 w 172"/>
              <a:gd name="T5" fmla="*/ 2147483647 h 559"/>
              <a:gd name="T6" fmla="*/ 2147483647 w 172"/>
              <a:gd name="T7" fmla="*/ 2147483647 h 559"/>
              <a:gd name="T8" fmla="*/ 2147483647 w 172"/>
              <a:gd name="T9" fmla="*/ 2147483647 h 559"/>
              <a:gd name="T10" fmla="*/ 2147483647 w 172"/>
              <a:gd name="T11" fmla="*/ 2147483647 h 559"/>
              <a:gd name="T12" fmla="*/ 2147483647 w 172"/>
              <a:gd name="T13" fmla="*/ 2147483647 h 559"/>
              <a:gd name="T14" fmla="*/ 2147483647 w 172"/>
              <a:gd name="T15" fmla="*/ 2147483647 h 559"/>
              <a:gd name="T16" fmla="*/ 2147483647 w 172"/>
              <a:gd name="T17" fmla="*/ 2147483647 h 559"/>
              <a:gd name="T18" fmla="*/ 2147483647 w 172"/>
              <a:gd name="T19" fmla="*/ 2147483647 h 559"/>
              <a:gd name="T20" fmla="*/ 2147483647 w 172"/>
              <a:gd name="T21" fmla="*/ 2147483647 h 559"/>
              <a:gd name="T22" fmla="*/ 2147483647 w 172"/>
              <a:gd name="T23" fmla="*/ 2147483647 h 559"/>
              <a:gd name="T24" fmla="*/ 2147483647 w 172"/>
              <a:gd name="T25" fmla="*/ 2147483647 h 559"/>
              <a:gd name="T26" fmla="*/ 2147483647 w 172"/>
              <a:gd name="T27" fmla="*/ 2147483647 h 559"/>
              <a:gd name="T28" fmla="*/ 2147483647 w 172"/>
              <a:gd name="T29" fmla="*/ 2147483647 h 559"/>
              <a:gd name="T30" fmla="*/ 2147483647 w 172"/>
              <a:gd name="T31" fmla="*/ 2147483647 h 559"/>
              <a:gd name="T32" fmla="*/ 2147483647 w 172"/>
              <a:gd name="T33" fmla="*/ 2147483647 h 559"/>
              <a:gd name="T34" fmla="*/ 2147483647 w 172"/>
              <a:gd name="T35" fmla="*/ 2147483647 h 559"/>
              <a:gd name="T36" fmla="*/ 2147483647 w 172"/>
              <a:gd name="T37" fmla="*/ 2147483647 h 559"/>
              <a:gd name="T38" fmla="*/ 2147483647 w 172"/>
              <a:gd name="T39" fmla="*/ 2147483647 h 559"/>
              <a:gd name="T40" fmla="*/ 2147483647 w 172"/>
              <a:gd name="T41" fmla="*/ 2147483647 h 559"/>
              <a:gd name="T42" fmla="*/ 2147483647 w 172"/>
              <a:gd name="T43" fmla="*/ 2147483647 h 559"/>
              <a:gd name="T44" fmla="*/ 2147483647 w 172"/>
              <a:gd name="T45" fmla="*/ 2147483647 h 559"/>
              <a:gd name="T46" fmla="*/ 2147483647 w 172"/>
              <a:gd name="T47" fmla="*/ 2147483647 h 559"/>
              <a:gd name="T48" fmla="*/ 2147483647 w 172"/>
              <a:gd name="T49" fmla="*/ 2147483647 h 559"/>
              <a:gd name="T50" fmla="*/ 2147483647 w 172"/>
              <a:gd name="T51" fmla="*/ 2147483647 h 559"/>
              <a:gd name="T52" fmla="*/ 2147483647 w 172"/>
              <a:gd name="T53" fmla="*/ 2147483647 h 559"/>
              <a:gd name="T54" fmla="*/ 2147483647 w 172"/>
              <a:gd name="T55" fmla="*/ 2147483647 h 559"/>
              <a:gd name="T56" fmla="*/ 2147483647 w 172"/>
              <a:gd name="T57" fmla="*/ 2147483647 h 559"/>
              <a:gd name="T58" fmla="*/ 2147483647 w 172"/>
              <a:gd name="T59" fmla="*/ 2147483647 h 559"/>
              <a:gd name="T60" fmla="*/ 2147483647 w 172"/>
              <a:gd name="T61" fmla="*/ 2147483647 h 559"/>
              <a:gd name="T62" fmla="*/ 2147483647 w 172"/>
              <a:gd name="T63" fmla="*/ 2147483647 h 559"/>
              <a:gd name="T64" fmla="*/ 2147483647 w 172"/>
              <a:gd name="T65" fmla="*/ 2147483647 h 559"/>
              <a:gd name="T66" fmla="*/ 2147483647 w 172"/>
              <a:gd name="T67" fmla="*/ 2147483647 h 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2"/>
              <a:gd name="T103" fmla="*/ 0 h 559"/>
              <a:gd name="T104" fmla="*/ 172 w 172"/>
              <a:gd name="T105" fmla="*/ 559 h 5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2" h="559">
                <a:moveTo>
                  <a:pt x="161" y="0"/>
                </a:moveTo>
                <a:lnTo>
                  <a:pt x="161" y="0"/>
                </a:lnTo>
                <a:lnTo>
                  <a:pt x="154" y="4"/>
                </a:lnTo>
                <a:lnTo>
                  <a:pt x="149" y="12"/>
                </a:lnTo>
                <a:lnTo>
                  <a:pt x="146" y="21"/>
                </a:lnTo>
                <a:lnTo>
                  <a:pt x="142" y="31"/>
                </a:lnTo>
                <a:lnTo>
                  <a:pt x="138" y="44"/>
                </a:lnTo>
                <a:lnTo>
                  <a:pt x="133" y="59"/>
                </a:lnTo>
                <a:lnTo>
                  <a:pt x="129" y="75"/>
                </a:lnTo>
                <a:lnTo>
                  <a:pt x="123" y="93"/>
                </a:lnTo>
                <a:lnTo>
                  <a:pt x="118" y="113"/>
                </a:lnTo>
                <a:lnTo>
                  <a:pt x="111" y="134"/>
                </a:lnTo>
                <a:lnTo>
                  <a:pt x="106" y="156"/>
                </a:lnTo>
                <a:lnTo>
                  <a:pt x="100" y="179"/>
                </a:lnTo>
                <a:lnTo>
                  <a:pt x="94" y="203"/>
                </a:lnTo>
                <a:lnTo>
                  <a:pt x="87" y="227"/>
                </a:lnTo>
                <a:lnTo>
                  <a:pt x="80" y="251"/>
                </a:lnTo>
                <a:lnTo>
                  <a:pt x="75" y="275"/>
                </a:lnTo>
                <a:lnTo>
                  <a:pt x="68" y="301"/>
                </a:lnTo>
                <a:lnTo>
                  <a:pt x="61" y="325"/>
                </a:lnTo>
                <a:lnTo>
                  <a:pt x="49" y="373"/>
                </a:lnTo>
                <a:lnTo>
                  <a:pt x="43" y="396"/>
                </a:lnTo>
                <a:lnTo>
                  <a:pt x="37" y="418"/>
                </a:lnTo>
                <a:lnTo>
                  <a:pt x="32" y="439"/>
                </a:lnTo>
                <a:lnTo>
                  <a:pt x="26" y="458"/>
                </a:lnTo>
                <a:lnTo>
                  <a:pt x="21" y="476"/>
                </a:lnTo>
                <a:lnTo>
                  <a:pt x="17" y="493"/>
                </a:lnTo>
                <a:lnTo>
                  <a:pt x="13" y="508"/>
                </a:lnTo>
                <a:lnTo>
                  <a:pt x="9" y="520"/>
                </a:lnTo>
                <a:lnTo>
                  <a:pt x="5" y="529"/>
                </a:lnTo>
                <a:lnTo>
                  <a:pt x="2" y="537"/>
                </a:lnTo>
                <a:lnTo>
                  <a:pt x="1" y="543"/>
                </a:lnTo>
                <a:lnTo>
                  <a:pt x="0" y="547"/>
                </a:lnTo>
                <a:lnTo>
                  <a:pt x="4" y="542"/>
                </a:lnTo>
                <a:lnTo>
                  <a:pt x="20" y="559"/>
                </a:lnTo>
                <a:lnTo>
                  <a:pt x="24" y="555"/>
                </a:lnTo>
                <a:lnTo>
                  <a:pt x="24" y="551"/>
                </a:lnTo>
                <a:lnTo>
                  <a:pt x="26" y="546"/>
                </a:lnTo>
                <a:lnTo>
                  <a:pt x="29" y="537"/>
                </a:lnTo>
                <a:lnTo>
                  <a:pt x="32" y="528"/>
                </a:lnTo>
                <a:lnTo>
                  <a:pt x="36" y="515"/>
                </a:lnTo>
                <a:lnTo>
                  <a:pt x="40" y="500"/>
                </a:lnTo>
                <a:lnTo>
                  <a:pt x="44" y="482"/>
                </a:lnTo>
                <a:lnTo>
                  <a:pt x="49" y="465"/>
                </a:lnTo>
                <a:lnTo>
                  <a:pt x="55" y="445"/>
                </a:lnTo>
                <a:lnTo>
                  <a:pt x="60" y="425"/>
                </a:lnTo>
                <a:lnTo>
                  <a:pt x="67" y="402"/>
                </a:lnTo>
                <a:lnTo>
                  <a:pt x="72" y="379"/>
                </a:lnTo>
                <a:lnTo>
                  <a:pt x="84" y="330"/>
                </a:lnTo>
                <a:lnTo>
                  <a:pt x="91" y="308"/>
                </a:lnTo>
                <a:lnTo>
                  <a:pt x="98" y="282"/>
                </a:lnTo>
                <a:lnTo>
                  <a:pt x="104" y="257"/>
                </a:lnTo>
                <a:lnTo>
                  <a:pt x="111" y="232"/>
                </a:lnTo>
                <a:lnTo>
                  <a:pt x="116" y="208"/>
                </a:lnTo>
                <a:lnTo>
                  <a:pt x="123" y="185"/>
                </a:lnTo>
                <a:lnTo>
                  <a:pt x="129" y="161"/>
                </a:lnTo>
                <a:lnTo>
                  <a:pt x="135" y="140"/>
                </a:lnTo>
                <a:lnTo>
                  <a:pt x="141" y="119"/>
                </a:lnTo>
                <a:lnTo>
                  <a:pt x="147" y="99"/>
                </a:lnTo>
                <a:lnTo>
                  <a:pt x="151" y="82"/>
                </a:lnTo>
                <a:lnTo>
                  <a:pt x="155" y="66"/>
                </a:lnTo>
                <a:lnTo>
                  <a:pt x="161" y="52"/>
                </a:lnTo>
                <a:lnTo>
                  <a:pt x="165" y="40"/>
                </a:lnTo>
                <a:lnTo>
                  <a:pt x="169" y="29"/>
                </a:lnTo>
                <a:lnTo>
                  <a:pt x="172" y="23"/>
                </a:lnTo>
                <a:lnTo>
                  <a:pt x="172" y="21"/>
                </a:lnTo>
                <a:lnTo>
                  <a:pt x="172" y="23"/>
                </a:lnTo>
                <a:lnTo>
                  <a:pt x="1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223" name="Freeform 37"/>
          <p:cNvSpPr>
            <a:spLocks/>
          </p:cNvSpPr>
          <p:nvPr/>
        </p:nvSpPr>
        <p:spPr bwMode="auto">
          <a:xfrm>
            <a:off x="2571750" y="4687888"/>
            <a:ext cx="158750" cy="442912"/>
          </a:xfrm>
          <a:custGeom>
            <a:avLst/>
            <a:gdLst>
              <a:gd name="T0" fmla="*/ 2147483647 w 100"/>
              <a:gd name="T1" fmla="*/ 0 h 279"/>
              <a:gd name="T2" fmla="*/ 2147483647 w 100"/>
              <a:gd name="T3" fmla="*/ 2147483647 h 279"/>
              <a:gd name="T4" fmla="*/ 2147483647 w 100"/>
              <a:gd name="T5" fmla="*/ 2147483647 h 279"/>
              <a:gd name="T6" fmla="*/ 2147483647 w 100"/>
              <a:gd name="T7" fmla="*/ 2147483647 h 279"/>
              <a:gd name="T8" fmla="*/ 2147483647 w 100"/>
              <a:gd name="T9" fmla="*/ 2147483647 h 279"/>
              <a:gd name="T10" fmla="*/ 2147483647 w 100"/>
              <a:gd name="T11" fmla="*/ 2147483647 h 279"/>
              <a:gd name="T12" fmla="*/ 2147483647 w 100"/>
              <a:gd name="T13" fmla="*/ 2147483647 h 279"/>
              <a:gd name="T14" fmla="*/ 2147483647 w 100"/>
              <a:gd name="T15" fmla="*/ 2147483647 h 279"/>
              <a:gd name="T16" fmla="*/ 2147483647 w 100"/>
              <a:gd name="T17" fmla="*/ 2147483647 h 279"/>
              <a:gd name="T18" fmla="*/ 2147483647 w 100"/>
              <a:gd name="T19" fmla="*/ 2147483647 h 279"/>
              <a:gd name="T20" fmla="*/ 2147483647 w 100"/>
              <a:gd name="T21" fmla="*/ 2147483647 h 279"/>
              <a:gd name="T22" fmla="*/ 2147483647 w 100"/>
              <a:gd name="T23" fmla="*/ 2147483647 h 279"/>
              <a:gd name="T24" fmla="*/ 2147483647 w 100"/>
              <a:gd name="T25" fmla="*/ 2147483647 h 279"/>
              <a:gd name="T26" fmla="*/ 2147483647 w 100"/>
              <a:gd name="T27" fmla="*/ 2147483647 h 279"/>
              <a:gd name="T28" fmla="*/ 0 w 100"/>
              <a:gd name="T29" fmla="*/ 2147483647 h 279"/>
              <a:gd name="T30" fmla="*/ 2147483647 w 100"/>
              <a:gd name="T31" fmla="*/ 2147483647 h 279"/>
              <a:gd name="T32" fmla="*/ 2147483647 w 100"/>
              <a:gd name="T33" fmla="*/ 2147483647 h 279"/>
              <a:gd name="T34" fmla="*/ 2147483647 w 100"/>
              <a:gd name="T35" fmla="*/ 2147483647 h 279"/>
              <a:gd name="T36" fmla="*/ 2147483647 w 100"/>
              <a:gd name="T37" fmla="*/ 2147483647 h 279"/>
              <a:gd name="T38" fmla="*/ 2147483647 w 100"/>
              <a:gd name="T39" fmla="*/ 2147483647 h 279"/>
              <a:gd name="T40" fmla="*/ 2147483647 w 100"/>
              <a:gd name="T41" fmla="*/ 2147483647 h 279"/>
              <a:gd name="T42" fmla="*/ 2147483647 w 100"/>
              <a:gd name="T43" fmla="*/ 2147483647 h 279"/>
              <a:gd name="T44" fmla="*/ 2147483647 w 100"/>
              <a:gd name="T45" fmla="*/ 2147483647 h 279"/>
              <a:gd name="T46" fmla="*/ 2147483647 w 100"/>
              <a:gd name="T47" fmla="*/ 2147483647 h 279"/>
              <a:gd name="T48" fmla="*/ 2147483647 w 100"/>
              <a:gd name="T49" fmla="*/ 2147483647 h 279"/>
              <a:gd name="T50" fmla="*/ 2147483647 w 100"/>
              <a:gd name="T51" fmla="*/ 2147483647 h 279"/>
              <a:gd name="T52" fmla="*/ 2147483647 w 100"/>
              <a:gd name="T53" fmla="*/ 2147483647 h 279"/>
              <a:gd name="T54" fmla="*/ 2147483647 w 100"/>
              <a:gd name="T55" fmla="*/ 2147483647 h 279"/>
              <a:gd name="T56" fmla="*/ 2147483647 w 100"/>
              <a:gd name="T57" fmla="*/ 2147483647 h 279"/>
              <a:gd name="T58" fmla="*/ 2147483647 w 100"/>
              <a:gd name="T59" fmla="*/ 2147483647 h 279"/>
              <a:gd name="T60" fmla="*/ 2147483647 w 100"/>
              <a:gd name="T61" fmla="*/ 2147483647 h 279"/>
              <a:gd name="T62" fmla="*/ 2147483647 w 100"/>
              <a:gd name="T63" fmla="*/ 0 h 2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279"/>
              <a:gd name="T98" fmla="*/ 100 w 100"/>
              <a:gd name="T99" fmla="*/ 279 h 2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279">
                <a:moveTo>
                  <a:pt x="76" y="0"/>
                </a:moveTo>
                <a:lnTo>
                  <a:pt x="76" y="0"/>
                </a:lnTo>
                <a:lnTo>
                  <a:pt x="74" y="8"/>
                </a:lnTo>
                <a:lnTo>
                  <a:pt x="73" y="16"/>
                </a:lnTo>
                <a:lnTo>
                  <a:pt x="70" y="24"/>
                </a:lnTo>
                <a:lnTo>
                  <a:pt x="69" y="34"/>
                </a:lnTo>
                <a:lnTo>
                  <a:pt x="67" y="42"/>
                </a:lnTo>
                <a:lnTo>
                  <a:pt x="61" y="67"/>
                </a:lnTo>
                <a:lnTo>
                  <a:pt x="59" y="76"/>
                </a:lnTo>
                <a:lnTo>
                  <a:pt x="57" y="85"/>
                </a:lnTo>
                <a:lnTo>
                  <a:pt x="54" y="93"/>
                </a:lnTo>
                <a:lnTo>
                  <a:pt x="53" y="101"/>
                </a:lnTo>
                <a:lnTo>
                  <a:pt x="50" y="109"/>
                </a:lnTo>
                <a:lnTo>
                  <a:pt x="45" y="127"/>
                </a:lnTo>
                <a:lnTo>
                  <a:pt x="43" y="135"/>
                </a:lnTo>
                <a:lnTo>
                  <a:pt x="39" y="143"/>
                </a:lnTo>
                <a:lnTo>
                  <a:pt x="37" y="152"/>
                </a:lnTo>
                <a:lnTo>
                  <a:pt x="35" y="160"/>
                </a:lnTo>
                <a:lnTo>
                  <a:pt x="31" y="168"/>
                </a:lnTo>
                <a:lnTo>
                  <a:pt x="26" y="186"/>
                </a:lnTo>
                <a:lnTo>
                  <a:pt x="24" y="194"/>
                </a:lnTo>
                <a:lnTo>
                  <a:pt x="22" y="203"/>
                </a:lnTo>
                <a:lnTo>
                  <a:pt x="19" y="211"/>
                </a:lnTo>
                <a:lnTo>
                  <a:pt x="15" y="221"/>
                </a:lnTo>
                <a:lnTo>
                  <a:pt x="14" y="229"/>
                </a:lnTo>
                <a:lnTo>
                  <a:pt x="11" y="237"/>
                </a:lnTo>
                <a:lnTo>
                  <a:pt x="8" y="248"/>
                </a:lnTo>
                <a:lnTo>
                  <a:pt x="6" y="254"/>
                </a:lnTo>
                <a:lnTo>
                  <a:pt x="3" y="264"/>
                </a:lnTo>
                <a:lnTo>
                  <a:pt x="0" y="274"/>
                </a:lnTo>
                <a:lnTo>
                  <a:pt x="2" y="273"/>
                </a:lnTo>
                <a:lnTo>
                  <a:pt x="24" y="279"/>
                </a:lnTo>
                <a:lnTo>
                  <a:pt x="26" y="279"/>
                </a:lnTo>
                <a:lnTo>
                  <a:pt x="26" y="270"/>
                </a:lnTo>
                <a:lnTo>
                  <a:pt x="30" y="261"/>
                </a:lnTo>
                <a:lnTo>
                  <a:pt x="31" y="253"/>
                </a:lnTo>
                <a:lnTo>
                  <a:pt x="34" y="245"/>
                </a:lnTo>
                <a:lnTo>
                  <a:pt x="37" y="235"/>
                </a:lnTo>
                <a:lnTo>
                  <a:pt x="39" y="227"/>
                </a:lnTo>
                <a:lnTo>
                  <a:pt x="42" y="218"/>
                </a:lnTo>
                <a:lnTo>
                  <a:pt x="45" y="210"/>
                </a:lnTo>
                <a:lnTo>
                  <a:pt x="47" y="202"/>
                </a:lnTo>
                <a:lnTo>
                  <a:pt x="50" y="194"/>
                </a:lnTo>
                <a:lnTo>
                  <a:pt x="55" y="176"/>
                </a:lnTo>
                <a:lnTo>
                  <a:pt x="58" y="168"/>
                </a:lnTo>
                <a:lnTo>
                  <a:pt x="61" y="159"/>
                </a:lnTo>
                <a:lnTo>
                  <a:pt x="63" y="151"/>
                </a:lnTo>
                <a:lnTo>
                  <a:pt x="66" y="143"/>
                </a:lnTo>
                <a:lnTo>
                  <a:pt x="69" y="132"/>
                </a:lnTo>
                <a:lnTo>
                  <a:pt x="71" y="125"/>
                </a:lnTo>
                <a:lnTo>
                  <a:pt x="74" y="116"/>
                </a:lnTo>
                <a:lnTo>
                  <a:pt x="76" y="108"/>
                </a:lnTo>
                <a:lnTo>
                  <a:pt x="78" y="98"/>
                </a:lnTo>
                <a:lnTo>
                  <a:pt x="80" y="90"/>
                </a:lnTo>
                <a:lnTo>
                  <a:pt x="82" y="82"/>
                </a:lnTo>
                <a:lnTo>
                  <a:pt x="85" y="74"/>
                </a:lnTo>
                <a:lnTo>
                  <a:pt x="90" y="47"/>
                </a:lnTo>
                <a:lnTo>
                  <a:pt x="93" y="38"/>
                </a:lnTo>
                <a:lnTo>
                  <a:pt x="94" y="30"/>
                </a:lnTo>
                <a:lnTo>
                  <a:pt x="96" y="22"/>
                </a:lnTo>
                <a:lnTo>
                  <a:pt x="98" y="12"/>
                </a:lnTo>
                <a:lnTo>
                  <a:pt x="100" y="6"/>
                </a:lnTo>
                <a:lnTo>
                  <a:pt x="100" y="4"/>
                </a:lnTo>
                <a:lnTo>
                  <a:pt x="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224" name="Freeform 38"/>
          <p:cNvSpPr>
            <a:spLocks/>
          </p:cNvSpPr>
          <p:nvPr/>
        </p:nvSpPr>
        <p:spPr bwMode="auto">
          <a:xfrm>
            <a:off x="2081213" y="5114925"/>
            <a:ext cx="527050" cy="1454150"/>
          </a:xfrm>
          <a:custGeom>
            <a:avLst/>
            <a:gdLst>
              <a:gd name="T0" fmla="*/ 2147483647 w 332"/>
              <a:gd name="T1" fmla="*/ 2147483647 h 916"/>
              <a:gd name="T2" fmla="*/ 2147483647 w 332"/>
              <a:gd name="T3" fmla="*/ 2147483647 h 916"/>
              <a:gd name="T4" fmla="*/ 2147483647 w 332"/>
              <a:gd name="T5" fmla="*/ 2147483647 h 916"/>
              <a:gd name="T6" fmla="*/ 2147483647 w 332"/>
              <a:gd name="T7" fmla="*/ 2147483647 h 916"/>
              <a:gd name="T8" fmla="*/ 2147483647 w 332"/>
              <a:gd name="T9" fmla="*/ 2147483647 h 916"/>
              <a:gd name="T10" fmla="*/ 2147483647 w 332"/>
              <a:gd name="T11" fmla="*/ 2147483647 h 916"/>
              <a:gd name="T12" fmla="*/ 2147483647 w 332"/>
              <a:gd name="T13" fmla="*/ 2147483647 h 916"/>
              <a:gd name="T14" fmla="*/ 2147483647 w 332"/>
              <a:gd name="T15" fmla="*/ 2147483647 h 916"/>
              <a:gd name="T16" fmla="*/ 2147483647 w 332"/>
              <a:gd name="T17" fmla="*/ 2147483647 h 916"/>
              <a:gd name="T18" fmla="*/ 2147483647 w 332"/>
              <a:gd name="T19" fmla="*/ 2147483647 h 916"/>
              <a:gd name="T20" fmla="*/ 0 w 332"/>
              <a:gd name="T21" fmla="*/ 2147483647 h 916"/>
              <a:gd name="T22" fmla="*/ 2147483647 w 332"/>
              <a:gd name="T23" fmla="*/ 2147483647 h 916"/>
              <a:gd name="T24" fmla="*/ 2147483647 w 332"/>
              <a:gd name="T25" fmla="*/ 2147483647 h 916"/>
              <a:gd name="T26" fmla="*/ 2147483647 w 332"/>
              <a:gd name="T27" fmla="*/ 2147483647 h 916"/>
              <a:gd name="T28" fmla="*/ 2147483647 w 332"/>
              <a:gd name="T29" fmla="*/ 2147483647 h 916"/>
              <a:gd name="T30" fmla="*/ 2147483647 w 332"/>
              <a:gd name="T31" fmla="*/ 2147483647 h 916"/>
              <a:gd name="T32" fmla="*/ 2147483647 w 332"/>
              <a:gd name="T33" fmla="*/ 2147483647 h 916"/>
              <a:gd name="T34" fmla="*/ 2147483647 w 332"/>
              <a:gd name="T35" fmla="*/ 2147483647 h 916"/>
              <a:gd name="T36" fmla="*/ 2147483647 w 332"/>
              <a:gd name="T37" fmla="*/ 2147483647 h 916"/>
              <a:gd name="T38" fmla="*/ 2147483647 w 332"/>
              <a:gd name="T39" fmla="*/ 2147483647 h 916"/>
              <a:gd name="T40" fmla="*/ 2147483647 w 332"/>
              <a:gd name="T41" fmla="*/ 2147483647 h 916"/>
              <a:gd name="T42" fmla="*/ 2147483647 w 332"/>
              <a:gd name="T43" fmla="*/ 2147483647 h 916"/>
              <a:gd name="T44" fmla="*/ 2147483647 w 332"/>
              <a:gd name="T45" fmla="*/ 2147483647 h 916"/>
              <a:gd name="T46" fmla="*/ 2147483647 w 332"/>
              <a:gd name="T47" fmla="*/ 2147483647 h 916"/>
              <a:gd name="T48" fmla="*/ 2147483647 w 332"/>
              <a:gd name="T49" fmla="*/ 2147483647 h 916"/>
              <a:gd name="T50" fmla="*/ 2147483647 w 332"/>
              <a:gd name="T51" fmla="*/ 2147483647 h 916"/>
              <a:gd name="T52" fmla="*/ 2147483647 w 332"/>
              <a:gd name="T53" fmla="*/ 2147483647 h 916"/>
              <a:gd name="T54" fmla="*/ 2147483647 w 332"/>
              <a:gd name="T55" fmla="*/ 2147483647 h 916"/>
              <a:gd name="T56" fmla="*/ 2147483647 w 332"/>
              <a:gd name="T57" fmla="*/ 2147483647 h 916"/>
              <a:gd name="T58" fmla="*/ 2147483647 w 332"/>
              <a:gd name="T59" fmla="*/ 2147483647 h 916"/>
              <a:gd name="T60" fmla="*/ 2147483647 w 332"/>
              <a:gd name="T61" fmla="*/ 2147483647 h 916"/>
              <a:gd name="T62" fmla="*/ 2147483647 w 332"/>
              <a:gd name="T63" fmla="*/ 2147483647 h 916"/>
              <a:gd name="T64" fmla="*/ 2147483647 w 332"/>
              <a:gd name="T65" fmla="*/ 2147483647 h 9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
              <a:gd name="T100" fmla="*/ 0 h 916"/>
              <a:gd name="T101" fmla="*/ 332 w 332"/>
              <a:gd name="T102" fmla="*/ 916 h 9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 h="916">
                <a:moveTo>
                  <a:pt x="312" y="0"/>
                </a:moveTo>
                <a:lnTo>
                  <a:pt x="294" y="27"/>
                </a:lnTo>
                <a:lnTo>
                  <a:pt x="277" y="58"/>
                </a:lnTo>
                <a:lnTo>
                  <a:pt x="258" y="92"/>
                </a:lnTo>
                <a:lnTo>
                  <a:pt x="241" y="131"/>
                </a:lnTo>
                <a:lnTo>
                  <a:pt x="222" y="171"/>
                </a:lnTo>
                <a:lnTo>
                  <a:pt x="203" y="213"/>
                </a:lnTo>
                <a:lnTo>
                  <a:pt x="184" y="257"/>
                </a:lnTo>
                <a:lnTo>
                  <a:pt x="167" y="303"/>
                </a:lnTo>
                <a:lnTo>
                  <a:pt x="148" y="348"/>
                </a:lnTo>
                <a:lnTo>
                  <a:pt x="130" y="397"/>
                </a:lnTo>
                <a:lnTo>
                  <a:pt x="113" y="444"/>
                </a:lnTo>
                <a:lnTo>
                  <a:pt x="81" y="538"/>
                </a:lnTo>
                <a:lnTo>
                  <a:pt x="66" y="584"/>
                </a:lnTo>
                <a:lnTo>
                  <a:pt x="52" y="628"/>
                </a:lnTo>
                <a:lnTo>
                  <a:pt x="40" y="671"/>
                </a:lnTo>
                <a:lnTo>
                  <a:pt x="28" y="710"/>
                </a:lnTo>
                <a:lnTo>
                  <a:pt x="19" y="748"/>
                </a:lnTo>
                <a:lnTo>
                  <a:pt x="11" y="782"/>
                </a:lnTo>
                <a:lnTo>
                  <a:pt x="5" y="813"/>
                </a:lnTo>
                <a:lnTo>
                  <a:pt x="1" y="840"/>
                </a:lnTo>
                <a:lnTo>
                  <a:pt x="0" y="864"/>
                </a:lnTo>
                <a:lnTo>
                  <a:pt x="1" y="885"/>
                </a:lnTo>
                <a:lnTo>
                  <a:pt x="5" y="901"/>
                </a:lnTo>
                <a:lnTo>
                  <a:pt x="16" y="913"/>
                </a:lnTo>
                <a:lnTo>
                  <a:pt x="32" y="916"/>
                </a:lnTo>
                <a:lnTo>
                  <a:pt x="47" y="908"/>
                </a:lnTo>
                <a:lnTo>
                  <a:pt x="63" y="894"/>
                </a:lnTo>
                <a:lnTo>
                  <a:pt x="82" y="873"/>
                </a:lnTo>
                <a:lnTo>
                  <a:pt x="102" y="846"/>
                </a:lnTo>
                <a:lnTo>
                  <a:pt x="126" y="811"/>
                </a:lnTo>
                <a:lnTo>
                  <a:pt x="155" y="768"/>
                </a:lnTo>
                <a:lnTo>
                  <a:pt x="156" y="766"/>
                </a:lnTo>
                <a:lnTo>
                  <a:pt x="134" y="754"/>
                </a:lnTo>
                <a:lnTo>
                  <a:pt x="106" y="797"/>
                </a:lnTo>
                <a:lnTo>
                  <a:pt x="82" y="832"/>
                </a:lnTo>
                <a:lnTo>
                  <a:pt x="62" y="858"/>
                </a:lnTo>
                <a:lnTo>
                  <a:pt x="46" y="877"/>
                </a:lnTo>
                <a:lnTo>
                  <a:pt x="34" y="887"/>
                </a:lnTo>
                <a:lnTo>
                  <a:pt x="27" y="890"/>
                </a:lnTo>
                <a:lnTo>
                  <a:pt x="27" y="891"/>
                </a:lnTo>
                <a:lnTo>
                  <a:pt x="27" y="890"/>
                </a:lnTo>
                <a:lnTo>
                  <a:pt x="26" y="881"/>
                </a:lnTo>
                <a:lnTo>
                  <a:pt x="24" y="864"/>
                </a:lnTo>
                <a:lnTo>
                  <a:pt x="27" y="844"/>
                </a:lnTo>
                <a:lnTo>
                  <a:pt x="30" y="817"/>
                </a:lnTo>
                <a:lnTo>
                  <a:pt x="35" y="788"/>
                </a:lnTo>
                <a:lnTo>
                  <a:pt x="43" y="754"/>
                </a:lnTo>
                <a:lnTo>
                  <a:pt x="52" y="717"/>
                </a:lnTo>
                <a:lnTo>
                  <a:pt x="63" y="678"/>
                </a:lnTo>
                <a:lnTo>
                  <a:pt x="75" y="635"/>
                </a:lnTo>
                <a:lnTo>
                  <a:pt x="89" y="590"/>
                </a:lnTo>
                <a:lnTo>
                  <a:pt x="104" y="546"/>
                </a:lnTo>
                <a:lnTo>
                  <a:pt x="136" y="452"/>
                </a:lnTo>
                <a:lnTo>
                  <a:pt x="153" y="405"/>
                </a:lnTo>
                <a:lnTo>
                  <a:pt x="171" y="358"/>
                </a:lnTo>
                <a:lnTo>
                  <a:pt x="190" y="312"/>
                </a:lnTo>
                <a:lnTo>
                  <a:pt x="207" y="266"/>
                </a:lnTo>
                <a:lnTo>
                  <a:pt x="226" y="222"/>
                </a:lnTo>
                <a:lnTo>
                  <a:pt x="245" y="180"/>
                </a:lnTo>
                <a:lnTo>
                  <a:pt x="264" y="140"/>
                </a:lnTo>
                <a:lnTo>
                  <a:pt x="280" y="104"/>
                </a:lnTo>
                <a:lnTo>
                  <a:pt x="298" y="70"/>
                </a:lnTo>
                <a:lnTo>
                  <a:pt x="316" y="39"/>
                </a:lnTo>
                <a:lnTo>
                  <a:pt x="332" y="14"/>
                </a:lnTo>
                <a:lnTo>
                  <a:pt x="3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225" name="Freeform 39"/>
          <p:cNvSpPr>
            <a:spLocks/>
          </p:cNvSpPr>
          <p:nvPr/>
        </p:nvSpPr>
        <p:spPr bwMode="auto">
          <a:xfrm>
            <a:off x="2290763" y="5484813"/>
            <a:ext cx="234950" cy="850900"/>
          </a:xfrm>
          <a:custGeom>
            <a:avLst/>
            <a:gdLst>
              <a:gd name="T0" fmla="*/ 2147483647 w 148"/>
              <a:gd name="T1" fmla="*/ 2147483647 h 536"/>
              <a:gd name="T2" fmla="*/ 2147483647 w 148"/>
              <a:gd name="T3" fmla="*/ 2147483647 h 536"/>
              <a:gd name="T4" fmla="*/ 2147483647 w 148"/>
              <a:gd name="T5" fmla="*/ 2147483647 h 536"/>
              <a:gd name="T6" fmla="*/ 2147483647 w 148"/>
              <a:gd name="T7" fmla="*/ 2147483647 h 536"/>
              <a:gd name="T8" fmla="*/ 2147483647 w 148"/>
              <a:gd name="T9" fmla="*/ 2147483647 h 536"/>
              <a:gd name="T10" fmla="*/ 2147483647 w 148"/>
              <a:gd name="T11" fmla="*/ 2147483647 h 536"/>
              <a:gd name="T12" fmla="*/ 2147483647 w 148"/>
              <a:gd name="T13" fmla="*/ 2147483647 h 536"/>
              <a:gd name="T14" fmla="*/ 2147483647 w 148"/>
              <a:gd name="T15" fmla="*/ 2147483647 h 536"/>
              <a:gd name="T16" fmla="*/ 2147483647 w 148"/>
              <a:gd name="T17" fmla="*/ 2147483647 h 536"/>
              <a:gd name="T18" fmla="*/ 2147483647 w 148"/>
              <a:gd name="T19" fmla="*/ 2147483647 h 536"/>
              <a:gd name="T20" fmla="*/ 2147483647 w 148"/>
              <a:gd name="T21" fmla="*/ 2147483647 h 536"/>
              <a:gd name="T22" fmla="*/ 2147483647 w 148"/>
              <a:gd name="T23" fmla="*/ 2147483647 h 536"/>
              <a:gd name="T24" fmla="*/ 2147483647 w 148"/>
              <a:gd name="T25" fmla="*/ 2147483647 h 536"/>
              <a:gd name="T26" fmla="*/ 2147483647 w 148"/>
              <a:gd name="T27" fmla="*/ 2147483647 h 536"/>
              <a:gd name="T28" fmla="*/ 2147483647 w 148"/>
              <a:gd name="T29" fmla="*/ 2147483647 h 536"/>
              <a:gd name="T30" fmla="*/ 2147483647 w 148"/>
              <a:gd name="T31" fmla="*/ 2147483647 h 536"/>
              <a:gd name="T32" fmla="*/ 2147483647 w 148"/>
              <a:gd name="T33" fmla="*/ 2147483647 h 536"/>
              <a:gd name="T34" fmla="*/ 2147483647 w 148"/>
              <a:gd name="T35" fmla="*/ 0 h 536"/>
              <a:gd name="T36" fmla="*/ 2147483647 w 148"/>
              <a:gd name="T37" fmla="*/ 2147483647 h 536"/>
              <a:gd name="T38" fmla="*/ 2147483647 w 148"/>
              <a:gd name="T39" fmla="*/ 2147483647 h 536"/>
              <a:gd name="T40" fmla="*/ 2147483647 w 148"/>
              <a:gd name="T41" fmla="*/ 2147483647 h 536"/>
              <a:gd name="T42" fmla="*/ 2147483647 w 148"/>
              <a:gd name="T43" fmla="*/ 2147483647 h 536"/>
              <a:gd name="T44" fmla="*/ 2147483647 w 148"/>
              <a:gd name="T45" fmla="*/ 2147483647 h 536"/>
              <a:gd name="T46" fmla="*/ 2147483647 w 148"/>
              <a:gd name="T47" fmla="*/ 2147483647 h 536"/>
              <a:gd name="T48" fmla="*/ 2147483647 w 148"/>
              <a:gd name="T49" fmla="*/ 2147483647 h 536"/>
              <a:gd name="T50" fmla="*/ 2147483647 w 148"/>
              <a:gd name="T51" fmla="*/ 2147483647 h 536"/>
              <a:gd name="T52" fmla="*/ 2147483647 w 148"/>
              <a:gd name="T53" fmla="*/ 2147483647 h 536"/>
              <a:gd name="T54" fmla="*/ 2147483647 w 148"/>
              <a:gd name="T55" fmla="*/ 2147483647 h 536"/>
              <a:gd name="T56" fmla="*/ 2147483647 w 148"/>
              <a:gd name="T57" fmla="*/ 2147483647 h 536"/>
              <a:gd name="T58" fmla="*/ 2147483647 w 148"/>
              <a:gd name="T59" fmla="*/ 2147483647 h 536"/>
              <a:gd name="T60" fmla="*/ 2147483647 w 148"/>
              <a:gd name="T61" fmla="*/ 2147483647 h 536"/>
              <a:gd name="T62" fmla="*/ 2147483647 w 148"/>
              <a:gd name="T63" fmla="*/ 2147483647 h 536"/>
              <a:gd name="T64" fmla="*/ 2147483647 w 148"/>
              <a:gd name="T65" fmla="*/ 2147483647 h 536"/>
              <a:gd name="T66" fmla="*/ 0 w 148"/>
              <a:gd name="T67" fmla="*/ 2147483647 h 536"/>
              <a:gd name="T68" fmla="*/ 2147483647 w 148"/>
              <a:gd name="T69" fmla="*/ 2147483647 h 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
              <a:gd name="T106" fmla="*/ 0 h 536"/>
              <a:gd name="T107" fmla="*/ 148 w 148"/>
              <a:gd name="T108" fmla="*/ 536 h 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 h="536">
                <a:moveTo>
                  <a:pt x="21" y="536"/>
                </a:moveTo>
                <a:lnTo>
                  <a:pt x="25" y="528"/>
                </a:lnTo>
                <a:lnTo>
                  <a:pt x="25" y="527"/>
                </a:lnTo>
                <a:lnTo>
                  <a:pt x="25" y="523"/>
                </a:lnTo>
                <a:lnTo>
                  <a:pt x="27" y="516"/>
                </a:lnTo>
                <a:lnTo>
                  <a:pt x="29" y="506"/>
                </a:lnTo>
                <a:lnTo>
                  <a:pt x="32" y="494"/>
                </a:lnTo>
                <a:lnTo>
                  <a:pt x="35" y="481"/>
                </a:lnTo>
                <a:lnTo>
                  <a:pt x="39" y="466"/>
                </a:lnTo>
                <a:lnTo>
                  <a:pt x="44" y="449"/>
                </a:lnTo>
                <a:lnTo>
                  <a:pt x="48" y="428"/>
                </a:lnTo>
                <a:lnTo>
                  <a:pt x="52" y="408"/>
                </a:lnTo>
                <a:lnTo>
                  <a:pt x="58" y="388"/>
                </a:lnTo>
                <a:lnTo>
                  <a:pt x="63" y="365"/>
                </a:lnTo>
                <a:lnTo>
                  <a:pt x="68" y="342"/>
                </a:lnTo>
                <a:lnTo>
                  <a:pt x="74" y="320"/>
                </a:lnTo>
                <a:lnTo>
                  <a:pt x="79" y="295"/>
                </a:lnTo>
                <a:lnTo>
                  <a:pt x="86" y="271"/>
                </a:lnTo>
                <a:lnTo>
                  <a:pt x="91" y="246"/>
                </a:lnTo>
                <a:lnTo>
                  <a:pt x="97" y="223"/>
                </a:lnTo>
                <a:lnTo>
                  <a:pt x="102" y="200"/>
                </a:lnTo>
                <a:lnTo>
                  <a:pt x="109" y="177"/>
                </a:lnTo>
                <a:lnTo>
                  <a:pt x="114" y="154"/>
                </a:lnTo>
                <a:lnTo>
                  <a:pt x="118" y="133"/>
                </a:lnTo>
                <a:lnTo>
                  <a:pt x="123" y="113"/>
                </a:lnTo>
                <a:lnTo>
                  <a:pt x="129" y="94"/>
                </a:lnTo>
                <a:lnTo>
                  <a:pt x="133" y="76"/>
                </a:lnTo>
                <a:lnTo>
                  <a:pt x="137" y="62"/>
                </a:lnTo>
                <a:lnTo>
                  <a:pt x="140" y="48"/>
                </a:lnTo>
                <a:lnTo>
                  <a:pt x="142" y="36"/>
                </a:lnTo>
                <a:lnTo>
                  <a:pt x="145" y="27"/>
                </a:lnTo>
                <a:lnTo>
                  <a:pt x="148" y="20"/>
                </a:lnTo>
                <a:lnTo>
                  <a:pt x="145" y="21"/>
                </a:lnTo>
                <a:lnTo>
                  <a:pt x="142" y="23"/>
                </a:lnTo>
                <a:lnTo>
                  <a:pt x="138" y="24"/>
                </a:lnTo>
                <a:lnTo>
                  <a:pt x="138" y="0"/>
                </a:lnTo>
                <a:lnTo>
                  <a:pt x="134" y="0"/>
                </a:lnTo>
                <a:lnTo>
                  <a:pt x="129" y="4"/>
                </a:lnTo>
                <a:lnTo>
                  <a:pt x="123" y="13"/>
                </a:lnTo>
                <a:lnTo>
                  <a:pt x="122" y="21"/>
                </a:lnTo>
                <a:lnTo>
                  <a:pt x="119" y="29"/>
                </a:lnTo>
                <a:lnTo>
                  <a:pt x="115" y="41"/>
                </a:lnTo>
                <a:lnTo>
                  <a:pt x="113" y="55"/>
                </a:lnTo>
                <a:lnTo>
                  <a:pt x="109" y="71"/>
                </a:lnTo>
                <a:lnTo>
                  <a:pt x="105" y="88"/>
                </a:lnTo>
                <a:lnTo>
                  <a:pt x="99" y="107"/>
                </a:lnTo>
                <a:lnTo>
                  <a:pt x="95" y="127"/>
                </a:lnTo>
                <a:lnTo>
                  <a:pt x="90" y="149"/>
                </a:lnTo>
                <a:lnTo>
                  <a:pt x="84" y="170"/>
                </a:lnTo>
                <a:lnTo>
                  <a:pt x="79" y="193"/>
                </a:lnTo>
                <a:lnTo>
                  <a:pt x="74" y="217"/>
                </a:lnTo>
                <a:lnTo>
                  <a:pt x="68" y="242"/>
                </a:lnTo>
                <a:lnTo>
                  <a:pt x="62" y="264"/>
                </a:lnTo>
                <a:lnTo>
                  <a:pt x="56" y="289"/>
                </a:lnTo>
                <a:lnTo>
                  <a:pt x="51" y="313"/>
                </a:lnTo>
                <a:lnTo>
                  <a:pt x="45" y="337"/>
                </a:lnTo>
                <a:lnTo>
                  <a:pt x="40" y="360"/>
                </a:lnTo>
                <a:lnTo>
                  <a:pt x="35" y="381"/>
                </a:lnTo>
                <a:lnTo>
                  <a:pt x="29" y="403"/>
                </a:lnTo>
                <a:lnTo>
                  <a:pt x="25" y="423"/>
                </a:lnTo>
                <a:lnTo>
                  <a:pt x="20" y="442"/>
                </a:lnTo>
                <a:lnTo>
                  <a:pt x="16" y="459"/>
                </a:lnTo>
                <a:lnTo>
                  <a:pt x="12" y="477"/>
                </a:lnTo>
                <a:lnTo>
                  <a:pt x="9" y="490"/>
                </a:lnTo>
                <a:lnTo>
                  <a:pt x="7" y="501"/>
                </a:lnTo>
                <a:lnTo>
                  <a:pt x="4" y="511"/>
                </a:lnTo>
                <a:lnTo>
                  <a:pt x="2" y="517"/>
                </a:lnTo>
                <a:lnTo>
                  <a:pt x="0" y="524"/>
                </a:lnTo>
                <a:lnTo>
                  <a:pt x="0" y="528"/>
                </a:lnTo>
                <a:lnTo>
                  <a:pt x="4" y="519"/>
                </a:lnTo>
                <a:lnTo>
                  <a:pt x="21" y="5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226" name="Freeform 40"/>
          <p:cNvSpPr>
            <a:spLocks/>
          </p:cNvSpPr>
          <p:nvPr/>
        </p:nvSpPr>
        <p:spPr bwMode="auto">
          <a:xfrm>
            <a:off x="2403475" y="5492750"/>
            <a:ext cx="268288" cy="1049338"/>
          </a:xfrm>
          <a:custGeom>
            <a:avLst/>
            <a:gdLst>
              <a:gd name="T0" fmla="*/ 2147483647 w 169"/>
              <a:gd name="T1" fmla="*/ 2147483647 h 661"/>
              <a:gd name="T2" fmla="*/ 2147483647 w 169"/>
              <a:gd name="T3" fmla="*/ 2147483647 h 661"/>
              <a:gd name="T4" fmla="*/ 2147483647 w 169"/>
              <a:gd name="T5" fmla="*/ 2147483647 h 661"/>
              <a:gd name="T6" fmla="*/ 2147483647 w 169"/>
              <a:gd name="T7" fmla="*/ 2147483647 h 661"/>
              <a:gd name="T8" fmla="*/ 2147483647 w 169"/>
              <a:gd name="T9" fmla="*/ 2147483647 h 661"/>
              <a:gd name="T10" fmla="*/ 2147483647 w 169"/>
              <a:gd name="T11" fmla="*/ 2147483647 h 661"/>
              <a:gd name="T12" fmla="*/ 2147483647 w 169"/>
              <a:gd name="T13" fmla="*/ 2147483647 h 661"/>
              <a:gd name="T14" fmla="*/ 2147483647 w 169"/>
              <a:gd name="T15" fmla="*/ 2147483647 h 661"/>
              <a:gd name="T16" fmla="*/ 2147483647 w 169"/>
              <a:gd name="T17" fmla="*/ 2147483647 h 661"/>
              <a:gd name="T18" fmla="*/ 2147483647 w 169"/>
              <a:gd name="T19" fmla="*/ 2147483647 h 661"/>
              <a:gd name="T20" fmla="*/ 2147483647 w 169"/>
              <a:gd name="T21" fmla="*/ 2147483647 h 661"/>
              <a:gd name="T22" fmla="*/ 2147483647 w 169"/>
              <a:gd name="T23" fmla="*/ 2147483647 h 661"/>
              <a:gd name="T24" fmla="*/ 0 w 169"/>
              <a:gd name="T25" fmla="*/ 2147483647 h 661"/>
              <a:gd name="T26" fmla="*/ 2147483647 w 169"/>
              <a:gd name="T27" fmla="*/ 2147483647 h 661"/>
              <a:gd name="T28" fmla="*/ 2147483647 w 169"/>
              <a:gd name="T29" fmla="*/ 2147483647 h 661"/>
              <a:gd name="T30" fmla="*/ 2147483647 w 169"/>
              <a:gd name="T31" fmla="*/ 2147483647 h 661"/>
              <a:gd name="T32" fmla="*/ 2147483647 w 169"/>
              <a:gd name="T33" fmla="*/ 2147483647 h 661"/>
              <a:gd name="T34" fmla="*/ 2147483647 w 169"/>
              <a:gd name="T35" fmla="*/ 2147483647 h 661"/>
              <a:gd name="T36" fmla="*/ 2147483647 w 169"/>
              <a:gd name="T37" fmla="*/ 2147483647 h 661"/>
              <a:gd name="T38" fmla="*/ 2147483647 w 169"/>
              <a:gd name="T39" fmla="*/ 2147483647 h 661"/>
              <a:gd name="T40" fmla="*/ 2147483647 w 169"/>
              <a:gd name="T41" fmla="*/ 2147483647 h 661"/>
              <a:gd name="T42" fmla="*/ 2147483647 w 169"/>
              <a:gd name="T43" fmla="*/ 2147483647 h 661"/>
              <a:gd name="T44" fmla="*/ 2147483647 w 169"/>
              <a:gd name="T45" fmla="*/ 2147483647 h 661"/>
              <a:gd name="T46" fmla="*/ 2147483647 w 169"/>
              <a:gd name="T47" fmla="*/ 2147483647 h 661"/>
              <a:gd name="T48" fmla="*/ 2147483647 w 169"/>
              <a:gd name="T49" fmla="*/ 2147483647 h 661"/>
              <a:gd name="T50" fmla="*/ 2147483647 w 169"/>
              <a:gd name="T51" fmla="*/ 2147483647 h 661"/>
              <a:gd name="T52" fmla="*/ 2147483647 w 169"/>
              <a:gd name="T53" fmla="*/ 2147483647 h 661"/>
              <a:gd name="T54" fmla="*/ 2147483647 w 169"/>
              <a:gd name="T55" fmla="*/ 2147483647 h 661"/>
              <a:gd name="T56" fmla="*/ 2147483647 w 169"/>
              <a:gd name="T57" fmla="*/ 2147483647 h 661"/>
              <a:gd name="T58" fmla="*/ 2147483647 w 169"/>
              <a:gd name="T59" fmla="*/ 2147483647 h 661"/>
              <a:gd name="T60" fmla="*/ 2147483647 w 169"/>
              <a:gd name="T61" fmla="*/ 2147483647 h 661"/>
              <a:gd name="T62" fmla="*/ 2147483647 w 169"/>
              <a:gd name="T63" fmla="*/ 2147483647 h 661"/>
              <a:gd name="T64" fmla="*/ 2147483647 w 169"/>
              <a:gd name="T65" fmla="*/ 2147483647 h 661"/>
              <a:gd name="T66" fmla="*/ 2147483647 w 169"/>
              <a:gd name="T67" fmla="*/ 0 h 6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9"/>
              <a:gd name="T103" fmla="*/ 0 h 661"/>
              <a:gd name="T104" fmla="*/ 169 w 169"/>
              <a:gd name="T105" fmla="*/ 661 h 6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9" h="661">
                <a:moveTo>
                  <a:pt x="58" y="13"/>
                </a:moveTo>
                <a:lnTo>
                  <a:pt x="56" y="12"/>
                </a:lnTo>
                <a:lnTo>
                  <a:pt x="82" y="55"/>
                </a:lnTo>
                <a:lnTo>
                  <a:pt x="102" y="97"/>
                </a:lnTo>
                <a:lnTo>
                  <a:pt x="118" y="137"/>
                </a:lnTo>
                <a:lnTo>
                  <a:pt x="130" y="176"/>
                </a:lnTo>
                <a:lnTo>
                  <a:pt x="138" y="214"/>
                </a:lnTo>
                <a:lnTo>
                  <a:pt x="143" y="249"/>
                </a:lnTo>
                <a:lnTo>
                  <a:pt x="145" y="282"/>
                </a:lnTo>
                <a:lnTo>
                  <a:pt x="144" y="316"/>
                </a:lnTo>
                <a:lnTo>
                  <a:pt x="140" y="346"/>
                </a:lnTo>
                <a:lnTo>
                  <a:pt x="134" y="375"/>
                </a:lnTo>
                <a:lnTo>
                  <a:pt x="126" y="403"/>
                </a:lnTo>
                <a:lnTo>
                  <a:pt x="118" y="430"/>
                </a:lnTo>
                <a:lnTo>
                  <a:pt x="108" y="454"/>
                </a:lnTo>
                <a:lnTo>
                  <a:pt x="95" y="479"/>
                </a:lnTo>
                <a:lnTo>
                  <a:pt x="85" y="500"/>
                </a:lnTo>
                <a:lnTo>
                  <a:pt x="73" y="520"/>
                </a:lnTo>
                <a:lnTo>
                  <a:pt x="59" y="539"/>
                </a:lnTo>
                <a:lnTo>
                  <a:pt x="48" y="557"/>
                </a:lnTo>
                <a:lnTo>
                  <a:pt x="36" y="573"/>
                </a:lnTo>
                <a:lnTo>
                  <a:pt x="27" y="586"/>
                </a:lnTo>
                <a:lnTo>
                  <a:pt x="18" y="600"/>
                </a:lnTo>
                <a:lnTo>
                  <a:pt x="11" y="610"/>
                </a:lnTo>
                <a:lnTo>
                  <a:pt x="4" y="621"/>
                </a:lnTo>
                <a:lnTo>
                  <a:pt x="0" y="632"/>
                </a:lnTo>
                <a:lnTo>
                  <a:pt x="0" y="644"/>
                </a:lnTo>
                <a:lnTo>
                  <a:pt x="7" y="653"/>
                </a:lnTo>
                <a:lnTo>
                  <a:pt x="16" y="660"/>
                </a:lnTo>
                <a:lnTo>
                  <a:pt x="30" y="661"/>
                </a:lnTo>
                <a:lnTo>
                  <a:pt x="44" y="660"/>
                </a:lnTo>
                <a:lnTo>
                  <a:pt x="63" y="657"/>
                </a:lnTo>
                <a:lnTo>
                  <a:pt x="114" y="649"/>
                </a:lnTo>
                <a:lnTo>
                  <a:pt x="114" y="648"/>
                </a:lnTo>
                <a:lnTo>
                  <a:pt x="109" y="625"/>
                </a:lnTo>
                <a:lnTo>
                  <a:pt x="110" y="624"/>
                </a:lnTo>
                <a:lnTo>
                  <a:pt x="59" y="633"/>
                </a:lnTo>
                <a:lnTo>
                  <a:pt x="43" y="636"/>
                </a:lnTo>
                <a:lnTo>
                  <a:pt x="30" y="637"/>
                </a:lnTo>
                <a:lnTo>
                  <a:pt x="24" y="636"/>
                </a:lnTo>
                <a:lnTo>
                  <a:pt x="23" y="636"/>
                </a:lnTo>
                <a:lnTo>
                  <a:pt x="23" y="637"/>
                </a:lnTo>
                <a:lnTo>
                  <a:pt x="24" y="637"/>
                </a:lnTo>
                <a:lnTo>
                  <a:pt x="27" y="632"/>
                </a:lnTo>
                <a:lnTo>
                  <a:pt x="31" y="624"/>
                </a:lnTo>
                <a:lnTo>
                  <a:pt x="38" y="613"/>
                </a:lnTo>
                <a:lnTo>
                  <a:pt x="47" y="601"/>
                </a:lnTo>
                <a:lnTo>
                  <a:pt x="56" y="588"/>
                </a:lnTo>
                <a:lnTo>
                  <a:pt x="69" y="571"/>
                </a:lnTo>
                <a:lnTo>
                  <a:pt x="81" y="553"/>
                </a:lnTo>
                <a:lnTo>
                  <a:pt x="93" y="534"/>
                </a:lnTo>
                <a:lnTo>
                  <a:pt x="106" y="512"/>
                </a:lnTo>
                <a:lnTo>
                  <a:pt x="117" y="489"/>
                </a:lnTo>
                <a:lnTo>
                  <a:pt x="130" y="465"/>
                </a:lnTo>
                <a:lnTo>
                  <a:pt x="141" y="440"/>
                </a:lnTo>
                <a:lnTo>
                  <a:pt x="151" y="411"/>
                </a:lnTo>
                <a:lnTo>
                  <a:pt x="159" y="380"/>
                </a:lnTo>
                <a:lnTo>
                  <a:pt x="164" y="350"/>
                </a:lnTo>
                <a:lnTo>
                  <a:pt x="169" y="317"/>
                </a:lnTo>
                <a:lnTo>
                  <a:pt x="169" y="282"/>
                </a:lnTo>
                <a:lnTo>
                  <a:pt x="168" y="247"/>
                </a:lnTo>
                <a:lnTo>
                  <a:pt x="163" y="210"/>
                </a:lnTo>
                <a:lnTo>
                  <a:pt x="153" y="171"/>
                </a:lnTo>
                <a:lnTo>
                  <a:pt x="141" y="129"/>
                </a:lnTo>
                <a:lnTo>
                  <a:pt x="125" y="87"/>
                </a:lnTo>
                <a:lnTo>
                  <a:pt x="104" y="44"/>
                </a:lnTo>
                <a:lnTo>
                  <a:pt x="78" y="0"/>
                </a:lnTo>
                <a:lnTo>
                  <a:pt x="58"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227" name="Freeform 41"/>
          <p:cNvSpPr>
            <a:spLocks/>
          </p:cNvSpPr>
          <p:nvPr/>
        </p:nvSpPr>
        <p:spPr bwMode="auto">
          <a:xfrm>
            <a:off x="2581275" y="6483350"/>
            <a:ext cx="5246688" cy="127000"/>
          </a:xfrm>
          <a:custGeom>
            <a:avLst/>
            <a:gdLst>
              <a:gd name="T0" fmla="*/ 0 w 3305"/>
              <a:gd name="T1" fmla="*/ 2147483647 h 80"/>
              <a:gd name="T2" fmla="*/ 2147483647 w 3305"/>
              <a:gd name="T3" fmla="*/ 2147483647 h 80"/>
              <a:gd name="T4" fmla="*/ 2147483647 w 3305"/>
              <a:gd name="T5" fmla="*/ 2147483647 h 80"/>
              <a:gd name="T6" fmla="*/ 0 w 3305"/>
              <a:gd name="T7" fmla="*/ 0 h 80"/>
              <a:gd name="T8" fmla="*/ 0 w 3305"/>
              <a:gd name="T9" fmla="*/ 2147483647 h 80"/>
              <a:gd name="T10" fmla="*/ 0 60000 65536"/>
              <a:gd name="T11" fmla="*/ 0 60000 65536"/>
              <a:gd name="T12" fmla="*/ 0 60000 65536"/>
              <a:gd name="T13" fmla="*/ 0 60000 65536"/>
              <a:gd name="T14" fmla="*/ 0 60000 65536"/>
              <a:gd name="T15" fmla="*/ 0 w 3305"/>
              <a:gd name="T16" fmla="*/ 0 h 80"/>
              <a:gd name="T17" fmla="*/ 3305 w 3305"/>
              <a:gd name="T18" fmla="*/ 80 h 80"/>
            </a:gdLst>
            <a:ahLst/>
            <a:cxnLst>
              <a:cxn ang="T10">
                <a:pos x="T0" y="T1"/>
              </a:cxn>
              <a:cxn ang="T11">
                <a:pos x="T2" y="T3"/>
              </a:cxn>
              <a:cxn ang="T12">
                <a:pos x="T4" y="T5"/>
              </a:cxn>
              <a:cxn ang="T13">
                <a:pos x="T6" y="T7"/>
              </a:cxn>
              <a:cxn ang="T14">
                <a:pos x="T8" y="T9"/>
              </a:cxn>
            </a:cxnLst>
            <a:rect l="T15" t="T16" r="T17" b="T18"/>
            <a:pathLst>
              <a:path w="3305" h="80">
                <a:moveTo>
                  <a:pt x="0" y="25"/>
                </a:moveTo>
                <a:lnTo>
                  <a:pt x="3305" y="80"/>
                </a:lnTo>
                <a:lnTo>
                  <a:pt x="3305" y="56"/>
                </a:lnTo>
                <a:lnTo>
                  <a:pt x="0" y="0"/>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228" name="Freeform 42"/>
          <p:cNvSpPr>
            <a:spLocks/>
          </p:cNvSpPr>
          <p:nvPr/>
        </p:nvSpPr>
        <p:spPr bwMode="auto">
          <a:xfrm>
            <a:off x="7075488" y="4325938"/>
            <a:ext cx="960437" cy="1909762"/>
          </a:xfrm>
          <a:custGeom>
            <a:avLst/>
            <a:gdLst>
              <a:gd name="T0" fmla="*/ 2147483647 w 605"/>
              <a:gd name="T1" fmla="*/ 2147483647 h 1203"/>
              <a:gd name="T2" fmla="*/ 2147483647 w 605"/>
              <a:gd name="T3" fmla="*/ 2147483647 h 1203"/>
              <a:gd name="T4" fmla="*/ 2147483647 w 605"/>
              <a:gd name="T5" fmla="*/ 2147483647 h 1203"/>
              <a:gd name="T6" fmla="*/ 2147483647 w 605"/>
              <a:gd name="T7" fmla="*/ 2147483647 h 1203"/>
              <a:gd name="T8" fmla="*/ 2147483647 w 605"/>
              <a:gd name="T9" fmla="*/ 2147483647 h 1203"/>
              <a:gd name="T10" fmla="*/ 2147483647 w 605"/>
              <a:gd name="T11" fmla="*/ 2147483647 h 1203"/>
              <a:gd name="T12" fmla="*/ 2147483647 w 605"/>
              <a:gd name="T13" fmla="*/ 2147483647 h 1203"/>
              <a:gd name="T14" fmla="*/ 2147483647 w 605"/>
              <a:gd name="T15" fmla="*/ 2147483647 h 1203"/>
              <a:gd name="T16" fmla="*/ 2147483647 w 605"/>
              <a:gd name="T17" fmla="*/ 2147483647 h 1203"/>
              <a:gd name="T18" fmla="*/ 2147483647 w 605"/>
              <a:gd name="T19" fmla="*/ 2147483647 h 1203"/>
              <a:gd name="T20" fmla="*/ 2147483647 w 605"/>
              <a:gd name="T21" fmla="*/ 2147483647 h 1203"/>
              <a:gd name="T22" fmla="*/ 2147483647 w 605"/>
              <a:gd name="T23" fmla="*/ 2147483647 h 1203"/>
              <a:gd name="T24" fmla="*/ 2147483647 w 605"/>
              <a:gd name="T25" fmla="*/ 2147483647 h 1203"/>
              <a:gd name="T26" fmla="*/ 2147483647 w 605"/>
              <a:gd name="T27" fmla="*/ 2147483647 h 1203"/>
              <a:gd name="T28" fmla="*/ 2147483647 w 605"/>
              <a:gd name="T29" fmla="*/ 2147483647 h 1203"/>
              <a:gd name="T30" fmla="*/ 2147483647 w 605"/>
              <a:gd name="T31" fmla="*/ 2147483647 h 1203"/>
              <a:gd name="T32" fmla="*/ 2147483647 w 605"/>
              <a:gd name="T33" fmla="*/ 2147483647 h 1203"/>
              <a:gd name="T34" fmla="*/ 2147483647 w 605"/>
              <a:gd name="T35" fmla="*/ 2147483647 h 1203"/>
              <a:gd name="T36" fmla="*/ 2147483647 w 605"/>
              <a:gd name="T37" fmla="*/ 2147483647 h 1203"/>
              <a:gd name="T38" fmla="*/ 2147483647 w 605"/>
              <a:gd name="T39" fmla="*/ 2147483647 h 1203"/>
              <a:gd name="T40" fmla="*/ 2147483647 w 605"/>
              <a:gd name="T41" fmla="*/ 2147483647 h 1203"/>
              <a:gd name="T42" fmla="*/ 2147483647 w 605"/>
              <a:gd name="T43" fmla="*/ 2147483647 h 1203"/>
              <a:gd name="T44" fmla="*/ 2147483647 w 605"/>
              <a:gd name="T45" fmla="*/ 2147483647 h 1203"/>
              <a:gd name="T46" fmla="*/ 2147483647 w 605"/>
              <a:gd name="T47" fmla="*/ 2147483647 h 1203"/>
              <a:gd name="T48" fmla="*/ 2147483647 w 605"/>
              <a:gd name="T49" fmla="*/ 2147483647 h 1203"/>
              <a:gd name="T50" fmla="*/ 2147483647 w 605"/>
              <a:gd name="T51" fmla="*/ 2147483647 h 1203"/>
              <a:gd name="T52" fmla="*/ 2147483647 w 605"/>
              <a:gd name="T53" fmla="*/ 2147483647 h 1203"/>
              <a:gd name="T54" fmla="*/ 2147483647 w 605"/>
              <a:gd name="T55" fmla="*/ 2147483647 h 1203"/>
              <a:gd name="T56" fmla="*/ 2147483647 w 605"/>
              <a:gd name="T57" fmla="*/ 2147483647 h 1203"/>
              <a:gd name="T58" fmla="*/ 2147483647 w 605"/>
              <a:gd name="T59" fmla="*/ 2147483647 h 1203"/>
              <a:gd name="T60" fmla="*/ 2147483647 w 605"/>
              <a:gd name="T61" fmla="*/ 2147483647 h 1203"/>
              <a:gd name="T62" fmla="*/ 2147483647 w 605"/>
              <a:gd name="T63" fmla="*/ 2147483647 h 1203"/>
              <a:gd name="T64" fmla="*/ 2147483647 w 605"/>
              <a:gd name="T65" fmla="*/ 2147483647 h 1203"/>
              <a:gd name="T66" fmla="*/ 2147483647 w 605"/>
              <a:gd name="T67" fmla="*/ 2147483647 h 1203"/>
              <a:gd name="T68" fmla="*/ 2147483647 w 605"/>
              <a:gd name="T69" fmla="*/ 2147483647 h 1203"/>
              <a:gd name="T70" fmla="*/ 2147483647 w 605"/>
              <a:gd name="T71" fmla="*/ 2147483647 h 1203"/>
              <a:gd name="T72" fmla="*/ 2147483647 w 605"/>
              <a:gd name="T73" fmla="*/ 2147483647 h 1203"/>
              <a:gd name="T74" fmla="*/ 2147483647 w 605"/>
              <a:gd name="T75" fmla="*/ 2147483647 h 1203"/>
              <a:gd name="T76" fmla="*/ 2147483647 w 605"/>
              <a:gd name="T77" fmla="*/ 2147483647 h 1203"/>
              <a:gd name="T78" fmla="*/ 2147483647 w 605"/>
              <a:gd name="T79" fmla="*/ 2147483647 h 1203"/>
              <a:gd name="T80" fmla="*/ 2147483647 w 605"/>
              <a:gd name="T81" fmla="*/ 2147483647 h 1203"/>
              <a:gd name="T82" fmla="*/ 2147483647 w 605"/>
              <a:gd name="T83" fmla="*/ 2147483647 h 1203"/>
              <a:gd name="T84" fmla="*/ 2147483647 w 605"/>
              <a:gd name="T85" fmla="*/ 2147483647 h 1203"/>
              <a:gd name="T86" fmla="*/ 2147483647 w 605"/>
              <a:gd name="T87" fmla="*/ 2147483647 h 1203"/>
              <a:gd name="T88" fmla="*/ 2147483647 w 605"/>
              <a:gd name="T89" fmla="*/ 2147483647 h 1203"/>
              <a:gd name="T90" fmla="*/ 2147483647 w 605"/>
              <a:gd name="T91" fmla="*/ 2147483647 h 1203"/>
              <a:gd name="T92" fmla="*/ 2147483647 w 605"/>
              <a:gd name="T93" fmla="*/ 2147483647 h 1203"/>
              <a:gd name="T94" fmla="*/ 2147483647 w 605"/>
              <a:gd name="T95" fmla="*/ 2147483647 h 1203"/>
              <a:gd name="T96" fmla="*/ 2147483647 w 605"/>
              <a:gd name="T97" fmla="*/ 2147483647 h 1203"/>
              <a:gd name="T98" fmla="*/ 2147483647 w 605"/>
              <a:gd name="T99" fmla="*/ 2147483647 h 1203"/>
              <a:gd name="T100" fmla="*/ 2147483647 w 605"/>
              <a:gd name="T101" fmla="*/ 2147483647 h 1203"/>
              <a:gd name="T102" fmla="*/ 2147483647 w 605"/>
              <a:gd name="T103" fmla="*/ 2147483647 h 1203"/>
              <a:gd name="T104" fmla="*/ 2147483647 w 605"/>
              <a:gd name="T105" fmla="*/ 2147483647 h 1203"/>
              <a:gd name="T106" fmla="*/ 2147483647 w 605"/>
              <a:gd name="T107" fmla="*/ 2147483647 h 1203"/>
              <a:gd name="T108" fmla="*/ 2147483647 w 605"/>
              <a:gd name="T109" fmla="*/ 2147483647 h 1203"/>
              <a:gd name="T110" fmla="*/ 2147483647 w 605"/>
              <a:gd name="T111" fmla="*/ 2147483647 h 1203"/>
              <a:gd name="T112" fmla="*/ 2147483647 w 605"/>
              <a:gd name="T113" fmla="*/ 2147483647 h 1203"/>
              <a:gd name="T114" fmla="*/ 2147483647 w 605"/>
              <a:gd name="T115" fmla="*/ 2147483647 h 1203"/>
              <a:gd name="T116" fmla="*/ 2147483647 w 605"/>
              <a:gd name="T117" fmla="*/ 2147483647 h 12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05"/>
              <a:gd name="T178" fmla="*/ 0 h 1203"/>
              <a:gd name="T179" fmla="*/ 605 w 605"/>
              <a:gd name="T180" fmla="*/ 1203 h 120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05" h="1203">
                <a:moveTo>
                  <a:pt x="39" y="1076"/>
                </a:moveTo>
                <a:lnTo>
                  <a:pt x="41" y="1075"/>
                </a:lnTo>
                <a:lnTo>
                  <a:pt x="43" y="1074"/>
                </a:lnTo>
                <a:lnTo>
                  <a:pt x="45" y="1074"/>
                </a:lnTo>
                <a:lnTo>
                  <a:pt x="48" y="1076"/>
                </a:lnTo>
                <a:lnTo>
                  <a:pt x="52" y="1078"/>
                </a:lnTo>
                <a:lnTo>
                  <a:pt x="55" y="1081"/>
                </a:lnTo>
                <a:lnTo>
                  <a:pt x="63" y="1089"/>
                </a:lnTo>
                <a:lnTo>
                  <a:pt x="71" y="1099"/>
                </a:lnTo>
                <a:lnTo>
                  <a:pt x="80" y="1111"/>
                </a:lnTo>
                <a:lnTo>
                  <a:pt x="118" y="1167"/>
                </a:lnTo>
                <a:lnTo>
                  <a:pt x="126" y="1179"/>
                </a:lnTo>
                <a:lnTo>
                  <a:pt x="136" y="1188"/>
                </a:lnTo>
                <a:lnTo>
                  <a:pt x="142" y="1196"/>
                </a:lnTo>
                <a:lnTo>
                  <a:pt x="146" y="1200"/>
                </a:lnTo>
                <a:lnTo>
                  <a:pt x="149" y="1202"/>
                </a:lnTo>
                <a:lnTo>
                  <a:pt x="152" y="1203"/>
                </a:lnTo>
                <a:lnTo>
                  <a:pt x="156" y="1203"/>
                </a:lnTo>
                <a:lnTo>
                  <a:pt x="157" y="1203"/>
                </a:lnTo>
                <a:lnTo>
                  <a:pt x="160" y="1202"/>
                </a:lnTo>
                <a:lnTo>
                  <a:pt x="164" y="1196"/>
                </a:lnTo>
                <a:lnTo>
                  <a:pt x="169" y="1192"/>
                </a:lnTo>
                <a:lnTo>
                  <a:pt x="177" y="1189"/>
                </a:lnTo>
                <a:lnTo>
                  <a:pt x="188" y="1187"/>
                </a:lnTo>
                <a:lnTo>
                  <a:pt x="199" y="1184"/>
                </a:lnTo>
                <a:lnTo>
                  <a:pt x="211" y="1183"/>
                </a:lnTo>
                <a:lnTo>
                  <a:pt x="226" y="1181"/>
                </a:lnTo>
                <a:lnTo>
                  <a:pt x="240" y="1181"/>
                </a:lnTo>
                <a:lnTo>
                  <a:pt x="274" y="1181"/>
                </a:lnTo>
                <a:lnTo>
                  <a:pt x="310" y="1183"/>
                </a:lnTo>
                <a:lnTo>
                  <a:pt x="349" y="1185"/>
                </a:lnTo>
                <a:lnTo>
                  <a:pt x="388" y="1188"/>
                </a:lnTo>
                <a:lnTo>
                  <a:pt x="427" y="1189"/>
                </a:lnTo>
                <a:lnTo>
                  <a:pt x="466" y="1192"/>
                </a:lnTo>
                <a:lnTo>
                  <a:pt x="484" y="1192"/>
                </a:lnTo>
                <a:lnTo>
                  <a:pt x="501" y="1192"/>
                </a:lnTo>
                <a:lnTo>
                  <a:pt x="517" y="1193"/>
                </a:lnTo>
                <a:lnTo>
                  <a:pt x="532" y="1192"/>
                </a:lnTo>
                <a:lnTo>
                  <a:pt x="547" y="1192"/>
                </a:lnTo>
                <a:lnTo>
                  <a:pt x="560" y="1191"/>
                </a:lnTo>
                <a:lnTo>
                  <a:pt x="571" y="1189"/>
                </a:lnTo>
                <a:lnTo>
                  <a:pt x="582" y="1187"/>
                </a:lnTo>
                <a:lnTo>
                  <a:pt x="590" y="1184"/>
                </a:lnTo>
                <a:lnTo>
                  <a:pt x="597" y="1180"/>
                </a:lnTo>
                <a:lnTo>
                  <a:pt x="601" y="1176"/>
                </a:lnTo>
                <a:lnTo>
                  <a:pt x="603" y="1171"/>
                </a:lnTo>
                <a:lnTo>
                  <a:pt x="605" y="1167"/>
                </a:lnTo>
                <a:lnTo>
                  <a:pt x="605" y="1156"/>
                </a:lnTo>
                <a:lnTo>
                  <a:pt x="605" y="1149"/>
                </a:lnTo>
                <a:lnTo>
                  <a:pt x="603" y="1140"/>
                </a:lnTo>
                <a:lnTo>
                  <a:pt x="601" y="1130"/>
                </a:lnTo>
                <a:lnTo>
                  <a:pt x="599" y="1120"/>
                </a:lnTo>
                <a:lnTo>
                  <a:pt x="597" y="1106"/>
                </a:lnTo>
                <a:lnTo>
                  <a:pt x="594" y="1093"/>
                </a:lnTo>
                <a:lnTo>
                  <a:pt x="591" y="1078"/>
                </a:lnTo>
                <a:lnTo>
                  <a:pt x="587" y="1063"/>
                </a:lnTo>
                <a:lnTo>
                  <a:pt x="583" y="1047"/>
                </a:lnTo>
                <a:lnTo>
                  <a:pt x="579" y="1029"/>
                </a:lnTo>
                <a:lnTo>
                  <a:pt x="575" y="1011"/>
                </a:lnTo>
                <a:lnTo>
                  <a:pt x="570" y="992"/>
                </a:lnTo>
                <a:lnTo>
                  <a:pt x="564" y="972"/>
                </a:lnTo>
                <a:lnTo>
                  <a:pt x="559" y="951"/>
                </a:lnTo>
                <a:lnTo>
                  <a:pt x="554" y="930"/>
                </a:lnTo>
                <a:lnTo>
                  <a:pt x="541" y="886"/>
                </a:lnTo>
                <a:lnTo>
                  <a:pt x="528" y="839"/>
                </a:lnTo>
                <a:lnTo>
                  <a:pt x="515" y="792"/>
                </a:lnTo>
                <a:lnTo>
                  <a:pt x="500" y="742"/>
                </a:lnTo>
                <a:lnTo>
                  <a:pt x="485" y="691"/>
                </a:lnTo>
                <a:lnTo>
                  <a:pt x="453" y="589"/>
                </a:lnTo>
                <a:lnTo>
                  <a:pt x="421" y="485"/>
                </a:lnTo>
                <a:lnTo>
                  <a:pt x="404" y="435"/>
                </a:lnTo>
                <a:lnTo>
                  <a:pt x="388" y="387"/>
                </a:lnTo>
                <a:lnTo>
                  <a:pt x="373" y="340"/>
                </a:lnTo>
                <a:lnTo>
                  <a:pt x="357" y="294"/>
                </a:lnTo>
                <a:lnTo>
                  <a:pt x="343" y="251"/>
                </a:lnTo>
                <a:lnTo>
                  <a:pt x="336" y="231"/>
                </a:lnTo>
                <a:lnTo>
                  <a:pt x="329" y="211"/>
                </a:lnTo>
                <a:lnTo>
                  <a:pt x="322" y="192"/>
                </a:lnTo>
                <a:lnTo>
                  <a:pt x="316" y="174"/>
                </a:lnTo>
                <a:lnTo>
                  <a:pt x="309" y="157"/>
                </a:lnTo>
                <a:lnTo>
                  <a:pt x="302" y="141"/>
                </a:lnTo>
                <a:lnTo>
                  <a:pt x="297" y="125"/>
                </a:lnTo>
                <a:lnTo>
                  <a:pt x="290" y="111"/>
                </a:lnTo>
                <a:lnTo>
                  <a:pt x="285" y="98"/>
                </a:lnTo>
                <a:lnTo>
                  <a:pt x="279" y="86"/>
                </a:lnTo>
                <a:lnTo>
                  <a:pt x="275" y="75"/>
                </a:lnTo>
                <a:lnTo>
                  <a:pt x="270" y="64"/>
                </a:lnTo>
                <a:lnTo>
                  <a:pt x="266" y="56"/>
                </a:lnTo>
                <a:lnTo>
                  <a:pt x="262" y="49"/>
                </a:lnTo>
                <a:lnTo>
                  <a:pt x="258" y="43"/>
                </a:lnTo>
                <a:lnTo>
                  <a:pt x="255" y="39"/>
                </a:lnTo>
                <a:lnTo>
                  <a:pt x="252" y="35"/>
                </a:lnTo>
                <a:lnTo>
                  <a:pt x="250" y="33"/>
                </a:lnTo>
                <a:lnTo>
                  <a:pt x="248" y="43"/>
                </a:lnTo>
                <a:lnTo>
                  <a:pt x="247" y="51"/>
                </a:lnTo>
                <a:lnTo>
                  <a:pt x="246" y="62"/>
                </a:lnTo>
                <a:lnTo>
                  <a:pt x="243" y="72"/>
                </a:lnTo>
                <a:lnTo>
                  <a:pt x="239" y="97"/>
                </a:lnTo>
                <a:lnTo>
                  <a:pt x="234" y="123"/>
                </a:lnTo>
                <a:lnTo>
                  <a:pt x="222" y="177"/>
                </a:lnTo>
                <a:lnTo>
                  <a:pt x="216" y="204"/>
                </a:lnTo>
                <a:lnTo>
                  <a:pt x="209" y="230"/>
                </a:lnTo>
                <a:lnTo>
                  <a:pt x="203" y="252"/>
                </a:lnTo>
                <a:lnTo>
                  <a:pt x="200" y="263"/>
                </a:lnTo>
                <a:lnTo>
                  <a:pt x="197" y="274"/>
                </a:lnTo>
                <a:lnTo>
                  <a:pt x="193" y="282"/>
                </a:lnTo>
                <a:lnTo>
                  <a:pt x="191" y="291"/>
                </a:lnTo>
                <a:lnTo>
                  <a:pt x="188" y="297"/>
                </a:lnTo>
                <a:lnTo>
                  <a:pt x="185" y="304"/>
                </a:lnTo>
                <a:lnTo>
                  <a:pt x="183" y="308"/>
                </a:lnTo>
                <a:lnTo>
                  <a:pt x="180" y="310"/>
                </a:lnTo>
                <a:lnTo>
                  <a:pt x="177" y="312"/>
                </a:lnTo>
                <a:lnTo>
                  <a:pt x="174" y="312"/>
                </a:lnTo>
                <a:lnTo>
                  <a:pt x="173" y="310"/>
                </a:lnTo>
                <a:lnTo>
                  <a:pt x="170" y="306"/>
                </a:lnTo>
                <a:lnTo>
                  <a:pt x="168" y="301"/>
                </a:lnTo>
                <a:lnTo>
                  <a:pt x="166" y="293"/>
                </a:lnTo>
                <a:lnTo>
                  <a:pt x="157" y="254"/>
                </a:lnTo>
                <a:lnTo>
                  <a:pt x="148" y="216"/>
                </a:lnTo>
                <a:lnTo>
                  <a:pt x="138" y="180"/>
                </a:lnTo>
                <a:lnTo>
                  <a:pt x="129" y="145"/>
                </a:lnTo>
                <a:lnTo>
                  <a:pt x="110" y="74"/>
                </a:lnTo>
                <a:lnTo>
                  <a:pt x="102" y="37"/>
                </a:lnTo>
                <a:lnTo>
                  <a:pt x="92" y="0"/>
                </a:lnTo>
                <a:lnTo>
                  <a:pt x="105" y="224"/>
                </a:lnTo>
                <a:lnTo>
                  <a:pt x="31" y="148"/>
                </a:lnTo>
                <a:lnTo>
                  <a:pt x="117" y="523"/>
                </a:lnTo>
                <a:lnTo>
                  <a:pt x="117" y="525"/>
                </a:lnTo>
                <a:lnTo>
                  <a:pt x="118" y="528"/>
                </a:lnTo>
                <a:lnTo>
                  <a:pt x="119" y="535"/>
                </a:lnTo>
                <a:lnTo>
                  <a:pt x="121" y="541"/>
                </a:lnTo>
                <a:lnTo>
                  <a:pt x="122" y="550"/>
                </a:lnTo>
                <a:lnTo>
                  <a:pt x="125" y="559"/>
                </a:lnTo>
                <a:lnTo>
                  <a:pt x="130" y="578"/>
                </a:lnTo>
                <a:lnTo>
                  <a:pt x="136" y="597"/>
                </a:lnTo>
                <a:lnTo>
                  <a:pt x="140" y="605"/>
                </a:lnTo>
                <a:lnTo>
                  <a:pt x="144" y="611"/>
                </a:lnTo>
                <a:lnTo>
                  <a:pt x="148" y="618"/>
                </a:lnTo>
                <a:lnTo>
                  <a:pt x="152" y="622"/>
                </a:lnTo>
                <a:lnTo>
                  <a:pt x="156" y="625"/>
                </a:lnTo>
                <a:lnTo>
                  <a:pt x="161" y="625"/>
                </a:lnTo>
                <a:lnTo>
                  <a:pt x="63" y="531"/>
                </a:lnTo>
                <a:lnTo>
                  <a:pt x="62" y="529"/>
                </a:lnTo>
                <a:lnTo>
                  <a:pt x="60" y="527"/>
                </a:lnTo>
                <a:lnTo>
                  <a:pt x="56" y="524"/>
                </a:lnTo>
                <a:lnTo>
                  <a:pt x="55" y="521"/>
                </a:lnTo>
                <a:lnTo>
                  <a:pt x="52" y="519"/>
                </a:lnTo>
                <a:lnTo>
                  <a:pt x="48" y="513"/>
                </a:lnTo>
                <a:lnTo>
                  <a:pt x="43" y="507"/>
                </a:lnTo>
                <a:lnTo>
                  <a:pt x="31" y="492"/>
                </a:lnTo>
                <a:lnTo>
                  <a:pt x="20" y="478"/>
                </a:lnTo>
                <a:lnTo>
                  <a:pt x="15" y="472"/>
                </a:lnTo>
                <a:lnTo>
                  <a:pt x="9" y="466"/>
                </a:lnTo>
                <a:lnTo>
                  <a:pt x="5" y="462"/>
                </a:lnTo>
                <a:lnTo>
                  <a:pt x="2" y="458"/>
                </a:lnTo>
                <a:lnTo>
                  <a:pt x="1" y="455"/>
                </a:lnTo>
                <a:lnTo>
                  <a:pt x="0" y="455"/>
                </a:lnTo>
                <a:lnTo>
                  <a:pt x="27" y="844"/>
                </a:lnTo>
                <a:lnTo>
                  <a:pt x="27" y="845"/>
                </a:lnTo>
                <a:lnTo>
                  <a:pt x="28" y="848"/>
                </a:lnTo>
                <a:lnTo>
                  <a:pt x="28" y="851"/>
                </a:lnTo>
                <a:lnTo>
                  <a:pt x="28" y="855"/>
                </a:lnTo>
                <a:lnTo>
                  <a:pt x="28" y="860"/>
                </a:lnTo>
                <a:lnTo>
                  <a:pt x="29" y="867"/>
                </a:lnTo>
                <a:lnTo>
                  <a:pt x="29" y="882"/>
                </a:lnTo>
                <a:lnTo>
                  <a:pt x="31" y="899"/>
                </a:lnTo>
                <a:lnTo>
                  <a:pt x="31" y="919"/>
                </a:lnTo>
                <a:lnTo>
                  <a:pt x="33" y="961"/>
                </a:lnTo>
                <a:lnTo>
                  <a:pt x="35" y="1004"/>
                </a:lnTo>
                <a:lnTo>
                  <a:pt x="36" y="1023"/>
                </a:lnTo>
                <a:lnTo>
                  <a:pt x="36" y="1040"/>
                </a:lnTo>
                <a:lnTo>
                  <a:pt x="37" y="1048"/>
                </a:lnTo>
                <a:lnTo>
                  <a:pt x="37" y="1055"/>
                </a:lnTo>
                <a:lnTo>
                  <a:pt x="37" y="1062"/>
                </a:lnTo>
                <a:lnTo>
                  <a:pt x="37" y="1067"/>
                </a:lnTo>
                <a:lnTo>
                  <a:pt x="37" y="1071"/>
                </a:lnTo>
                <a:lnTo>
                  <a:pt x="39" y="1074"/>
                </a:lnTo>
                <a:lnTo>
                  <a:pt x="39" y="10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229" name="Freeform 43"/>
          <p:cNvSpPr>
            <a:spLocks/>
          </p:cNvSpPr>
          <p:nvPr/>
        </p:nvSpPr>
        <p:spPr bwMode="auto">
          <a:xfrm>
            <a:off x="2193925" y="4592638"/>
            <a:ext cx="1112838" cy="1793875"/>
          </a:xfrm>
          <a:custGeom>
            <a:avLst/>
            <a:gdLst>
              <a:gd name="T0" fmla="*/ 2147483647 w 701"/>
              <a:gd name="T1" fmla="*/ 2147483647 h 1130"/>
              <a:gd name="T2" fmla="*/ 2147483647 w 701"/>
              <a:gd name="T3" fmla="*/ 2147483647 h 1130"/>
              <a:gd name="T4" fmla="*/ 2147483647 w 701"/>
              <a:gd name="T5" fmla="*/ 2147483647 h 1130"/>
              <a:gd name="T6" fmla="*/ 2147483647 w 701"/>
              <a:gd name="T7" fmla="*/ 2147483647 h 1130"/>
              <a:gd name="T8" fmla="*/ 2147483647 w 701"/>
              <a:gd name="T9" fmla="*/ 2147483647 h 1130"/>
              <a:gd name="T10" fmla="*/ 2147483647 w 701"/>
              <a:gd name="T11" fmla="*/ 2147483647 h 1130"/>
              <a:gd name="T12" fmla="*/ 2147483647 w 701"/>
              <a:gd name="T13" fmla="*/ 2147483647 h 1130"/>
              <a:gd name="T14" fmla="*/ 2147483647 w 701"/>
              <a:gd name="T15" fmla="*/ 2147483647 h 1130"/>
              <a:gd name="T16" fmla="*/ 2147483647 w 701"/>
              <a:gd name="T17" fmla="*/ 2147483647 h 1130"/>
              <a:gd name="T18" fmla="*/ 2147483647 w 701"/>
              <a:gd name="T19" fmla="*/ 2147483647 h 1130"/>
              <a:gd name="T20" fmla="*/ 2147483647 w 701"/>
              <a:gd name="T21" fmla="*/ 2147483647 h 1130"/>
              <a:gd name="T22" fmla="*/ 2147483647 w 701"/>
              <a:gd name="T23" fmla="*/ 2147483647 h 1130"/>
              <a:gd name="T24" fmla="*/ 2147483647 w 701"/>
              <a:gd name="T25" fmla="*/ 2147483647 h 1130"/>
              <a:gd name="T26" fmla="*/ 2147483647 w 701"/>
              <a:gd name="T27" fmla="*/ 2147483647 h 1130"/>
              <a:gd name="T28" fmla="*/ 2147483647 w 701"/>
              <a:gd name="T29" fmla="*/ 2147483647 h 1130"/>
              <a:gd name="T30" fmla="*/ 2147483647 w 701"/>
              <a:gd name="T31" fmla="*/ 2147483647 h 1130"/>
              <a:gd name="T32" fmla="*/ 2147483647 w 701"/>
              <a:gd name="T33" fmla="*/ 2147483647 h 1130"/>
              <a:gd name="T34" fmla="*/ 2147483647 w 701"/>
              <a:gd name="T35" fmla="*/ 2147483647 h 1130"/>
              <a:gd name="T36" fmla="*/ 0 w 701"/>
              <a:gd name="T37" fmla="*/ 2147483647 h 1130"/>
              <a:gd name="T38" fmla="*/ 2147483647 w 701"/>
              <a:gd name="T39" fmla="*/ 2147483647 h 1130"/>
              <a:gd name="T40" fmla="*/ 2147483647 w 701"/>
              <a:gd name="T41" fmla="*/ 2147483647 h 1130"/>
              <a:gd name="T42" fmla="*/ 2147483647 w 701"/>
              <a:gd name="T43" fmla="*/ 2147483647 h 1130"/>
              <a:gd name="T44" fmla="*/ 2147483647 w 701"/>
              <a:gd name="T45" fmla="*/ 2147483647 h 1130"/>
              <a:gd name="T46" fmla="*/ 2147483647 w 701"/>
              <a:gd name="T47" fmla="*/ 2147483647 h 1130"/>
              <a:gd name="T48" fmla="*/ 2147483647 w 701"/>
              <a:gd name="T49" fmla="*/ 2147483647 h 1130"/>
              <a:gd name="T50" fmla="*/ 2147483647 w 701"/>
              <a:gd name="T51" fmla="*/ 2147483647 h 1130"/>
              <a:gd name="T52" fmla="*/ 2147483647 w 701"/>
              <a:gd name="T53" fmla="*/ 2147483647 h 1130"/>
              <a:gd name="T54" fmla="*/ 2147483647 w 701"/>
              <a:gd name="T55" fmla="*/ 2147483647 h 1130"/>
              <a:gd name="T56" fmla="*/ 2147483647 w 701"/>
              <a:gd name="T57" fmla="*/ 2147483647 h 1130"/>
              <a:gd name="T58" fmla="*/ 2147483647 w 701"/>
              <a:gd name="T59" fmla="*/ 2147483647 h 1130"/>
              <a:gd name="T60" fmla="*/ 2147483647 w 701"/>
              <a:gd name="T61" fmla="*/ 2147483647 h 1130"/>
              <a:gd name="T62" fmla="*/ 2147483647 w 701"/>
              <a:gd name="T63" fmla="*/ 2147483647 h 1130"/>
              <a:gd name="T64" fmla="*/ 2147483647 w 701"/>
              <a:gd name="T65" fmla="*/ 2147483647 h 1130"/>
              <a:gd name="T66" fmla="*/ 2147483647 w 701"/>
              <a:gd name="T67" fmla="*/ 2147483647 h 1130"/>
              <a:gd name="T68" fmla="*/ 2147483647 w 701"/>
              <a:gd name="T69" fmla="*/ 2147483647 h 1130"/>
              <a:gd name="T70" fmla="*/ 2147483647 w 701"/>
              <a:gd name="T71" fmla="*/ 2147483647 h 1130"/>
              <a:gd name="T72" fmla="*/ 2147483647 w 701"/>
              <a:gd name="T73" fmla="*/ 2147483647 h 1130"/>
              <a:gd name="T74" fmla="*/ 2147483647 w 701"/>
              <a:gd name="T75" fmla="*/ 2147483647 h 1130"/>
              <a:gd name="T76" fmla="*/ 2147483647 w 701"/>
              <a:gd name="T77" fmla="*/ 2147483647 h 1130"/>
              <a:gd name="T78" fmla="*/ 2147483647 w 701"/>
              <a:gd name="T79" fmla="*/ 2147483647 h 1130"/>
              <a:gd name="T80" fmla="*/ 2147483647 w 701"/>
              <a:gd name="T81" fmla="*/ 2147483647 h 1130"/>
              <a:gd name="T82" fmla="*/ 2147483647 w 701"/>
              <a:gd name="T83" fmla="*/ 2147483647 h 1130"/>
              <a:gd name="T84" fmla="*/ 2147483647 w 701"/>
              <a:gd name="T85" fmla="*/ 2147483647 h 1130"/>
              <a:gd name="T86" fmla="*/ 2147483647 w 701"/>
              <a:gd name="T87" fmla="*/ 2147483647 h 1130"/>
              <a:gd name="T88" fmla="*/ 2147483647 w 701"/>
              <a:gd name="T89" fmla="*/ 2147483647 h 1130"/>
              <a:gd name="T90" fmla="*/ 2147483647 w 701"/>
              <a:gd name="T91" fmla="*/ 0 h 1130"/>
              <a:gd name="T92" fmla="*/ 2147483647 w 701"/>
              <a:gd name="T93" fmla="*/ 2147483647 h 1130"/>
              <a:gd name="T94" fmla="*/ 2147483647 w 701"/>
              <a:gd name="T95" fmla="*/ 2147483647 h 1130"/>
              <a:gd name="T96" fmla="*/ 2147483647 w 701"/>
              <a:gd name="T97" fmla="*/ 2147483647 h 1130"/>
              <a:gd name="T98" fmla="*/ 2147483647 w 701"/>
              <a:gd name="T99" fmla="*/ 2147483647 h 1130"/>
              <a:gd name="T100" fmla="*/ 2147483647 w 701"/>
              <a:gd name="T101" fmla="*/ 2147483647 h 1130"/>
              <a:gd name="T102" fmla="*/ 2147483647 w 701"/>
              <a:gd name="T103" fmla="*/ 2147483647 h 1130"/>
              <a:gd name="T104" fmla="*/ 2147483647 w 701"/>
              <a:gd name="T105" fmla="*/ 2147483647 h 1130"/>
              <a:gd name="T106" fmla="*/ 2147483647 w 701"/>
              <a:gd name="T107" fmla="*/ 2147483647 h 1130"/>
              <a:gd name="T108" fmla="*/ 2147483647 w 701"/>
              <a:gd name="T109" fmla="*/ 2147483647 h 1130"/>
              <a:gd name="T110" fmla="*/ 2147483647 w 701"/>
              <a:gd name="T111" fmla="*/ 2147483647 h 1130"/>
              <a:gd name="T112" fmla="*/ 2147483647 w 701"/>
              <a:gd name="T113" fmla="*/ 2147483647 h 1130"/>
              <a:gd name="T114" fmla="*/ 2147483647 w 701"/>
              <a:gd name="T115" fmla="*/ 2147483647 h 113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01"/>
              <a:gd name="T175" fmla="*/ 0 h 1130"/>
              <a:gd name="T176" fmla="*/ 701 w 701"/>
              <a:gd name="T177" fmla="*/ 1130 h 113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01" h="1130">
                <a:moveTo>
                  <a:pt x="660" y="730"/>
                </a:moveTo>
                <a:lnTo>
                  <a:pt x="658" y="728"/>
                </a:lnTo>
                <a:lnTo>
                  <a:pt x="655" y="731"/>
                </a:lnTo>
                <a:lnTo>
                  <a:pt x="652" y="735"/>
                </a:lnTo>
                <a:lnTo>
                  <a:pt x="650" y="742"/>
                </a:lnTo>
                <a:lnTo>
                  <a:pt x="648" y="750"/>
                </a:lnTo>
                <a:lnTo>
                  <a:pt x="646" y="761"/>
                </a:lnTo>
                <a:lnTo>
                  <a:pt x="642" y="773"/>
                </a:lnTo>
                <a:lnTo>
                  <a:pt x="639" y="786"/>
                </a:lnTo>
                <a:lnTo>
                  <a:pt x="636" y="801"/>
                </a:lnTo>
                <a:lnTo>
                  <a:pt x="633" y="817"/>
                </a:lnTo>
                <a:lnTo>
                  <a:pt x="631" y="835"/>
                </a:lnTo>
                <a:lnTo>
                  <a:pt x="627" y="852"/>
                </a:lnTo>
                <a:lnTo>
                  <a:pt x="621" y="890"/>
                </a:lnTo>
                <a:lnTo>
                  <a:pt x="615" y="930"/>
                </a:lnTo>
                <a:lnTo>
                  <a:pt x="609" y="968"/>
                </a:lnTo>
                <a:lnTo>
                  <a:pt x="603" y="1007"/>
                </a:lnTo>
                <a:lnTo>
                  <a:pt x="600" y="1024"/>
                </a:lnTo>
                <a:lnTo>
                  <a:pt x="596" y="1042"/>
                </a:lnTo>
                <a:lnTo>
                  <a:pt x="593" y="1058"/>
                </a:lnTo>
                <a:lnTo>
                  <a:pt x="590" y="1073"/>
                </a:lnTo>
                <a:lnTo>
                  <a:pt x="588" y="1086"/>
                </a:lnTo>
                <a:lnTo>
                  <a:pt x="585" y="1098"/>
                </a:lnTo>
                <a:lnTo>
                  <a:pt x="581" y="1109"/>
                </a:lnTo>
                <a:lnTo>
                  <a:pt x="580" y="1117"/>
                </a:lnTo>
                <a:lnTo>
                  <a:pt x="576" y="1124"/>
                </a:lnTo>
                <a:lnTo>
                  <a:pt x="573" y="1128"/>
                </a:lnTo>
                <a:lnTo>
                  <a:pt x="570" y="1130"/>
                </a:lnTo>
                <a:lnTo>
                  <a:pt x="569" y="1129"/>
                </a:lnTo>
                <a:lnTo>
                  <a:pt x="562" y="1125"/>
                </a:lnTo>
                <a:lnTo>
                  <a:pt x="554" y="1122"/>
                </a:lnTo>
                <a:lnTo>
                  <a:pt x="543" y="1118"/>
                </a:lnTo>
                <a:lnTo>
                  <a:pt x="531" y="1116"/>
                </a:lnTo>
                <a:lnTo>
                  <a:pt x="517" y="1114"/>
                </a:lnTo>
                <a:lnTo>
                  <a:pt x="500" y="1113"/>
                </a:lnTo>
                <a:lnTo>
                  <a:pt x="482" y="1111"/>
                </a:lnTo>
                <a:lnTo>
                  <a:pt x="463" y="1110"/>
                </a:lnTo>
                <a:lnTo>
                  <a:pt x="441" y="1110"/>
                </a:lnTo>
                <a:lnTo>
                  <a:pt x="420" y="1109"/>
                </a:lnTo>
                <a:lnTo>
                  <a:pt x="374" y="1109"/>
                </a:lnTo>
                <a:lnTo>
                  <a:pt x="324" y="1110"/>
                </a:lnTo>
                <a:lnTo>
                  <a:pt x="275" y="1111"/>
                </a:lnTo>
                <a:lnTo>
                  <a:pt x="226" y="1111"/>
                </a:lnTo>
                <a:lnTo>
                  <a:pt x="178" y="1111"/>
                </a:lnTo>
                <a:lnTo>
                  <a:pt x="155" y="1111"/>
                </a:lnTo>
                <a:lnTo>
                  <a:pt x="133" y="1111"/>
                </a:lnTo>
                <a:lnTo>
                  <a:pt x="112" y="1111"/>
                </a:lnTo>
                <a:lnTo>
                  <a:pt x="93" y="1110"/>
                </a:lnTo>
                <a:lnTo>
                  <a:pt x="74" y="1109"/>
                </a:lnTo>
                <a:lnTo>
                  <a:pt x="58" y="1107"/>
                </a:lnTo>
                <a:lnTo>
                  <a:pt x="43" y="1106"/>
                </a:lnTo>
                <a:lnTo>
                  <a:pt x="30" y="1103"/>
                </a:lnTo>
                <a:lnTo>
                  <a:pt x="19" y="1101"/>
                </a:lnTo>
                <a:lnTo>
                  <a:pt x="10" y="1097"/>
                </a:lnTo>
                <a:lnTo>
                  <a:pt x="4" y="1094"/>
                </a:lnTo>
                <a:lnTo>
                  <a:pt x="0" y="1089"/>
                </a:lnTo>
                <a:lnTo>
                  <a:pt x="0" y="1087"/>
                </a:lnTo>
                <a:lnTo>
                  <a:pt x="2" y="1083"/>
                </a:lnTo>
                <a:lnTo>
                  <a:pt x="3" y="1078"/>
                </a:lnTo>
                <a:lnTo>
                  <a:pt x="3" y="1073"/>
                </a:lnTo>
                <a:lnTo>
                  <a:pt x="6" y="1064"/>
                </a:lnTo>
                <a:lnTo>
                  <a:pt x="7" y="1056"/>
                </a:lnTo>
                <a:lnTo>
                  <a:pt x="10" y="1047"/>
                </a:lnTo>
                <a:lnTo>
                  <a:pt x="12" y="1036"/>
                </a:lnTo>
                <a:lnTo>
                  <a:pt x="15" y="1024"/>
                </a:lnTo>
                <a:lnTo>
                  <a:pt x="18" y="1011"/>
                </a:lnTo>
                <a:lnTo>
                  <a:pt x="22" y="999"/>
                </a:lnTo>
                <a:lnTo>
                  <a:pt x="26" y="984"/>
                </a:lnTo>
                <a:lnTo>
                  <a:pt x="30" y="968"/>
                </a:lnTo>
                <a:lnTo>
                  <a:pt x="34" y="952"/>
                </a:lnTo>
                <a:lnTo>
                  <a:pt x="39" y="934"/>
                </a:lnTo>
                <a:lnTo>
                  <a:pt x="43" y="915"/>
                </a:lnTo>
                <a:lnTo>
                  <a:pt x="54" y="878"/>
                </a:lnTo>
                <a:lnTo>
                  <a:pt x="65" y="837"/>
                </a:lnTo>
                <a:lnTo>
                  <a:pt x="76" y="794"/>
                </a:lnTo>
                <a:lnTo>
                  <a:pt x="88" y="750"/>
                </a:lnTo>
                <a:lnTo>
                  <a:pt x="101" y="706"/>
                </a:lnTo>
                <a:lnTo>
                  <a:pt x="113" y="658"/>
                </a:lnTo>
                <a:lnTo>
                  <a:pt x="140" y="563"/>
                </a:lnTo>
                <a:lnTo>
                  <a:pt x="167" y="468"/>
                </a:lnTo>
                <a:lnTo>
                  <a:pt x="179" y="421"/>
                </a:lnTo>
                <a:lnTo>
                  <a:pt x="193" y="375"/>
                </a:lnTo>
                <a:lnTo>
                  <a:pt x="205" y="330"/>
                </a:lnTo>
                <a:lnTo>
                  <a:pt x="217" y="287"/>
                </a:lnTo>
                <a:lnTo>
                  <a:pt x="229" y="247"/>
                </a:lnTo>
                <a:lnTo>
                  <a:pt x="241" y="208"/>
                </a:lnTo>
                <a:lnTo>
                  <a:pt x="245" y="191"/>
                </a:lnTo>
                <a:lnTo>
                  <a:pt x="250" y="173"/>
                </a:lnTo>
                <a:lnTo>
                  <a:pt x="256" y="157"/>
                </a:lnTo>
                <a:lnTo>
                  <a:pt x="260" y="141"/>
                </a:lnTo>
                <a:lnTo>
                  <a:pt x="265" y="126"/>
                </a:lnTo>
                <a:lnTo>
                  <a:pt x="269" y="111"/>
                </a:lnTo>
                <a:lnTo>
                  <a:pt x="273" y="99"/>
                </a:lnTo>
                <a:lnTo>
                  <a:pt x="277" y="87"/>
                </a:lnTo>
                <a:lnTo>
                  <a:pt x="280" y="76"/>
                </a:lnTo>
                <a:lnTo>
                  <a:pt x="284" y="66"/>
                </a:lnTo>
                <a:lnTo>
                  <a:pt x="287" y="58"/>
                </a:lnTo>
                <a:lnTo>
                  <a:pt x="289" y="49"/>
                </a:lnTo>
                <a:lnTo>
                  <a:pt x="292" y="44"/>
                </a:lnTo>
                <a:lnTo>
                  <a:pt x="293" y="39"/>
                </a:lnTo>
                <a:lnTo>
                  <a:pt x="295" y="35"/>
                </a:lnTo>
                <a:lnTo>
                  <a:pt x="296" y="32"/>
                </a:lnTo>
                <a:lnTo>
                  <a:pt x="299" y="40"/>
                </a:lnTo>
                <a:lnTo>
                  <a:pt x="301" y="48"/>
                </a:lnTo>
                <a:lnTo>
                  <a:pt x="305" y="58"/>
                </a:lnTo>
                <a:lnTo>
                  <a:pt x="308" y="67"/>
                </a:lnTo>
                <a:lnTo>
                  <a:pt x="316" y="88"/>
                </a:lnTo>
                <a:lnTo>
                  <a:pt x="323" y="111"/>
                </a:lnTo>
                <a:lnTo>
                  <a:pt x="340" y="160"/>
                </a:lnTo>
                <a:lnTo>
                  <a:pt x="348" y="184"/>
                </a:lnTo>
                <a:lnTo>
                  <a:pt x="358" y="207"/>
                </a:lnTo>
                <a:lnTo>
                  <a:pt x="366" y="227"/>
                </a:lnTo>
                <a:lnTo>
                  <a:pt x="370" y="236"/>
                </a:lnTo>
                <a:lnTo>
                  <a:pt x="374" y="246"/>
                </a:lnTo>
                <a:lnTo>
                  <a:pt x="378" y="254"/>
                </a:lnTo>
                <a:lnTo>
                  <a:pt x="382" y="261"/>
                </a:lnTo>
                <a:lnTo>
                  <a:pt x="386" y="266"/>
                </a:lnTo>
                <a:lnTo>
                  <a:pt x="389" y="271"/>
                </a:lnTo>
                <a:lnTo>
                  <a:pt x="393" y="275"/>
                </a:lnTo>
                <a:lnTo>
                  <a:pt x="396" y="278"/>
                </a:lnTo>
                <a:lnTo>
                  <a:pt x="398" y="279"/>
                </a:lnTo>
                <a:lnTo>
                  <a:pt x="401" y="279"/>
                </a:lnTo>
                <a:lnTo>
                  <a:pt x="404" y="277"/>
                </a:lnTo>
                <a:lnTo>
                  <a:pt x="406" y="274"/>
                </a:lnTo>
                <a:lnTo>
                  <a:pt x="408" y="269"/>
                </a:lnTo>
                <a:lnTo>
                  <a:pt x="409" y="262"/>
                </a:lnTo>
                <a:lnTo>
                  <a:pt x="414" y="243"/>
                </a:lnTo>
                <a:lnTo>
                  <a:pt x="420" y="226"/>
                </a:lnTo>
                <a:lnTo>
                  <a:pt x="426" y="208"/>
                </a:lnTo>
                <a:lnTo>
                  <a:pt x="434" y="192"/>
                </a:lnTo>
                <a:lnTo>
                  <a:pt x="452" y="160"/>
                </a:lnTo>
                <a:lnTo>
                  <a:pt x="472" y="129"/>
                </a:lnTo>
                <a:lnTo>
                  <a:pt x="491" y="98"/>
                </a:lnTo>
                <a:lnTo>
                  <a:pt x="508" y="67"/>
                </a:lnTo>
                <a:lnTo>
                  <a:pt x="515" y="51"/>
                </a:lnTo>
                <a:lnTo>
                  <a:pt x="523" y="35"/>
                </a:lnTo>
                <a:lnTo>
                  <a:pt x="529" y="17"/>
                </a:lnTo>
                <a:lnTo>
                  <a:pt x="533" y="0"/>
                </a:lnTo>
                <a:lnTo>
                  <a:pt x="541" y="200"/>
                </a:lnTo>
                <a:lnTo>
                  <a:pt x="625" y="125"/>
                </a:lnTo>
                <a:lnTo>
                  <a:pt x="555" y="470"/>
                </a:lnTo>
                <a:lnTo>
                  <a:pt x="554" y="473"/>
                </a:lnTo>
                <a:lnTo>
                  <a:pt x="554" y="476"/>
                </a:lnTo>
                <a:lnTo>
                  <a:pt x="554" y="480"/>
                </a:lnTo>
                <a:lnTo>
                  <a:pt x="551" y="489"/>
                </a:lnTo>
                <a:lnTo>
                  <a:pt x="549" y="500"/>
                </a:lnTo>
                <a:lnTo>
                  <a:pt x="546" y="512"/>
                </a:lnTo>
                <a:lnTo>
                  <a:pt x="542" y="525"/>
                </a:lnTo>
                <a:lnTo>
                  <a:pt x="537" y="539"/>
                </a:lnTo>
                <a:lnTo>
                  <a:pt x="530" y="551"/>
                </a:lnTo>
                <a:lnTo>
                  <a:pt x="621" y="472"/>
                </a:lnTo>
                <a:lnTo>
                  <a:pt x="623" y="470"/>
                </a:lnTo>
                <a:lnTo>
                  <a:pt x="625" y="468"/>
                </a:lnTo>
                <a:lnTo>
                  <a:pt x="629" y="464"/>
                </a:lnTo>
                <a:lnTo>
                  <a:pt x="635" y="460"/>
                </a:lnTo>
                <a:lnTo>
                  <a:pt x="640" y="454"/>
                </a:lnTo>
                <a:lnTo>
                  <a:pt x="646" y="447"/>
                </a:lnTo>
                <a:lnTo>
                  <a:pt x="659" y="433"/>
                </a:lnTo>
                <a:lnTo>
                  <a:pt x="672" y="421"/>
                </a:lnTo>
                <a:lnTo>
                  <a:pt x="678" y="414"/>
                </a:lnTo>
                <a:lnTo>
                  <a:pt x="685" y="408"/>
                </a:lnTo>
                <a:lnTo>
                  <a:pt x="689" y="404"/>
                </a:lnTo>
                <a:lnTo>
                  <a:pt x="691" y="400"/>
                </a:lnTo>
                <a:lnTo>
                  <a:pt x="694" y="399"/>
                </a:lnTo>
                <a:lnTo>
                  <a:pt x="695" y="399"/>
                </a:lnTo>
                <a:lnTo>
                  <a:pt x="701" y="747"/>
                </a:lnTo>
                <a:lnTo>
                  <a:pt x="698" y="747"/>
                </a:lnTo>
                <a:lnTo>
                  <a:pt x="694" y="746"/>
                </a:lnTo>
                <a:lnTo>
                  <a:pt x="687" y="743"/>
                </a:lnTo>
                <a:lnTo>
                  <a:pt x="681" y="739"/>
                </a:lnTo>
                <a:lnTo>
                  <a:pt x="674" y="736"/>
                </a:lnTo>
                <a:lnTo>
                  <a:pt x="668" y="732"/>
                </a:lnTo>
                <a:lnTo>
                  <a:pt x="663" y="731"/>
                </a:lnTo>
                <a:lnTo>
                  <a:pt x="662" y="730"/>
                </a:lnTo>
                <a:lnTo>
                  <a:pt x="660" y="7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230" name="Freeform 44"/>
          <p:cNvSpPr>
            <a:spLocks/>
          </p:cNvSpPr>
          <p:nvPr/>
        </p:nvSpPr>
        <p:spPr bwMode="auto">
          <a:xfrm>
            <a:off x="4284663" y="692150"/>
            <a:ext cx="1439862" cy="1046163"/>
          </a:xfrm>
          <a:custGeom>
            <a:avLst/>
            <a:gdLst>
              <a:gd name="T0" fmla="*/ 2147483647 w 907"/>
              <a:gd name="T1" fmla="*/ 2147483647 h 659"/>
              <a:gd name="T2" fmla="*/ 2147483647 w 907"/>
              <a:gd name="T3" fmla="*/ 2147483647 h 659"/>
              <a:gd name="T4" fmla="*/ 2147483647 w 907"/>
              <a:gd name="T5" fmla="*/ 2147483647 h 659"/>
              <a:gd name="T6" fmla="*/ 2147483647 w 907"/>
              <a:gd name="T7" fmla="*/ 2147483647 h 659"/>
              <a:gd name="T8" fmla="*/ 2147483647 w 907"/>
              <a:gd name="T9" fmla="*/ 2147483647 h 659"/>
              <a:gd name="T10" fmla="*/ 2147483647 w 907"/>
              <a:gd name="T11" fmla="*/ 2147483647 h 659"/>
              <a:gd name="T12" fmla="*/ 2147483647 w 907"/>
              <a:gd name="T13" fmla="*/ 2147483647 h 659"/>
              <a:gd name="T14" fmla="*/ 2147483647 w 907"/>
              <a:gd name="T15" fmla="*/ 2147483647 h 659"/>
              <a:gd name="T16" fmla="*/ 2147483647 w 907"/>
              <a:gd name="T17" fmla="*/ 2147483647 h 659"/>
              <a:gd name="T18" fmla="*/ 2147483647 w 907"/>
              <a:gd name="T19" fmla="*/ 2147483647 h 659"/>
              <a:gd name="T20" fmla="*/ 2147483647 w 907"/>
              <a:gd name="T21" fmla="*/ 2147483647 h 659"/>
              <a:gd name="T22" fmla="*/ 2147483647 w 907"/>
              <a:gd name="T23" fmla="*/ 2147483647 h 659"/>
              <a:gd name="T24" fmla="*/ 2147483647 w 907"/>
              <a:gd name="T25" fmla="*/ 2147483647 h 659"/>
              <a:gd name="T26" fmla="*/ 2147483647 w 907"/>
              <a:gd name="T27" fmla="*/ 2147483647 h 659"/>
              <a:gd name="T28" fmla="*/ 2147483647 w 907"/>
              <a:gd name="T29" fmla="*/ 2147483647 h 659"/>
              <a:gd name="T30" fmla="*/ 2147483647 w 907"/>
              <a:gd name="T31" fmla="*/ 2147483647 h 659"/>
              <a:gd name="T32" fmla="*/ 2147483647 w 907"/>
              <a:gd name="T33" fmla="*/ 2147483647 h 659"/>
              <a:gd name="T34" fmla="*/ 2147483647 w 907"/>
              <a:gd name="T35" fmla="*/ 2147483647 h 659"/>
              <a:gd name="T36" fmla="*/ 2147483647 w 907"/>
              <a:gd name="T37" fmla="*/ 2147483647 h 659"/>
              <a:gd name="T38" fmla="*/ 2147483647 w 907"/>
              <a:gd name="T39" fmla="*/ 2147483647 h 659"/>
              <a:gd name="T40" fmla="*/ 2147483647 w 907"/>
              <a:gd name="T41" fmla="*/ 2147483647 h 659"/>
              <a:gd name="T42" fmla="*/ 2147483647 w 907"/>
              <a:gd name="T43" fmla="*/ 2147483647 h 659"/>
              <a:gd name="T44" fmla="*/ 2147483647 w 907"/>
              <a:gd name="T45" fmla="*/ 2147483647 h 659"/>
              <a:gd name="T46" fmla="*/ 2147483647 w 907"/>
              <a:gd name="T47" fmla="*/ 2147483647 h 659"/>
              <a:gd name="T48" fmla="*/ 2147483647 w 907"/>
              <a:gd name="T49" fmla="*/ 2147483647 h 659"/>
              <a:gd name="T50" fmla="*/ 2147483647 w 907"/>
              <a:gd name="T51" fmla="*/ 2147483647 h 659"/>
              <a:gd name="T52" fmla="*/ 2147483647 w 907"/>
              <a:gd name="T53" fmla="*/ 2147483647 h 659"/>
              <a:gd name="T54" fmla="*/ 2147483647 w 907"/>
              <a:gd name="T55" fmla="*/ 2147483647 h 659"/>
              <a:gd name="T56" fmla="*/ 2147483647 w 907"/>
              <a:gd name="T57" fmla="*/ 2147483647 h 659"/>
              <a:gd name="T58" fmla="*/ 2147483647 w 907"/>
              <a:gd name="T59" fmla="*/ 2147483647 h 659"/>
              <a:gd name="T60" fmla="*/ 2147483647 w 907"/>
              <a:gd name="T61" fmla="*/ 2147483647 h 659"/>
              <a:gd name="T62" fmla="*/ 2147483647 w 907"/>
              <a:gd name="T63" fmla="*/ 2147483647 h 659"/>
              <a:gd name="T64" fmla="*/ 2147483647 w 907"/>
              <a:gd name="T65" fmla="*/ 0 h 659"/>
              <a:gd name="T66" fmla="*/ 2147483647 w 907"/>
              <a:gd name="T67" fmla="*/ 2147483647 h 659"/>
              <a:gd name="T68" fmla="*/ 2147483647 w 907"/>
              <a:gd name="T69" fmla="*/ 2147483647 h 659"/>
              <a:gd name="T70" fmla="*/ 2147483647 w 907"/>
              <a:gd name="T71" fmla="*/ 2147483647 h 659"/>
              <a:gd name="T72" fmla="*/ 2147483647 w 907"/>
              <a:gd name="T73" fmla="*/ 2147483647 h 659"/>
              <a:gd name="T74" fmla="*/ 2147483647 w 907"/>
              <a:gd name="T75" fmla="*/ 2147483647 h 659"/>
              <a:gd name="T76" fmla="*/ 2147483647 w 907"/>
              <a:gd name="T77" fmla="*/ 2147483647 h 659"/>
              <a:gd name="T78" fmla="*/ 2147483647 w 907"/>
              <a:gd name="T79" fmla="*/ 2147483647 h 659"/>
              <a:gd name="T80" fmla="*/ 2147483647 w 907"/>
              <a:gd name="T81" fmla="*/ 2147483647 h 659"/>
              <a:gd name="T82" fmla="*/ 2147483647 w 907"/>
              <a:gd name="T83" fmla="*/ 2147483647 h 659"/>
              <a:gd name="T84" fmla="*/ 0 w 907"/>
              <a:gd name="T85" fmla="*/ 2147483647 h 659"/>
              <a:gd name="T86" fmla="*/ 2147483647 w 907"/>
              <a:gd name="T87" fmla="*/ 2147483647 h 659"/>
              <a:gd name="T88" fmla="*/ 2147483647 w 907"/>
              <a:gd name="T89" fmla="*/ 2147483647 h 6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07"/>
              <a:gd name="T136" fmla="*/ 0 h 659"/>
              <a:gd name="T137" fmla="*/ 907 w 907"/>
              <a:gd name="T138" fmla="*/ 659 h 6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07" h="659">
                <a:moveTo>
                  <a:pt x="15" y="659"/>
                </a:moveTo>
                <a:lnTo>
                  <a:pt x="23" y="658"/>
                </a:lnTo>
                <a:lnTo>
                  <a:pt x="30" y="655"/>
                </a:lnTo>
                <a:lnTo>
                  <a:pt x="38" y="652"/>
                </a:lnTo>
                <a:lnTo>
                  <a:pt x="44" y="648"/>
                </a:lnTo>
                <a:lnTo>
                  <a:pt x="58" y="640"/>
                </a:lnTo>
                <a:lnTo>
                  <a:pt x="70" y="629"/>
                </a:lnTo>
                <a:lnTo>
                  <a:pt x="82" y="616"/>
                </a:lnTo>
                <a:lnTo>
                  <a:pt x="93" y="604"/>
                </a:lnTo>
                <a:lnTo>
                  <a:pt x="103" y="593"/>
                </a:lnTo>
                <a:lnTo>
                  <a:pt x="116" y="582"/>
                </a:lnTo>
                <a:lnTo>
                  <a:pt x="124" y="574"/>
                </a:lnTo>
                <a:lnTo>
                  <a:pt x="130" y="566"/>
                </a:lnTo>
                <a:lnTo>
                  <a:pt x="145" y="550"/>
                </a:lnTo>
                <a:lnTo>
                  <a:pt x="157" y="531"/>
                </a:lnTo>
                <a:lnTo>
                  <a:pt x="171" y="514"/>
                </a:lnTo>
                <a:lnTo>
                  <a:pt x="177" y="506"/>
                </a:lnTo>
                <a:lnTo>
                  <a:pt x="185" y="499"/>
                </a:lnTo>
                <a:lnTo>
                  <a:pt x="194" y="492"/>
                </a:lnTo>
                <a:lnTo>
                  <a:pt x="202" y="487"/>
                </a:lnTo>
                <a:lnTo>
                  <a:pt x="212" y="483"/>
                </a:lnTo>
                <a:lnTo>
                  <a:pt x="223" y="480"/>
                </a:lnTo>
                <a:lnTo>
                  <a:pt x="234" y="479"/>
                </a:lnTo>
                <a:lnTo>
                  <a:pt x="247" y="479"/>
                </a:lnTo>
                <a:lnTo>
                  <a:pt x="267" y="479"/>
                </a:lnTo>
                <a:lnTo>
                  <a:pt x="288" y="478"/>
                </a:lnTo>
                <a:lnTo>
                  <a:pt x="306" y="475"/>
                </a:lnTo>
                <a:lnTo>
                  <a:pt x="325" y="472"/>
                </a:lnTo>
                <a:lnTo>
                  <a:pt x="344" y="468"/>
                </a:lnTo>
                <a:lnTo>
                  <a:pt x="363" y="463"/>
                </a:lnTo>
                <a:lnTo>
                  <a:pt x="399" y="452"/>
                </a:lnTo>
                <a:lnTo>
                  <a:pt x="434" y="439"/>
                </a:lnTo>
                <a:lnTo>
                  <a:pt x="468" y="424"/>
                </a:lnTo>
                <a:lnTo>
                  <a:pt x="500" y="408"/>
                </a:lnTo>
                <a:lnTo>
                  <a:pt x="531" y="390"/>
                </a:lnTo>
                <a:lnTo>
                  <a:pt x="587" y="396"/>
                </a:lnTo>
                <a:lnTo>
                  <a:pt x="593" y="404"/>
                </a:lnTo>
                <a:lnTo>
                  <a:pt x="599" y="410"/>
                </a:lnTo>
                <a:lnTo>
                  <a:pt x="614" y="422"/>
                </a:lnTo>
                <a:lnTo>
                  <a:pt x="629" y="432"/>
                </a:lnTo>
                <a:lnTo>
                  <a:pt x="647" y="441"/>
                </a:lnTo>
                <a:lnTo>
                  <a:pt x="664" y="449"/>
                </a:lnTo>
                <a:lnTo>
                  <a:pt x="683" y="456"/>
                </a:lnTo>
                <a:lnTo>
                  <a:pt x="720" y="468"/>
                </a:lnTo>
                <a:lnTo>
                  <a:pt x="739" y="475"/>
                </a:lnTo>
                <a:lnTo>
                  <a:pt x="758" y="482"/>
                </a:lnTo>
                <a:lnTo>
                  <a:pt x="776" y="490"/>
                </a:lnTo>
                <a:lnTo>
                  <a:pt x="792" y="499"/>
                </a:lnTo>
                <a:lnTo>
                  <a:pt x="807" y="511"/>
                </a:lnTo>
                <a:lnTo>
                  <a:pt x="813" y="517"/>
                </a:lnTo>
                <a:lnTo>
                  <a:pt x="820" y="525"/>
                </a:lnTo>
                <a:lnTo>
                  <a:pt x="825" y="531"/>
                </a:lnTo>
                <a:lnTo>
                  <a:pt x="831" y="539"/>
                </a:lnTo>
                <a:lnTo>
                  <a:pt x="836" y="549"/>
                </a:lnTo>
                <a:lnTo>
                  <a:pt x="840" y="558"/>
                </a:lnTo>
                <a:lnTo>
                  <a:pt x="846" y="566"/>
                </a:lnTo>
                <a:lnTo>
                  <a:pt x="850" y="574"/>
                </a:lnTo>
                <a:lnTo>
                  <a:pt x="859" y="589"/>
                </a:lnTo>
                <a:lnTo>
                  <a:pt x="866" y="596"/>
                </a:lnTo>
                <a:lnTo>
                  <a:pt x="871" y="601"/>
                </a:lnTo>
                <a:lnTo>
                  <a:pt x="879" y="607"/>
                </a:lnTo>
                <a:lnTo>
                  <a:pt x="889" y="611"/>
                </a:lnTo>
                <a:lnTo>
                  <a:pt x="905" y="607"/>
                </a:lnTo>
                <a:lnTo>
                  <a:pt x="906" y="590"/>
                </a:lnTo>
                <a:lnTo>
                  <a:pt x="907" y="576"/>
                </a:lnTo>
                <a:lnTo>
                  <a:pt x="907" y="560"/>
                </a:lnTo>
                <a:lnTo>
                  <a:pt x="906" y="543"/>
                </a:lnTo>
                <a:lnTo>
                  <a:pt x="903" y="527"/>
                </a:lnTo>
                <a:lnTo>
                  <a:pt x="901" y="511"/>
                </a:lnTo>
                <a:lnTo>
                  <a:pt x="897" y="495"/>
                </a:lnTo>
                <a:lnTo>
                  <a:pt x="891" y="479"/>
                </a:lnTo>
                <a:lnTo>
                  <a:pt x="886" y="464"/>
                </a:lnTo>
                <a:lnTo>
                  <a:pt x="880" y="449"/>
                </a:lnTo>
                <a:lnTo>
                  <a:pt x="866" y="420"/>
                </a:lnTo>
                <a:lnTo>
                  <a:pt x="850" y="392"/>
                </a:lnTo>
                <a:lnTo>
                  <a:pt x="841" y="379"/>
                </a:lnTo>
                <a:lnTo>
                  <a:pt x="832" y="367"/>
                </a:lnTo>
                <a:lnTo>
                  <a:pt x="820" y="357"/>
                </a:lnTo>
                <a:lnTo>
                  <a:pt x="808" y="344"/>
                </a:lnTo>
                <a:lnTo>
                  <a:pt x="788" y="322"/>
                </a:lnTo>
                <a:lnTo>
                  <a:pt x="769" y="297"/>
                </a:lnTo>
                <a:lnTo>
                  <a:pt x="751" y="272"/>
                </a:lnTo>
                <a:lnTo>
                  <a:pt x="735" y="245"/>
                </a:lnTo>
                <a:lnTo>
                  <a:pt x="720" y="218"/>
                </a:lnTo>
                <a:lnTo>
                  <a:pt x="707" y="193"/>
                </a:lnTo>
                <a:lnTo>
                  <a:pt x="692" y="166"/>
                </a:lnTo>
                <a:lnTo>
                  <a:pt x="679" y="140"/>
                </a:lnTo>
                <a:lnTo>
                  <a:pt x="663" y="116"/>
                </a:lnTo>
                <a:lnTo>
                  <a:pt x="647" y="92"/>
                </a:lnTo>
                <a:lnTo>
                  <a:pt x="628" y="70"/>
                </a:lnTo>
                <a:lnTo>
                  <a:pt x="618" y="59"/>
                </a:lnTo>
                <a:lnTo>
                  <a:pt x="608" y="49"/>
                </a:lnTo>
                <a:lnTo>
                  <a:pt x="598" y="41"/>
                </a:lnTo>
                <a:lnTo>
                  <a:pt x="586" y="31"/>
                </a:lnTo>
                <a:lnTo>
                  <a:pt x="573" y="22"/>
                </a:lnTo>
                <a:lnTo>
                  <a:pt x="561" y="15"/>
                </a:lnTo>
                <a:lnTo>
                  <a:pt x="546" y="7"/>
                </a:lnTo>
                <a:lnTo>
                  <a:pt x="531" y="0"/>
                </a:lnTo>
                <a:lnTo>
                  <a:pt x="508" y="0"/>
                </a:lnTo>
                <a:lnTo>
                  <a:pt x="487" y="2"/>
                </a:lnTo>
                <a:lnTo>
                  <a:pt x="465" y="4"/>
                </a:lnTo>
                <a:lnTo>
                  <a:pt x="444" y="8"/>
                </a:lnTo>
                <a:lnTo>
                  <a:pt x="431" y="14"/>
                </a:lnTo>
                <a:lnTo>
                  <a:pt x="419" y="21"/>
                </a:lnTo>
                <a:lnTo>
                  <a:pt x="407" y="27"/>
                </a:lnTo>
                <a:lnTo>
                  <a:pt x="398" y="34"/>
                </a:lnTo>
                <a:lnTo>
                  <a:pt x="387" y="43"/>
                </a:lnTo>
                <a:lnTo>
                  <a:pt x="379" y="51"/>
                </a:lnTo>
                <a:lnTo>
                  <a:pt x="362" y="72"/>
                </a:lnTo>
                <a:lnTo>
                  <a:pt x="347" y="92"/>
                </a:lnTo>
                <a:lnTo>
                  <a:pt x="332" y="112"/>
                </a:lnTo>
                <a:lnTo>
                  <a:pt x="319" y="132"/>
                </a:lnTo>
                <a:lnTo>
                  <a:pt x="304" y="152"/>
                </a:lnTo>
                <a:lnTo>
                  <a:pt x="274" y="174"/>
                </a:lnTo>
                <a:lnTo>
                  <a:pt x="247" y="197"/>
                </a:lnTo>
                <a:lnTo>
                  <a:pt x="220" y="221"/>
                </a:lnTo>
                <a:lnTo>
                  <a:pt x="195" y="246"/>
                </a:lnTo>
                <a:lnTo>
                  <a:pt x="172" y="275"/>
                </a:lnTo>
                <a:lnTo>
                  <a:pt x="150" y="303"/>
                </a:lnTo>
                <a:lnTo>
                  <a:pt x="129" y="332"/>
                </a:lnTo>
                <a:lnTo>
                  <a:pt x="110" y="363"/>
                </a:lnTo>
                <a:lnTo>
                  <a:pt x="93" y="394"/>
                </a:lnTo>
                <a:lnTo>
                  <a:pt x="75" y="426"/>
                </a:lnTo>
                <a:lnTo>
                  <a:pt x="60" y="459"/>
                </a:lnTo>
                <a:lnTo>
                  <a:pt x="46" y="492"/>
                </a:lnTo>
                <a:lnTo>
                  <a:pt x="32" y="526"/>
                </a:lnTo>
                <a:lnTo>
                  <a:pt x="20" y="561"/>
                </a:lnTo>
                <a:lnTo>
                  <a:pt x="9" y="596"/>
                </a:lnTo>
                <a:lnTo>
                  <a:pt x="0" y="631"/>
                </a:lnTo>
                <a:lnTo>
                  <a:pt x="3" y="639"/>
                </a:lnTo>
                <a:lnTo>
                  <a:pt x="4" y="647"/>
                </a:lnTo>
                <a:lnTo>
                  <a:pt x="5" y="654"/>
                </a:lnTo>
                <a:lnTo>
                  <a:pt x="7" y="655"/>
                </a:lnTo>
                <a:lnTo>
                  <a:pt x="8" y="656"/>
                </a:lnTo>
                <a:lnTo>
                  <a:pt x="11" y="658"/>
                </a:lnTo>
                <a:lnTo>
                  <a:pt x="15" y="6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231" name="Freeform 45"/>
          <p:cNvSpPr>
            <a:spLocks/>
          </p:cNvSpPr>
          <p:nvPr/>
        </p:nvSpPr>
        <p:spPr bwMode="auto">
          <a:xfrm>
            <a:off x="4295775" y="717550"/>
            <a:ext cx="1366838" cy="989013"/>
          </a:xfrm>
          <a:custGeom>
            <a:avLst/>
            <a:gdLst>
              <a:gd name="T0" fmla="*/ 2147483647 w 861"/>
              <a:gd name="T1" fmla="*/ 2147483647 h 623"/>
              <a:gd name="T2" fmla="*/ 2147483647 w 861"/>
              <a:gd name="T3" fmla="*/ 2147483647 h 623"/>
              <a:gd name="T4" fmla="*/ 2147483647 w 861"/>
              <a:gd name="T5" fmla="*/ 2147483647 h 623"/>
              <a:gd name="T6" fmla="*/ 2147483647 w 861"/>
              <a:gd name="T7" fmla="*/ 2147483647 h 623"/>
              <a:gd name="T8" fmla="*/ 2147483647 w 861"/>
              <a:gd name="T9" fmla="*/ 2147483647 h 623"/>
              <a:gd name="T10" fmla="*/ 2147483647 w 861"/>
              <a:gd name="T11" fmla="*/ 2147483647 h 623"/>
              <a:gd name="T12" fmla="*/ 2147483647 w 861"/>
              <a:gd name="T13" fmla="*/ 2147483647 h 623"/>
              <a:gd name="T14" fmla="*/ 2147483647 w 861"/>
              <a:gd name="T15" fmla="*/ 2147483647 h 623"/>
              <a:gd name="T16" fmla="*/ 2147483647 w 861"/>
              <a:gd name="T17" fmla="*/ 2147483647 h 623"/>
              <a:gd name="T18" fmla="*/ 2147483647 w 861"/>
              <a:gd name="T19" fmla="*/ 2147483647 h 623"/>
              <a:gd name="T20" fmla="*/ 2147483647 w 861"/>
              <a:gd name="T21" fmla="*/ 2147483647 h 623"/>
              <a:gd name="T22" fmla="*/ 2147483647 w 861"/>
              <a:gd name="T23" fmla="*/ 2147483647 h 623"/>
              <a:gd name="T24" fmla="*/ 2147483647 w 861"/>
              <a:gd name="T25" fmla="*/ 2147483647 h 623"/>
              <a:gd name="T26" fmla="*/ 2147483647 w 861"/>
              <a:gd name="T27" fmla="*/ 2147483647 h 623"/>
              <a:gd name="T28" fmla="*/ 2147483647 w 861"/>
              <a:gd name="T29" fmla="*/ 2147483647 h 623"/>
              <a:gd name="T30" fmla="*/ 2147483647 w 861"/>
              <a:gd name="T31" fmla="*/ 2147483647 h 623"/>
              <a:gd name="T32" fmla="*/ 2147483647 w 861"/>
              <a:gd name="T33" fmla="*/ 2147483647 h 623"/>
              <a:gd name="T34" fmla="*/ 2147483647 w 861"/>
              <a:gd name="T35" fmla="*/ 2147483647 h 623"/>
              <a:gd name="T36" fmla="*/ 2147483647 w 861"/>
              <a:gd name="T37" fmla="*/ 2147483647 h 623"/>
              <a:gd name="T38" fmla="*/ 2147483647 w 861"/>
              <a:gd name="T39" fmla="*/ 2147483647 h 623"/>
              <a:gd name="T40" fmla="*/ 2147483647 w 861"/>
              <a:gd name="T41" fmla="*/ 2147483647 h 623"/>
              <a:gd name="T42" fmla="*/ 2147483647 w 861"/>
              <a:gd name="T43" fmla="*/ 2147483647 h 623"/>
              <a:gd name="T44" fmla="*/ 2147483647 w 861"/>
              <a:gd name="T45" fmla="*/ 2147483647 h 623"/>
              <a:gd name="T46" fmla="*/ 2147483647 w 861"/>
              <a:gd name="T47" fmla="*/ 2147483647 h 623"/>
              <a:gd name="T48" fmla="*/ 2147483647 w 861"/>
              <a:gd name="T49" fmla="*/ 2147483647 h 623"/>
              <a:gd name="T50" fmla="*/ 2147483647 w 861"/>
              <a:gd name="T51" fmla="*/ 2147483647 h 623"/>
              <a:gd name="T52" fmla="*/ 2147483647 w 861"/>
              <a:gd name="T53" fmla="*/ 2147483647 h 623"/>
              <a:gd name="T54" fmla="*/ 2147483647 w 861"/>
              <a:gd name="T55" fmla="*/ 2147483647 h 623"/>
              <a:gd name="T56" fmla="*/ 2147483647 w 861"/>
              <a:gd name="T57" fmla="*/ 2147483647 h 623"/>
              <a:gd name="T58" fmla="*/ 2147483647 w 861"/>
              <a:gd name="T59" fmla="*/ 2147483647 h 623"/>
              <a:gd name="T60" fmla="*/ 2147483647 w 861"/>
              <a:gd name="T61" fmla="*/ 2147483647 h 623"/>
              <a:gd name="T62" fmla="*/ 2147483647 w 861"/>
              <a:gd name="T63" fmla="*/ 2147483647 h 623"/>
              <a:gd name="T64" fmla="*/ 2147483647 w 861"/>
              <a:gd name="T65" fmla="*/ 2147483647 h 623"/>
              <a:gd name="T66" fmla="*/ 2147483647 w 861"/>
              <a:gd name="T67" fmla="*/ 2147483647 h 623"/>
              <a:gd name="T68" fmla="*/ 2147483647 w 861"/>
              <a:gd name="T69" fmla="*/ 2147483647 h 623"/>
              <a:gd name="T70" fmla="*/ 2147483647 w 861"/>
              <a:gd name="T71" fmla="*/ 2147483647 h 623"/>
              <a:gd name="T72" fmla="*/ 2147483647 w 861"/>
              <a:gd name="T73" fmla="*/ 2147483647 h 623"/>
              <a:gd name="T74" fmla="*/ 2147483647 w 861"/>
              <a:gd name="T75" fmla="*/ 2147483647 h 623"/>
              <a:gd name="T76" fmla="*/ 2147483647 w 861"/>
              <a:gd name="T77" fmla="*/ 2147483647 h 623"/>
              <a:gd name="T78" fmla="*/ 2147483647 w 861"/>
              <a:gd name="T79" fmla="*/ 0 h 623"/>
              <a:gd name="T80" fmla="*/ 2147483647 w 861"/>
              <a:gd name="T81" fmla="*/ 2147483647 h 623"/>
              <a:gd name="T82" fmla="*/ 2147483647 w 861"/>
              <a:gd name="T83" fmla="*/ 2147483647 h 623"/>
              <a:gd name="T84" fmla="*/ 2147483647 w 861"/>
              <a:gd name="T85" fmla="*/ 2147483647 h 623"/>
              <a:gd name="T86" fmla="*/ 2147483647 w 861"/>
              <a:gd name="T87" fmla="*/ 2147483647 h 623"/>
              <a:gd name="T88" fmla="*/ 2147483647 w 861"/>
              <a:gd name="T89" fmla="*/ 2147483647 h 623"/>
              <a:gd name="T90" fmla="*/ 2147483647 w 861"/>
              <a:gd name="T91" fmla="*/ 2147483647 h 623"/>
              <a:gd name="T92" fmla="*/ 2147483647 w 861"/>
              <a:gd name="T93" fmla="*/ 2147483647 h 623"/>
              <a:gd name="T94" fmla="*/ 2147483647 w 861"/>
              <a:gd name="T95" fmla="*/ 2147483647 h 623"/>
              <a:gd name="T96" fmla="*/ 2147483647 w 861"/>
              <a:gd name="T97" fmla="*/ 2147483647 h 623"/>
              <a:gd name="T98" fmla="*/ 2147483647 w 861"/>
              <a:gd name="T99" fmla="*/ 2147483647 h 623"/>
              <a:gd name="T100" fmla="*/ 2147483647 w 861"/>
              <a:gd name="T101" fmla="*/ 2147483647 h 623"/>
              <a:gd name="T102" fmla="*/ 2147483647 w 861"/>
              <a:gd name="T103" fmla="*/ 2147483647 h 623"/>
              <a:gd name="T104" fmla="*/ 2147483647 w 861"/>
              <a:gd name="T105" fmla="*/ 2147483647 h 623"/>
              <a:gd name="T106" fmla="*/ 2147483647 w 861"/>
              <a:gd name="T107" fmla="*/ 2147483647 h 623"/>
              <a:gd name="T108" fmla="*/ 2147483647 w 861"/>
              <a:gd name="T109" fmla="*/ 2147483647 h 623"/>
              <a:gd name="T110" fmla="*/ 0 w 861"/>
              <a:gd name="T111" fmla="*/ 2147483647 h 623"/>
              <a:gd name="T112" fmla="*/ 2147483647 w 861"/>
              <a:gd name="T113" fmla="*/ 2147483647 h 62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61"/>
              <a:gd name="T172" fmla="*/ 0 h 623"/>
              <a:gd name="T173" fmla="*/ 861 w 861"/>
              <a:gd name="T174" fmla="*/ 623 h 62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61" h="623">
                <a:moveTo>
                  <a:pt x="9" y="619"/>
                </a:moveTo>
                <a:lnTo>
                  <a:pt x="22" y="610"/>
                </a:lnTo>
                <a:lnTo>
                  <a:pt x="34" y="599"/>
                </a:lnTo>
                <a:lnTo>
                  <a:pt x="57" y="576"/>
                </a:lnTo>
                <a:lnTo>
                  <a:pt x="78" y="551"/>
                </a:lnTo>
                <a:lnTo>
                  <a:pt x="119" y="502"/>
                </a:lnTo>
                <a:lnTo>
                  <a:pt x="140" y="479"/>
                </a:lnTo>
                <a:lnTo>
                  <a:pt x="151" y="469"/>
                </a:lnTo>
                <a:lnTo>
                  <a:pt x="163" y="459"/>
                </a:lnTo>
                <a:lnTo>
                  <a:pt x="175" y="451"/>
                </a:lnTo>
                <a:lnTo>
                  <a:pt x="189" y="443"/>
                </a:lnTo>
                <a:lnTo>
                  <a:pt x="211" y="443"/>
                </a:lnTo>
                <a:lnTo>
                  <a:pt x="234" y="442"/>
                </a:lnTo>
                <a:lnTo>
                  <a:pt x="256" y="439"/>
                </a:lnTo>
                <a:lnTo>
                  <a:pt x="279" y="436"/>
                </a:lnTo>
                <a:lnTo>
                  <a:pt x="300" y="432"/>
                </a:lnTo>
                <a:lnTo>
                  <a:pt x="322" y="428"/>
                </a:lnTo>
                <a:lnTo>
                  <a:pt x="343" y="422"/>
                </a:lnTo>
                <a:lnTo>
                  <a:pt x="363" y="416"/>
                </a:lnTo>
                <a:lnTo>
                  <a:pt x="384" y="410"/>
                </a:lnTo>
                <a:lnTo>
                  <a:pt x="405" y="401"/>
                </a:lnTo>
                <a:lnTo>
                  <a:pt x="444" y="385"/>
                </a:lnTo>
                <a:lnTo>
                  <a:pt x="480" y="367"/>
                </a:lnTo>
                <a:lnTo>
                  <a:pt x="514" y="346"/>
                </a:lnTo>
                <a:lnTo>
                  <a:pt x="570" y="356"/>
                </a:lnTo>
                <a:lnTo>
                  <a:pt x="577" y="362"/>
                </a:lnTo>
                <a:lnTo>
                  <a:pt x="583" y="369"/>
                </a:lnTo>
                <a:lnTo>
                  <a:pt x="595" y="380"/>
                </a:lnTo>
                <a:lnTo>
                  <a:pt x="609" y="389"/>
                </a:lnTo>
                <a:lnTo>
                  <a:pt x="624" y="397"/>
                </a:lnTo>
                <a:lnTo>
                  <a:pt x="640" y="404"/>
                </a:lnTo>
                <a:lnTo>
                  <a:pt x="656" y="410"/>
                </a:lnTo>
                <a:lnTo>
                  <a:pt x="724" y="430"/>
                </a:lnTo>
                <a:lnTo>
                  <a:pt x="740" y="435"/>
                </a:lnTo>
                <a:lnTo>
                  <a:pt x="756" y="442"/>
                </a:lnTo>
                <a:lnTo>
                  <a:pt x="771" y="450"/>
                </a:lnTo>
                <a:lnTo>
                  <a:pt x="786" y="461"/>
                </a:lnTo>
                <a:lnTo>
                  <a:pt x="798" y="471"/>
                </a:lnTo>
                <a:lnTo>
                  <a:pt x="803" y="478"/>
                </a:lnTo>
                <a:lnTo>
                  <a:pt x="810" y="486"/>
                </a:lnTo>
                <a:lnTo>
                  <a:pt x="816" y="494"/>
                </a:lnTo>
                <a:lnTo>
                  <a:pt x="822" y="504"/>
                </a:lnTo>
                <a:lnTo>
                  <a:pt x="834" y="522"/>
                </a:lnTo>
                <a:lnTo>
                  <a:pt x="845" y="540"/>
                </a:lnTo>
                <a:lnTo>
                  <a:pt x="851" y="547"/>
                </a:lnTo>
                <a:lnTo>
                  <a:pt x="859" y="553"/>
                </a:lnTo>
                <a:lnTo>
                  <a:pt x="861" y="535"/>
                </a:lnTo>
                <a:lnTo>
                  <a:pt x="859" y="516"/>
                </a:lnTo>
                <a:lnTo>
                  <a:pt x="857" y="498"/>
                </a:lnTo>
                <a:lnTo>
                  <a:pt x="854" y="479"/>
                </a:lnTo>
                <a:lnTo>
                  <a:pt x="849" y="463"/>
                </a:lnTo>
                <a:lnTo>
                  <a:pt x="843" y="446"/>
                </a:lnTo>
                <a:lnTo>
                  <a:pt x="837" y="430"/>
                </a:lnTo>
                <a:lnTo>
                  <a:pt x="829" y="414"/>
                </a:lnTo>
                <a:lnTo>
                  <a:pt x="819" y="397"/>
                </a:lnTo>
                <a:lnTo>
                  <a:pt x="810" y="383"/>
                </a:lnTo>
                <a:lnTo>
                  <a:pt x="799" y="368"/>
                </a:lnTo>
                <a:lnTo>
                  <a:pt x="787" y="353"/>
                </a:lnTo>
                <a:lnTo>
                  <a:pt x="773" y="340"/>
                </a:lnTo>
                <a:lnTo>
                  <a:pt x="761" y="326"/>
                </a:lnTo>
                <a:lnTo>
                  <a:pt x="733" y="301"/>
                </a:lnTo>
                <a:lnTo>
                  <a:pt x="729" y="298"/>
                </a:lnTo>
                <a:lnTo>
                  <a:pt x="725" y="295"/>
                </a:lnTo>
                <a:lnTo>
                  <a:pt x="720" y="290"/>
                </a:lnTo>
                <a:lnTo>
                  <a:pt x="713" y="272"/>
                </a:lnTo>
                <a:lnTo>
                  <a:pt x="706" y="254"/>
                </a:lnTo>
                <a:lnTo>
                  <a:pt x="690" y="219"/>
                </a:lnTo>
                <a:lnTo>
                  <a:pt x="671" y="186"/>
                </a:lnTo>
                <a:lnTo>
                  <a:pt x="652" y="155"/>
                </a:lnTo>
                <a:lnTo>
                  <a:pt x="632" y="125"/>
                </a:lnTo>
                <a:lnTo>
                  <a:pt x="612" y="95"/>
                </a:lnTo>
                <a:lnTo>
                  <a:pt x="592" y="64"/>
                </a:lnTo>
                <a:lnTo>
                  <a:pt x="572" y="32"/>
                </a:lnTo>
                <a:lnTo>
                  <a:pt x="568" y="26"/>
                </a:lnTo>
                <a:lnTo>
                  <a:pt x="556" y="16"/>
                </a:lnTo>
                <a:lnTo>
                  <a:pt x="548" y="12"/>
                </a:lnTo>
                <a:lnTo>
                  <a:pt x="540" y="8"/>
                </a:lnTo>
                <a:lnTo>
                  <a:pt x="533" y="5"/>
                </a:lnTo>
                <a:lnTo>
                  <a:pt x="515" y="1"/>
                </a:lnTo>
                <a:lnTo>
                  <a:pt x="498" y="0"/>
                </a:lnTo>
                <a:lnTo>
                  <a:pt x="479" y="0"/>
                </a:lnTo>
                <a:lnTo>
                  <a:pt x="460" y="1"/>
                </a:lnTo>
                <a:lnTo>
                  <a:pt x="443" y="5"/>
                </a:lnTo>
                <a:lnTo>
                  <a:pt x="419" y="18"/>
                </a:lnTo>
                <a:lnTo>
                  <a:pt x="396" y="34"/>
                </a:lnTo>
                <a:lnTo>
                  <a:pt x="376" y="51"/>
                </a:lnTo>
                <a:lnTo>
                  <a:pt x="355" y="68"/>
                </a:lnTo>
                <a:lnTo>
                  <a:pt x="337" y="86"/>
                </a:lnTo>
                <a:lnTo>
                  <a:pt x="319" y="106"/>
                </a:lnTo>
                <a:lnTo>
                  <a:pt x="285" y="146"/>
                </a:lnTo>
                <a:lnTo>
                  <a:pt x="253" y="186"/>
                </a:lnTo>
                <a:lnTo>
                  <a:pt x="234" y="205"/>
                </a:lnTo>
                <a:lnTo>
                  <a:pt x="217" y="225"/>
                </a:lnTo>
                <a:lnTo>
                  <a:pt x="197" y="244"/>
                </a:lnTo>
                <a:lnTo>
                  <a:pt x="177" y="262"/>
                </a:lnTo>
                <a:lnTo>
                  <a:pt x="152" y="279"/>
                </a:lnTo>
                <a:lnTo>
                  <a:pt x="128" y="294"/>
                </a:lnTo>
                <a:lnTo>
                  <a:pt x="115" y="318"/>
                </a:lnTo>
                <a:lnTo>
                  <a:pt x="103" y="342"/>
                </a:lnTo>
                <a:lnTo>
                  <a:pt x="92" y="367"/>
                </a:lnTo>
                <a:lnTo>
                  <a:pt x="82" y="389"/>
                </a:lnTo>
                <a:lnTo>
                  <a:pt x="77" y="405"/>
                </a:lnTo>
                <a:lnTo>
                  <a:pt x="73" y="420"/>
                </a:lnTo>
                <a:lnTo>
                  <a:pt x="60" y="450"/>
                </a:lnTo>
                <a:lnTo>
                  <a:pt x="45" y="478"/>
                </a:lnTo>
                <a:lnTo>
                  <a:pt x="38" y="493"/>
                </a:lnTo>
                <a:lnTo>
                  <a:pt x="30" y="506"/>
                </a:lnTo>
                <a:lnTo>
                  <a:pt x="18" y="535"/>
                </a:lnTo>
                <a:lnTo>
                  <a:pt x="11" y="549"/>
                </a:lnTo>
                <a:lnTo>
                  <a:pt x="7" y="563"/>
                </a:lnTo>
                <a:lnTo>
                  <a:pt x="3" y="578"/>
                </a:lnTo>
                <a:lnTo>
                  <a:pt x="0" y="592"/>
                </a:lnTo>
                <a:lnTo>
                  <a:pt x="0" y="608"/>
                </a:lnTo>
                <a:lnTo>
                  <a:pt x="2" y="623"/>
                </a:lnTo>
                <a:lnTo>
                  <a:pt x="9" y="6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232" name="Freeform 46"/>
          <p:cNvSpPr>
            <a:spLocks/>
          </p:cNvSpPr>
          <p:nvPr/>
        </p:nvSpPr>
        <p:spPr bwMode="auto">
          <a:xfrm>
            <a:off x="6056313" y="5145088"/>
            <a:ext cx="2344737" cy="1457325"/>
          </a:xfrm>
          <a:custGeom>
            <a:avLst/>
            <a:gdLst>
              <a:gd name="T0" fmla="*/ 2147483647 w 1477"/>
              <a:gd name="T1" fmla="*/ 2147483647 h 918"/>
              <a:gd name="T2" fmla="*/ 2147483647 w 1477"/>
              <a:gd name="T3" fmla="*/ 2147483647 h 918"/>
              <a:gd name="T4" fmla="*/ 2147483647 w 1477"/>
              <a:gd name="T5" fmla="*/ 2147483647 h 918"/>
              <a:gd name="T6" fmla="*/ 2147483647 w 1477"/>
              <a:gd name="T7" fmla="*/ 2147483647 h 918"/>
              <a:gd name="T8" fmla="*/ 2147483647 w 1477"/>
              <a:gd name="T9" fmla="*/ 2147483647 h 918"/>
              <a:gd name="T10" fmla="*/ 2147483647 w 1477"/>
              <a:gd name="T11" fmla="*/ 2147483647 h 918"/>
              <a:gd name="T12" fmla="*/ 2147483647 w 1477"/>
              <a:gd name="T13" fmla="*/ 2147483647 h 918"/>
              <a:gd name="T14" fmla="*/ 2147483647 w 1477"/>
              <a:gd name="T15" fmla="*/ 2147483647 h 918"/>
              <a:gd name="T16" fmla="*/ 2147483647 w 1477"/>
              <a:gd name="T17" fmla="*/ 2147483647 h 918"/>
              <a:gd name="T18" fmla="*/ 2147483647 w 1477"/>
              <a:gd name="T19" fmla="*/ 2147483647 h 918"/>
              <a:gd name="T20" fmla="*/ 2147483647 w 1477"/>
              <a:gd name="T21" fmla="*/ 2147483647 h 918"/>
              <a:gd name="T22" fmla="*/ 2147483647 w 1477"/>
              <a:gd name="T23" fmla="*/ 2147483647 h 918"/>
              <a:gd name="T24" fmla="*/ 2147483647 w 1477"/>
              <a:gd name="T25" fmla="*/ 2147483647 h 918"/>
              <a:gd name="T26" fmla="*/ 2147483647 w 1477"/>
              <a:gd name="T27" fmla="*/ 2147483647 h 918"/>
              <a:gd name="T28" fmla="*/ 2147483647 w 1477"/>
              <a:gd name="T29" fmla="*/ 2147483647 h 918"/>
              <a:gd name="T30" fmla="*/ 2147483647 w 1477"/>
              <a:gd name="T31" fmla="*/ 2147483647 h 918"/>
              <a:gd name="T32" fmla="*/ 2147483647 w 1477"/>
              <a:gd name="T33" fmla="*/ 2147483647 h 918"/>
              <a:gd name="T34" fmla="*/ 2147483647 w 1477"/>
              <a:gd name="T35" fmla="*/ 2147483647 h 918"/>
              <a:gd name="T36" fmla="*/ 2147483647 w 1477"/>
              <a:gd name="T37" fmla="*/ 2147483647 h 918"/>
              <a:gd name="T38" fmla="*/ 2147483647 w 1477"/>
              <a:gd name="T39" fmla="*/ 2147483647 h 918"/>
              <a:gd name="T40" fmla="*/ 2147483647 w 1477"/>
              <a:gd name="T41" fmla="*/ 2147483647 h 918"/>
              <a:gd name="T42" fmla="*/ 2147483647 w 1477"/>
              <a:gd name="T43" fmla="*/ 2147483647 h 918"/>
              <a:gd name="T44" fmla="*/ 2147483647 w 1477"/>
              <a:gd name="T45" fmla="*/ 2147483647 h 918"/>
              <a:gd name="T46" fmla="*/ 2147483647 w 1477"/>
              <a:gd name="T47" fmla="*/ 2147483647 h 918"/>
              <a:gd name="T48" fmla="*/ 2147483647 w 1477"/>
              <a:gd name="T49" fmla="*/ 2147483647 h 918"/>
              <a:gd name="T50" fmla="*/ 2147483647 w 1477"/>
              <a:gd name="T51" fmla="*/ 2147483647 h 918"/>
              <a:gd name="T52" fmla="*/ 2147483647 w 1477"/>
              <a:gd name="T53" fmla="*/ 2147483647 h 918"/>
              <a:gd name="T54" fmla="*/ 2147483647 w 1477"/>
              <a:gd name="T55" fmla="*/ 2147483647 h 918"/>
              <a:gd name="T56" fmla="*/ 2147483647 w 1477"/>
              <a:gd name="T57" fmla="*/ 2147483647 h 918"/>
              <a:gd name="T58" fmla="*/ 2147483647 w 1477"/>
              <a:gd name="T59" fmla="*/ 2147483647 h 918"/>
              <a:gd name="T60" fmla="*/ 2147483647 w 1477"/>
              <a:gd name="T61" fmla="*/ 2147483647 h 918"/>
              <a:gd name="T62" fmla="*/ 2147483647 w 1477"/>
              <a:gd name="T63" fmla="*/ 2147483647 h 918"/>
              <a:gd name="T64" fmla="*/ 2147483647 w 1477"/>
              <a:gd name="T65" fmla="*/ 2147483647 h 918"/>
              <a:gd name="T66" fmla="*/ 2147483647 w 1477"/>
              <a:gd name="T67" fmla="*/ 0 h 918"/>
              <a:gd name="T68" fmla="*/ 2147483647 w 1477"/>
              <a:gd name="T69" fmla="*/ 2147483647 h 918"/>
              <a:gd name="T70" fmla="*/ 2147483647 w 1477"/>
              <a:gd name="T71" fmla="*/ 2147483647 h 918"/>
              <a:gd name="T72" fmla="*/ 2147483647 w 1477"/>
              <a:gd name="T73" fmla="*/ 2147483647 h 918"/>
              <a:gd name="T74" fmla="*/ 2147483647 w 1477"/>
              <a:gd name="T75" fmla="*/ 2147483647 h 918"/>
              <a:gd name="T76" fmla="*/ 2147483647 w 1477"/>
              <a:gd name="T77" fmla="*/ 2147483647 h 918"/>
              <a:gd name="T78" fmla="*/ 2147483647 w 1477"/>
              <a:gd name="T79" fmla="*/ 2147483647 h 918"/>
              <a:gd name="T80" fmla="*/ 2147483647 w 1477"/>
              <a:gd name="T81" fmla="*/ 2147483647 h 918"/>
              <a:gd name="T82" fmla="*/ 2147483647 w 1477"/>
              <a:gd name="T83" fmla="*/ 2147483647 h 918"/>
              <a:gd name="T84" fmla="*/ 2147483647 w 1477"/>
              <a:gd name="T85" fmla="*/ 2147483647 h 918"/>
              <a:gd name="T86" fmla="*/ 2147483647 w 1477"/>
              <a:gd name="T87" fmla="*/ 2147483647 h 918"/>
              <a:gd name="T88" fmla="*/ 2147483647 w 1477"/>
              <a:gd name="T89" fmla="*/ 2147483647 h 918"/>
              <a:gd name="T90" fmla="*/ 2147483647 w 1477"/>
              <a:gd name="T91" fmla="*/ 2147483647 h 918"/>
              <a:gd name="T92" fmla="*/ 2147483647 w 1477"/>
              <a:gd name="T93" fmla="*/ 2147483647 h 918"/>
              <a:gd name="T94" fmla="*/ 2147483647 w 1477"/>
              <a:gd name="T95" fmla="*/ 2147483647 h 918"/>
              <a:gd name="T96" fmla="*/ 2147483647 w 1477"/>
              <a:gd name="T97" fmla="*/ 2147483647 h 918"/>
              <a:gd name="T98" fmla="*/ 2147483647 w 1477"/>
              <a:gd name="T99" fmla="*/ 2147483647 h 918"/>
              <a:gd name="T100" fmla="*/ 2147483647 w 1477"/>
              <a:gd name="T101" fmla="*/ 2147483647 h 918"/>
              <a:gd name="T102" fmla="*/ 2147483647 w 1477"/>
              <a:gd name="T103" fmla="*/ 2147483647 h 918"/>
              <a:gd name="T104" fmla="*/ 2147483647 w 1477"/>
              <a:gd name="T105" fmla="*/ 2147483647 h 918"/>
              <a:gd name="T106" fmla="*/ 2147483647 w 1477"/>
              <a:gd name="T107" fmla="*/ 2147483647 h 918"/>
              <a:gd name="T108" fmla="*/ 2147483647 w 1477"/>
              <a:gd name="T109" fmla="*/ 2147483647 h 9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77"/>
              <a:gd name="T166" fmla="*/ 0 h 918"/>
              <a:gd name="T167" fmla="*/ 1477 w 1477"/>
              <a:gd name="T168" fmla="*/ 918 h 9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77" h="918">
                <a:moveTo>
                  <a:pt x="26" y="918"/>
                </a:moveTo>
                <a:lnTo>
                  <a:pt x="1443" y="918"/>
                </a:lnTo>
                <a:lnTo>
                  <a:pt x="1446" y="917"/>
                </a:lnTo>
                <a:lnTo>
                  <a:pt x="1448" y="915"/>
                </a:lnTo>
                <a:lnTo>
                  <a:pt x="1451" y="913"/>
                </a:lnTo>
                <a:lnTo>
                  <a:pt x="1452" y="909"/>
                </a:lnTo>
                <a:lnTo>
                  <a:pt x="1444" y="897"/>
                </a:lnTo>
                <a:lnTo>
                  <a:pt x="1436" y="883"/>
                </a:lnTo>
                <a:lnTo>
                  <a:pt x="1428" y="868"/>
                </a:lnTo>
                <a:lnTo>
                  <a:pt x="1421" y="854"/>
                </a:lnTo>
                <a:lnTo>
                  <a:pt x="1416" y="837"/>
                </a:lnTo>
                <a:lnTo>
                  <a:pt x="1411" y="821"/>
                </a:lnTo>
                <a:lnTo>
                  <a:pt x="1408" y="805"/>
                </a:lnTo>
                <a:lnTo>
                  <a:pt x="1407" y="789"/>
                </a:lnTo>
                <a:lnTo>
                  <a:pt x="1408" y="786"/>
                </a:lnTo>
                <a:lnTo>
                  <a:pt x="1409" y="785"/>
                </a:lnTo>
                <a:lnTo>
                  <a:pt x="1412" y="782"/>
                </a:lnTo>
                <a:lnTo>
                  <a:pt x="1416" y="784"/>
                </a:lnTo>
                <a:lnTo>
                  <a:pt x="1419" y="785"/>
                </a:lnTo>
                <a:lnTo>
                  <a:pt x="1421" y="789"/>
                </a:lnTo>
                <a:lnTo>
                  <a:pt x="1425" y="792"/>
                </a:lnTo>
                <a:lnTo>
                  <a:pt x="1428" y="794"/>
                </a:lnTo>
                <a:lnTo>
                  <a:pt x="1432" y="797"/>
                </a:lnTo>
                <a:lnTo>
                  <a:pt x="1435" y="796"/>
                </a:lnTo>
                <a:lnTo>
                  <a:pt x="1438" y="793"/>
                </a:lnTo>
                <a:lnTo>
                  <a:pt x="1439" y="792"/>
                </a:lnTo>
                <a:lnTo>
                  <a:pt x="1439" y="789"/>
                </a:lnTo>
                <a:lnTo>
                  <a:pt x="1434" y="778"/>
                </a:lnTo>
                <a:lnTo>
                  <a:pt x="1430" y="766"/>
                </a:lnTo>
                <a:lnTo>
                  <a:pt x="1425" y="755"/>
                </a:lnTo>
                <a:lnTo>
                  <a:pt x="1421" y="743"/>
                </a:lnTo>
                <a:lnTo>
                  <a:pt x="1417" y="719"/>
                </a:lnTo>
                <a:lnTo>
                  <a:pt x="1416" y="695"/>
                </a:lnTo>
                <a:lnTo>
                  <a:pt x="1415" y="669"/>
                </a:lnTo>
                <a:lnTo>
                  <a:pt x="1415" y="645"/>
                </a:lnTo>
                <a:lnTo>
                  <a:pt x="1416" y="597"/>
                </a:lnTo>
                <a:lnTo>
                  <a:pt x="1420" y="590"/>
                </a:lnTo>
                <a:lnTo>
                  <a:pt x="1423" y="589"/>
                </a:lnTo>
                <a:lnTo>
                  <a:pt x="1427" y="589"/>
                </a:lnTo>
                <a:lnTo>
                  <a:pt x="1454" y="618"/>
                </a:lnTo>
                <a:lnTo>
                  <a:pt x="1460" y="622"/>
                </a:lnTo>
                <a:lnTo>
                  <a:pt x="1463" y="625"/>
                </a:lnTo>
                <a:lnTo>
                  <a:pt x="1467" y="626"/>
                </a:lnTo>
                <a:lnTo>
                  <a:pt x="1460" y="604"/>
                </a:lnTo>
                <a:lnTo>
                  <a:pt x="1455" y="579"/>
                </a:lnTo>
                <a:lnTo>
                  <a:pt x="1451" y="556"/>
                </a:lnTo>
                <a:lnTo>
                  <a:pt x="1447" y="532"/>
                </a:lnTo>
                <a:lnTo>
                  <a:pt x="1446" y="508"/>
                </a:lnTo>
                <a:lnTo>
                  <a:pt x="1444" y="484"/>
                </a:lnTo>
                <a:lnTo>
                  <a:pt x="1446" y="458"/>
                </a:lnTo>
                <a:lnTo>
                  <a:pt x="1446" y="434"/>
                </a:lnTo>
                <a:lnTo>
                  <a:pt x="1451" y="384"/>
                </a:lnTo>
                <a:lnTo>
                  <a:pt x="1459" y="333"/>
                </a:lnTo>
                <a:lnTo>
                  <a:pt x="1467" y="284"/>
                </a:lnTo>
                <a:lnTo>
                  <a:pt x="1477" y="235"/>
                </a:lnTo>
                <a:lnTo>
                  <a:pt x="1475" y="235"/>
                </a:lnTo>
                <a:lnTo>
                  <a:pt x="1474" y="234"/>
                </a:lnTo>
                <a:lnTo>
                  <a:pt x="1473" y="232"/>
                </a:lnTo>
                <a:lnTo>
                  <a:pt x="1470" y="232"/>
                </a:lnTo>
                <a:lnTo>
                  <a:pt x="1467" y="235"/>
                </a:lnTo>
                <a:lnTo>
                  <a:pt x="1460" y="257"/>
                </a:lnTo>
                <a:lnTo>
                  <a:pt x="1454" y="278"/>
                </a:lnTo>
                <a:lnTo>
                  <a:pt x="1436" y="319"/>
                </a:lnTo>
                <a:lnTo>
                  <a:pt x="1419" y="359"/>
                </a:lnTo>
                <a:lnTo>
                  <a:pt x="1399" y="396"/>
                </a:lnTo>
                <a:lnTo>
                  <a:pt x="1377" y="434"/>
                </a:lnTo>
                <a:lnTo>
                  <a:pt x="1356" y="470"/>
                </a:lnTo>
                <a:lnTo>
                  <a:pt x="1309" y="543"/>
                </a:lnTo>
                <a:lnTo>
                  <a:pt x="1310" y="546"/>
                </a:lnTo>
                <a:lnTo>
                  <a:pt x="1311" y="547"/>
                </a:lnTo>
                <a:lnTo>
                  <a:pt x="1313" y="548"/>
                </a:lnTo>
                <a:lnTo>
                  <a:pt x="1315" y="550"/>
                </a:lnTo>
                <a:lnTo>
                  <a:pt x="1322" y="550"/>
                </a:lnTo>
                <a:lnTo>
                  <a:pt x="1329" y="551"/>
                </a:lnTo>
                <a:lnTo>
                  <a:pt x="1327" y="562"/>
                </a:lnTo>
                <a:lnTo>
                  <a:pt x="1325" y="571"/>
                </a:lnTo>
                <a:lnTo>
                  <a:pt x="1319" y="591"/>
                </a:lnTo>
                <a:lnTo>
                  <a:pt x="1311" y="610"/>
                </a:lnTo>
                <a:lnTo>
                  <a:pt x="1302" y="629"/>
                </a:lnTo>
                <a:lnTo>
                  <a:pt x="1291" y="647"/>
                </a:lnTo>
                <a:lnTo>
                  <a:pt x="1279" y="664"/>
                </a:lnTo>
                <a:lnTo>
                  <a:pt x="1253" y="696"/>
                </a:lnTo>
                <a:lnTo>
                  <a:pt x="1249" y="696"/>
                </a:lnTo>
                <a:lnTo>
                  <a:pt x="1247" y="695"/>
                </a:lnTo>
                <a:lnTo>
                  <a:pt x="1244" y="694"/>
                </a:lnTo>
                <a:lnTo>
                  <a:pt x="1241" y="691"/>
                </a:lnTo>
                <a:lnTo>
                  <a:pt x="1239" y="686"/>
                </a:lnTo>
                <a:lnTo>
                  <a:pt x="1239" y="679"/>
                </a:lnTo>
                <a:lnTo>
                  <a:pt x="1237" y="672"/>
                </a:lnTo>
                <a:lnTo>
                  <a:pt x="1237" y="664"/>
                </a:lnTo>
                <a:lnTo>
                  <a:pt x="1236" y="656"/>
                </a:lnTo>
                <a:lnTo>
                  <a:pt x="1235" y="651"/>
                </a:lnTo>
                <a:lnTo>
                  <a:pt x="1232" y="638"/>
                </a:lnTo>
                <a:lnTo>
                  <a:pt x="1231" y="629"/>
                </a:lnTo>
                <a:lnTo>
                  <a:pt x="1231" y="620"/>
                </a:lnTo>
                <a:lnTo>
                  <a:pt x="1232" y="609"/>
                </a:lnTo>
                <a:lnTo>
                  <a:pt x="1232" y="608"/>
                </a:lnTo>
                <a:lnTo>
                  <a:pt x="1233" y="605"/>
                </a:lnTo>
                <a:lnTo>
                  <a:pt x="1236" y="604"/>
                </a:lnTo>
                <a:lnTo>
                  <a:pt x="1239" y="602"/>
                </a:lnTo>
                <a:lnTo>
                  <a:pt x="1241" y="602"/>
                </a:lnTo>
                <a:lnTo>
                  <a:pt x="1244" y="602"/>
                </a:lnTo>
                <a:lnTo>
                  <a:pt x="1247" y="604"/>
                </a:lnTo>
                <a:lnTo>
                  <a:pt x="1248" y="606"/>
                </a:lnTo>
                <a:lnTo>
                  <a:pt x="1252" y="609"/>
                </a:lnTo>
                <a:lnTo>
                  <a:pt x="1256" y="612"/>
                </a:lnTo>
                <a:lnTo>
                  <a:pt x="1261" y="614"/>
                </a:lnTo>
                <a:lnTo>
                  <a:pt x="1264" y="605"/>
                </a:lnTo>
                <a:lnTo>
                  <a:pt x="1264" y="595"/>
                </a:lnTo>
                <a:lnTo>
                  <a:pt x="1264" y="586"/>
                </a:lnTo>
                <a:lnTo>
                  <a:pt x="1264" y="575"/>
                </a:lnTo>
                <a:lnTo>
                  <a:pt x="1260" y="555"/>
                </a:lnTo>
                <a:lnTo>
                  <a:pt x="1256" y="535"/>
                </a:lnTo>
                <a:lnTo>
                  <a:pt x="1252" y="513"/>
                </a:lnTo>
                <a:lnTo>
                  <a:pt x="1251" y="504"/>
                </a:lnTo>
                <a:lnTo>
                  <a:pt x="1251" y="495"/>
                </a:lnTo>
                <a:lnTo>
                  <a:pt x="1252" y="484"/>
                </a:lnTo>
                <a:lnTo>
                  <a:pt x="1253" y="474"/>
                </a:lnTo>
                <a:lnTo>
                  <a:pt x="1257" y="465"/>
                </a:lnTo>
                <a:lnTo>
                  <a:pt x="1261" y="456"/>
                </a:lnTo>
                <a:lnTo>
                  <a:pt x="1279" y="466"/>
                </a:lnTo>
                <a:lnTo>
                  <a:pt x="1283" y="466"/>
                </a:lnTo>
                <a:lnTo>
                  <a:pt x="1287" y="462"/>
                </a:lnTo>
                <a:lnTo>
                  <a:pt x="1275" y="403"/>
                </a:lnTo>
                <a:lnTo>
                  <a:pt x="1268" y="374"/>
                </a:lnTo>
                <a:lnTo>
                  <a:pt x="1264" y="344"/>
                </a:lnTo>
                <a:lnTo>
                  <a:pt x="1260" y="314"/>
                </a:lnTo>
                <a:lnTo>
                  <a:pt x="1257" y="285"/>
                </a:lnTo>
                <a:lnTo>
                  <a:pt x="1259" y="271"/>
                </a:lnTo>
                <a:lnTo>
                  <a:pt x="1260" y="257"/>
                </a:lnTo>
                <a:lnTo>
                  <a:pt x="1261" y="241"/>
                </a:lnTo>
                <a:lnTo>
                  <a:pt x="1264" y="226"/>
                </a:lnTo>
                <a:lnTo>
                  <a:pt x="1263" y="224"/>
                </a:lnTo>
                <a:lnTo>
                  <a:pt x="1259" y="220"/>
                </a:lnTo>
                <a:lnTo>
                  <a:pt x="1256" y="222"/>
                </a:lnTo>
                <a:lnTo>
                  <a:pt x="1253" y="222"/>
                </a:lnTo>
                <a:lnTo>
                  <a:pt x="1251" y="224"/>
                </a:lnTo>
                <a:lnTo>
                  <a:pt x="1249" y="226"/>
                </a:lnTo>
                <a:lnTo>
                  <a:pt x="1248" y="243"/>
                </a:lnTo>
                <a:lnTo>
                  <a:pt x="1245" y="258"/>
                </a:lnTo>
                <a:lnTo>
                  <a:pt x="1241" y="274"/>
                </a:lnTo>
                <a:lnTo>
                  <a:pt x="1236" y="290"/>
                </a:lnTo>
                <a:lnTo>
                  <a:pt x="1231" y="305"/>
                </a:lnTo>
                <a:lnTo>
                  <a:pt x="1224" y="320"/>
                </a:lnTo>
                <a:lnTo>
                  <a:pt x="1209" y="349"/>
                </a:lnTo>
                <a:lnTo>
                  <a:pt x="1193" y="378"/>
                </a:lnTo>
                <a:lnTo>
                  <a:pt x="1178" y="406"/>
                </a:lnTo>
                <a:lnTo>
                  <a:pt x="1173" y="421"/>
                </a:lnTo>
                <a:lnTo>
                  <a:pt x="1166" y="435"/>
                </a:lnTo>
                <a:lnTo>
                  <a:pt x="1162" y="450"/>
                </a:lnTo>
                <a:lnTo>
                  <a:pt x="1158" y="465"/>
                </a:lnTo>
                <a:lnTo>
                  <a:pt x="1159" y="466"/>
                </a:lnTo>
                <a:lnTo>
                  <a:pt x="1161" y="466"/>
                </a:lnTo>
                <a:lnTo>
                  <a:pt x="1162" y="466"/>
                </a:lnTo>
                <a:lnTo>
                  <a:pt x="1163" y="466"/>
                </a:lnTo>
                <a:lnTo>
                  <a:pt x="1166" y="468"/>
                </a:lnTo>
                <a:lnTo>
                  <a:pt x="1108" y="613"/>
                </a:lnTo>
                <a:lnTo>
                  <a:pt x="1104" y="605"/>
                </a:lnTo>
                <a:lnTo>
                  <a:pt x="1099" y="598"/>
                </a:lnTo>
                <a:lnTo>
                  <a:pt x="1095" y="589"/>
                </a:lnTo>
                <a:lnTo>
                  <a:pt x="1093" y="581"/>
                </a:lnTo>
                <a:lnTo>
                  <a:pt x="1089" y="562"/>
                </a:lnTo>
                <a:lnTo>
                  <a:pt x="1088" y="542"/>
                </a:lnTo>
                <a:lnTo>
                  <a:pt x="1088" y="522"/>
                </a:lnTo>
                <a:lnTo>
                  <a:pt x="1088" y="501"/>
                </a:lnTo>
                <a:lnTo>
                  <a:pt x="1091" y="481"/>
                </a:lnTo>
                <a:lnTo>
                  <a:pt x="1091" y="462"/>
                </a:lnTo>
                <a:lnTo>
                  <a:pt x="1095" y="454"/>
                </a:lnTo>
                <a:lnTo>
                  <a:pt x="1097" y="449"/>
                </a:lnTo>
                <a:lnTo>
                  <a:pt x="1104" y="440"/>
                </a:lnTo>
                <a:lnTo>
                  <a:pt x="1108" y="438"/>
                </a:lnTo>
                <a:lnTo>
                  <a:pt x="1111" y="438"/>
                </a:lnTo>
                <a:lnTo>
                  <a:pt x="1115" y="440"/>
                </a:lnTo>
                <a:lnTo>
                  <a:pt x="1118" y="442"/>
                </a:lnTo>
                <a:lnTo>
                  <a:pt x="1123" y="448"/>
                </a:lnTo>
                <a:lnTo>
                  <a:pt x="1130" y="452"/>
                </a:lnTo>
                <a:lnTo>
                  <a:pt x="1126" y="413"/>
                </a:lnTo>
                <a:lnTo>
                  <a:pt x="1123" y="372"/>
                </a:lnTo>
                <a:lnTo>
                  <a:pt x="1122" y="332"/>
                </a:lnTo>
                <a:lnTo>
                  <a:pt x="1123" y="290"/>
                </a:lnTo>
                <a:lnTo>
                  <a:pt x="1124" y="247"/>
                </a:lnTo>
                <a:lnTo>
                  <a:pt x="1128" y="206"/>
                </a:lnTo>
                <a:lnTo>
                  <a:pt x="1134" y="164"/>
                </a:lnTo>
                <a:lnTo>
                  <a:pt x="1143" y="124"/>
                </a:lnTo>
                <a:lnTo>
                  <a:pt x="1142" y="122"/>
                </a:lnTo>
                <a:lnTo>
                  <a:pt x="1140" y="122"/>
                </a:lnTo>
                <a:lnTo>
                  <a:pt x="1138" y="122"/>
                </a:lnTo>
                <a:lnTo>
                  <a:pt x="1134" y="125"/>
                </a:lnTo>
                <a:lnTo>
                  <a:pt x="1131" y="128"/>
                </a:lnTo>
                <a:lnTo>
                  <a:pt x="1123" y="148"/>
                </a:lnTo>
                <a:lnTo>
                  <a:pt x="1114" y="165"/>
                </a:lnTo>
                <a:lnTo>
                  <a:pt x="1104" y="184"/>
                </a:lnTo>
                <a:lnTo>
                  <a:pt x="1083" y="219"/>
                </a:lnTo>
                <a:lnTo>
                  <a:pt x="1071" y="235"/>
                </a:lnTo>
                <a:lnTo>
                  <a:pt x="1045" y="267"/>
                </a:lnTo>
                <a:lnTo>
                  <a:pt x="1018" y="298"/>
                </a:lnTo>
                <a:lnTo>
                  <a:pt x="989" y="329"/>
                </a:lnTo>
                <a:lnTo>
                  <a:pt x="972" y="345"/>
                </a:lnTo>
                <a:lnTo>
                  <a:pt x="958" y="362"/>
                </a:lnTo>
                <a:lnTo>
                  <a:pt x="924" y="395"/>
                </a:lnTo>
                <a:lnTo>
                  <a:pt x="924" y="398"/>
                </a:lnTo>
                <a:lnTo>
                  <a:pt x="925" y="402"/>
                </a:lnTo>
                <a:lnTo>
                  <a:pt x="971" y="391"/>
                </a:lnTo>
                <a:lnTo>
                  <a:pt x="827" y="622"/>
                </a:lnTo>
                <a:lnTo>
                  <a:pt x="823" y="624"/>
                </a:lnTo>
                <a:lnTo>
                  <a:pt x="821" y="624"/>
                </a:lnTo>
                <a:lnTo>
                  <a:pt x="819" y="622"/>
                </a:lnTo>
                <a:lnTo>
                  <a:pt x="816" y="621"/>
                </a:lnTo>
                <a:lnTo>
                  <a:pt x="814" y="616"/>
                </a:lnTo>
                <a:lnTo>
                  <a:pt x="812" y="613"/>
                </a:lnTo>
                <a:lnTo>
                  <a:pt x="811" y="609"/>
                </a:lnTo>
                <a:lnTo>
                  <a:pt x="788" y="495"/>
                </a:lnTo>
                <a:lnTo>
                  <a:pt x="788" y="492"/>
                </a:lnTo>
                <a:lnTo>
                  <a:pt x="790" y="492"/>
                </a:lnTo>
                <a:lnTo>
                  <a:pt x="792" y="491"/>
                </a:lnTo>
                <a:lnTo>
                  <a:pt x="796" y="489"/>
                </a:lnTo>
                <a:lnTo>
                  <a:pt x="833" y="516"/>
                </a:lnTo>
                <a:lnTo>
                  <a:pt x="835" y="516"/>
                </a:lnTo>
                <a:lnTo>
                  <a:pt x="838" y="515"/>
                </a:lnTo>
                <a:lnTo>
                  <a:pt x="841" y="515"/>
                </a:lnTo>
                <a:lnTo>
                  <a:pt x="827" y="495"/>
                </a:lnTo>
                <a:lnTo>
                  <a:pt x="825" y="464"/>
                </a:lnTo>
                <a:lnTo>
                  <a:pt x="823" y="434"/>
                </a:lnTo>
                <a:lnTo>
                  <a:pt x="821" y="372"/>
                </a:lnTo>
                <a:lnTo>
                  <a:pt x="821" y="312"/>
                </a:lnTo>
                <a:lnTo>
                  <a:pt x="822" y="251"/>
                </a:lnTo>
                <a:lnTo>
                  <a:pt x="823" y="189"/>
                </a:lnTo>
                <a:lnTo>
                  <a:pt x="825" y="129"/>
                </a:lnTo>
                <a:lnTo>
                  <a:pt x="825" y="67"/>
                </a:lnTo>
                <a:lnTo>
                  <a:pt x="822" y="7"/>
                </a:lnTo>
                <a:lnTo>
                  <a:pt x="821" y="4"/>
                </a:lnTo>
                <a:lnTo>
                  <a:pt x="818" y="1"/>
                </a:lnTo>
                <a:lnTo>
                  <a:pt x="816" y="0"/>
                </a:lnTo>
                <a:lnTo>
                  <a:pt x="815" y="0"/>
                </a:lnTo>
                <a:lnTo>
                  <a:pt x="814" y="0"/>
                </a:lnTo>
                <a:lnTo>
                  <a:pt x="811" y="1"/>
                </a:lnTo>
                <a:lnTo>
                  <a:pt x="804" y="36"/>
                </a:lnTo>
                <a:lnTo>
                  <a:pt x="795" y="70"/>
                </a:lnTo>
                <a:lnTo>
                  <a:pt x="783" y="103"/>
                </a:lnTo>
                <a:lnTo>
                  <a:pt x="771" y="134"/>
                </a:lnTo>
                <a:lnTo>
                  <a:pt x="757" y="167"/>
                </a:lnTo>
                <a:lnTo>
                  <a:pt x="743" y="196"/>
                </a:lnTo>
                <a:lnTo>
                  <a:pt x="726" y="226"/>
                </a:lnTo>
                <a:lnTo>
                  <a:pt x="709" y="255"/>
                </a:lnTo>
                <a:lnTo>
                  <a:pt x="693" y="284"/>
                </a:lnTo>
                <a:lnTo>
                  <a:pt x="674" y="312"/>
                </a:lnTo>
                <a:lnTo>
                  <a:pt x="636" y="366"/>
                </a:lnTo>
                <a:lnTo>
                  <a:pt x="599" y="419"/>
                </a:lnTo>
                <a:lnTo>
                  <a:pt x="562" y="472"/>
                </a:lnTo>
                <a:lnTo>
                  <a:pt x="562" y="473"/>
                </a:lnTo>
                <a:lnTo>
                  <a:pt x="564" y="473"/>
                </a:lnTo>
                <a:lnTo>
                  <a:pt x="570" y="474"/>
                </a:lnTo>
                <a:lnTo>
                  <a:pt x="618" y="450"/>
                </a:lnTo>
                <a:lnTo>
                  <a:pt x="618" y="452"/>
                </a:lnTo>
                <a:lnTo>
                  <a:pt x="620" y="453"/>
                </a:lnTo>
                <a:lnTo>
                  <a:pt x="620" y="454"/>
                </a:lnTo>
                <a:lnTo>
                  <a:pt x="622" y="457"/>
                </a:lnTo>
                <a:lnTo>
                  <a:pt x="525" y="609"/>
                </a:lnTo>
                <a:lnTo>
                  <a:pt x="525" y="614"/>
                </a:lnTo>
                <a:lnTo>
                  <a:pt x="526" y="616"/>
                </a:lnTo>
                <a:lnTo>
                  <a:pt x="530" y="621"/>
                </a:lnTo>
                <a:lnTo>
                  <a:pt x="536" y="625"/>
                </a:lnTo>
                <a:lnTo>
                  <a:pt x="538" y="628"/>
                </a:lnTo>
                <a:lnTo>
                  <a:pt x="540" y="632"/>
                </a:lnTo>
                <a:lnTo>
                  <a:pt x="509" y="710"/>
                </a:lnTo>
                <a:lnTo>
                  <a:pt x="502" y="699"/>
                </a:lnTo>
                <a:lnTo>
                  <a:pt x="495" y="688"/>
                </a:lnTo>
                <a:lnTo>
                  <a:pt x="490" y="676"/>
                </a:lnTo>
                <a:lnTo>
                  <a:pt x="486" y="661"/>
                </a:lnTo>
                <a:lnTo>
                  <a:pt x="479" y="633"/>
                </a:lnTo>
                <a:lnTo>
                  <a:pt x="476" y="618"/>
                </a:lnTo>
                <a:lnTo>
                  <a:pt x="474" y="605"/>
                </a:lnTo>
                <a:lnTo>
                  <a:pt x="478" y="605"/>
                </a:lnTo>
                <a:lnTo>
                  <a:pt x="482" y="605"/>
                </a:lnTo>
                <a:lnTo>
                  <a:pt x="487" y="609"/>
                </a:lnTo>
                <a:lnTo>
                  <a:pt x="490" y="612"/>
                </a:lnTo>
                <a:lnTo>
                  <a:pt x="493" y="614"/>
                </a:lnTo>
                <a:lnTo>
                  <a:pt x="495" y="616"/>
                </a:lnTo>
                <a:lnTo>
                  <a:pt x="498" y="617"/>
                </a:lnTo>
                <a:lnTo>
                  <a:pt x="491" y="586"/>
                </a:lnTo>
                <a:lnTo>
                  <a:pt x="487" y="552"/>
                </a:lnTo>
                <a:lnTo>
                  <a:pt x="483" y="519"/>
                </a:lnTo>
                <a:lnTo>
                  <a:pt x="483" y="484"/>
                </a:lnTo>
                <a:lnTo>
                  <a:pt x="484" y="449"/>
                </a:lnTo>
                <a:lnTo>
                  <a:pt x="486" y="431"/>
                </a:lnTo>
                <a:lnTo>
                  <a:pt x="488" y="414"/>
                </a:lnTo>
                <a:lnTo>
                  <a:pt x="491" y="396"/>
                </a:lnTo>
                <a:lnTo>
                  <a:pt x="495" y="379"/>
                </a:lnTo>
                <a:lnTo>
                  <a:pt x="501" y="363"/>
                </a:lnTo>
                <a:lnTo>
                  <a:pt x="506" y="347"/>
                </a:lnTo>
                <a:lnTo>
                  <a:pt x="506" y="344"/>
                </a:lnTo>
                <a:lnTo>
                  <a:pt x="503" y="344"/>
                </a:lnTo>
                <a:lnTo>
                  <a:pt x="501" y="344"/>
                </a:lnTo>
                <a:lnTo>
                  <a:pt x="498" y="347"/>
                </a:lnTo>
                <a:lnTo>
                  <a:pt x="482" y="379"/>
                </a:lnTo>
                <a:lnTo>
                  <a:pt x="466" y="411"/>
                </a:lnTo>
                <a:lnTo>
                  <a:pt x="447" y="441"/>
                </a:lnTo>
                <a:lnTo>
                  <a:pt x="428" y="469"/>
                </a:lnTo>
                <a:lnTo>
                  <a:pt x="408" y="496"/>
                </a:lnTo>
                <a:lnTo>
                  <a:pt x="388" y="524"/>
                </a:lnTo>
                <a:lnTo>
                  <a:pt x="345" y="578"/>
                </a:lnTo>
                <a:lnTo>
                  <a:pt x="345" y="582"/>
                </a:lnTo>
                <a:lnTo>
                  <a:pt x="346" y="587"/>
                </a:lnTo>
                <a:lnTo>
                  <a:pt x="349" y="589"/>
                </a:lnTo>
                <a:lnTo>
                  <a:pt x="351" y="590"/>
                </a:lnTo>
                <a:lnTo>
                  <a:pt x="357" y="591"/>
                </a:lnTo>
                <a:lnTo>
                  <a:pt x="361" y="594"/>
                </a:lnTo>
                <a:lnTo>
                  <a:pt x="361" y="604"/>
                </a:lnTo>
                <a:lnTo>
                  <a:pt x="359" y="613"/>
                </a:lnTo>
                <a:lnTo>
                  <a:pt x="355" y="633"/>
                </a:lnTo>
                <a:lnTo>
                  <a:pt x="350" y="653"/>
                </a:lnTo>
                <a:lnTo>
                  <a:pt x="342" y="673"/>
                </a:lnTo>
                <a:lnTo>
                  <a:pt x="333" y="694"/>
                </a:lnTo>
                <a:lnTo>
                  <a:pt x="323" y="714"/>
                </a:lnTo>
                <a:lnTo>
                  <a:pt x="314" y="733"/>
                </a:lnTo>
                <a:lnTo>
                  <a:pt x="304" y="750"/>
                </a:lnTo>
                <a:lnTo>
                  <a:pt x="232" y="625"/>
                </a:lnTo>
                <a:lnTo>
                  <a:pt x="238" y="625"/>
                </a:lnTo>
                <a:lnTo>
                  <a:pt x="245" y="628"/>
                </a:lnTo>
                <a:lnTo>
                  <a:pt x="252" y="630"/>
                </a:lnTo>
                <a:lnTo>
                  <a:pt x="259" y="634"/>
                </a:lnTo>
                <a:lnTo>
                  <a:pt x="264" y="638"/>
                </a:lnTo>
                <a:lnTo>
                  <a:pt x="271" y="644"/>
                </a:lnTo>
                <a:lnTo>
                  <a:pt x="283" y="651"/>
                </a:lnTo>
                <a:lnTo>
                  <a:pt x="275" y="633"/>
                </a:lnTo>
                <a:lnTo>
                  <a:pt x="265" y="618"/>
                </a:lnTo>
                <a:lnTo>
                  <a:pt x="245" y="586"/>
                </a:lnTo>
                <a:lnTo>
                  <a:pt x="222" y="555"/>
                </a:lnTo>
                <a:lnTo>
                  <a:pt x="199" y="524"/>
                </a:lnTo>
                <a:lnTo>
                  <a:pt x="177" y="492"/>
                </a:lnTo>
                <a:lnTo>
                  <a:pt x="155" y="460"/>
                </a:lnTo>
                <a:lnTo>
                  <a:pt x="144" y="442"/>
                </a:lnTo>
                <a:lnTo>
                  <a:pt x="136" y="425"/>
                </a:lnTo>
                <a:lnTo>
                  <a:pt x="127" y="406"/>
                </a:lnTo>
                <a:lnTo>
                  <a:pt x="119" y="387"/>
                </a:lnTo>
                <a:lnTo>
                  <a:pt x="116" y="380"/>
                </a:lnTo>
                <a:lnTo>
                  <a:pt x="115" y="379"/>
                </a:lnTo>
                <a:lnTo>
                  <a:pt x="113" y="378"/>
                </a:lnTo>
                <a:lnTo>
                  <a:pt x="112" y="398"/>
                </a:lnTo>
                <a:lnTo>
                  <a:pt x="109" y="421"/>
                </a:lnTo>
                <a:lnTo>
                  <a:pt x="108" y="444"/>
                </a:lnTo>
                <a:lnTo>
                  <a:pt x="104" y="468"/>
                </a:lnTo>
                <a:lnTo>
                  <a:pt x="100" y="493"/>
                </a:lnTo>
                <a:lnTo>
                  <a:pt x="95" y="517"/>
                </a:lnTo>
                <a:lnTo>
                  <a:pt x="88" y="542"/>
                </a:lnTo>
                <a:lnTo>
                  <a:pt x="83" y="554"/>
                </a:lnTo>
                <a:lnTo>
                  <a:pt x="78" y="565"/>
                </a:lnTo>
                <a:lnTo>
                  <a:pt x="73" y="582"/>
                </a:lnTo>
                <a:lnTo>
                  <a:pt x="68" y="599"/>
                </a:lnTo>
                <a:lnTo>
                  <a:pt x="54" y="634"/>
                </a:lnTo>
                <a:lnTo>
                  <a:pt x="50" y="652"/>
                </a:lnTo>
                <a:lnTo>
                  <a:pt x="45" y="669"/>
                </a:lnTo>
                <a:lnTo>
                  <a:pt x="42" y="687"/>
                </a:lnTo>
                <a:lnTo>
                  <a:pt x="42" y="703"/>
                </a:lnTo>
                <a:lnTo>
                  <a:pt x="44" y="706"/>
                </a:lnTo>
                <a:lnTo>
                  <a:pt x="46" y="707"/>
                </a:lnTo>
                <a:lnTo>
                  <a:pt x="46" y="708"/>
                </a:lnTo>
                <a:lnTo>
                  <a:pt x="48" y="707"/>
                </a:lnTo>
                <a:lnTo>
                  <a:pt x="50" y="706"/>
                </a:lnTo>
                <a:lnTo>
                  <a:pt x="78" y="660"/>
                </a:lnTo>
                <a:lnTo>
                  <a:pt x="84" y="660"/>
                </a:lnTo>
                <a:lnTo>
                  <a:pt x="87" y="661"/>
                </a:lnTo>
                <a:lnTo>
                  <a:pt x="88" y="663"/>
                </a:lnTo>
                <a:lnTo>
                  <a:pt x="88" y="679"/>
                </a:lnTo>
                <a:lnTo>
                  <a:pt x="87" y="694"/>
                </a:lnTo>
                <a:lnTo>
                  <a:pt x="84" y="708"/>
                </a:lnTo>
                <a:lnTo>
                  <a:pt x="80" y="723"/>
                </a:lnTo>
                <a:lnTo>
                  <a:pt x="74" y="738"/>
                </a:lnTo>
                <a:lnTo>
                  <a:pt x="68" y="751"/>
                </a:lnTo>
                <a:lnTo>
                  <a:pt x="53" y="780"/>
                </a:lnTo>
                <a:lnTo>
                  <a:pt x="38" y="808"/>
                </a:lnTo>
                <a:lnTo>
                  <a:pt x="22" y="836"/>
                </a:lnTo>
                <a:lnTo>
                  <a:pt x="15" y="852"/>
                </a:lnTo>
                <a:lnTo>
                  <a:pt x="10" y="867"/>
                </a:lnTo>
                <a:lnTo>
                  <a:pt x="5" y="883"/>
                </a:lnTo>
                <a:lnTo>
                  <a:pt x="0" y="899"/>
                </a:lnTo>
                <a:lnTo>
                  <a:pt x="0" y="901"/>
                </a:lnTo>
                <a:lnTo>
                  <a:pt x="2" y="903"/>
                </a:lnTo>
                <a:lnTo>
                  <a:pt x="5" y="909"/>
                </a:lnTo>
                <a:lnTo>
                  <a:pt x="7" y="913"/>
                </a:lnTo>
                <a:lnTo>
                  <a:pt x="14" y="915"/>
                </a:lnTo>
                <a:lnTo>
                  <a:pt x="26" y="918"/>
                </a:lnTo>
                <a:close/>
              </a:path>
            </a:pathLst>
          </a:custGeom>
          <a:solidFill>
            <a:srgbClr val="0D7D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233" name="Freeform 47"/>
          <p:cNvSpPr>
            <a:spLocks/>
          </p:cNvSpPr>
          <p:nvPr/>
        </p:nvSpPr>
        <p:spPr bwMode="auto">
          <a:xfrm>
            <a:off x="6097588" y="5487988"/>
            <a:ext cx="2312987" cy="1120775"/>
          </a:xfrm>
          <a:custGeom>
            <a:avLst/>
            <a:gdLst>
              <a:gd name="T0" fmla="*/ 2147483647 w 1457"/>
              <a:gd name="T1" fmla="*/ 2147483647 h 706"/>
              <a:gd name="T2" fmla="*/ 2147483647 w 1457"/>
              <a:gd name="T3" fmla="*/ 2147483647 h 706"/>
              <a:gd name="T4" fmla="*/ 2147483647 w 1457"/>
              <a:gd name="T5" fmla="*/ 2147483647 h 706"/>
              <a:gd name="T6" fmla="*/ 2147483647 w 1457"/>
              <a:gd name="T7" fmla="*/ 2147483647 h 706"/>
              <a:gd name="T8" fmla="*/ 2147483647 w 1457"/>
              <a:gd name="T9" fmla="*/ 2147483647 h 706"/>
              <a:gd name="T10" fmla="*/ 2147483647 w 1457"/>
              <a:gd name="T11" fmla="*/ 2147483647 h 706"/>
              <a:gd name="T12" fmla="*/ 2147483647 w 1457"/>
              <a:gd name="T13" fmla="*/ 2147483647 h 706"/>
              <a:gd name="T14" fmla="*/ 2147483647 w 1457"/>
              <a:gd name="T15" fmla="*/ 2147483647 h 706"/>
              <a:gd name="T16" fmla="*/ 2147483647 w 1457"/>
              <a:gd name="T17" fmla="*/ 2147483647 h 706"/>
              <a:gd name="T18" fmla="*/ 2147483647 w 1457"/>
              <a:gd name="T19" fmla="*/ 2147483647 h 706"/>
              <a:gd name="T20" fmla="*/ 2147483647 w 1457"/>
              <a:gd name="T21" fmla="*/ 2147483647 h 706"/>
              <a:gd name="T22" fmla="*/ 2147483647 w 1457"/>
              <a:gd name="T23" fmla="*/ 2147483647 h 706"/>
              <a:gd name="T24" fmla="*/ 2147483647 w 1457"/>
              <a:gd name="T25" fmla="*/ 2147483647 h 706"/>
              <a:gd name="T26" fmla="*/ 2147483647 w 1457"/>
              <a:gd name="T27" fmla="*/ 2147483647 h 706"/>
              <a:gd name="T28" fmla="*/ 2147483647 w 1457"/>
              <a:gd name="T29" fmla="*/ 2147483647 h 706"/>
              <a:gd name="T30" fmla="*/ 2147483647 w 1457"/>
              <a:gd name="T31" fmla="*/ 2147483647 h 706"/>
              <a:gd name="T32" fmla="*/ 2147483647 w 1457"/>
              <a:gd name="T33" fmla="*/ 2147483647 h 706"/>
              <a:gd name="T34" fmla="*/ 2147483647 w 1457"/>
              <a:gd name="T35" fmla="*/ 2147483647 h 706"/>
              <a:gd name="T36" fmla="*/ 2147483647 w 1457"/>
              <a:gd name="T37" fmla="*/ 2147483647 h 706"/>
              <a:gd name="T38" fmla="*/ 2147483647 w 1457"/>
              <a:gd name="T39" fmla="*/ 2147483647 h 706"/>
              <a:gd name="T40" fmla="*/ 2147483647 w 1457"/>
              <a:gd name="T41" fmla="*/ 2147483647 h 706"/>
              <a:gd name="T42" fmla="*/ 2147483647 w 1457"/>
              <a:gd name="T43" fmla="*/ 2147483647 h 706"/>
              <a:gd name="T44" fmla="*/ 2147483647 w 1457"/>
              <a:gd name="T45" fmla="*/ 2147483647 h 706"/>
              <a:gd name="T46" fmla="*/ 2147483647 w 1457"/>
              <a:gd name="T47" fmla="*/ 2147483647 h 706"/>
              <a:gd name="T48" fmla="*/ 2147483647 w 1457"/>
              <a:gd name="T49" fmla="*/ 2147483647 h 706"/>
              <a:gd name="T50" fmla="*/ 2147483647 w 1457"/>
              <a:gd name="T51" fmla="*/ 2147483647 h 706"/>
              <a:gd name="T52" fmla="*/ 2147483647 w 1457"/>
              <a:gd name="T53" fmla="*/ 2147483647 h 706"/>
              <a:gd name="T54" fmla="*/ 2147483647 w 1457"/>
              <a:gd name="T55" fmla="*/ 2147483647 h 706"/>
              <a:gd name="T56" fmla="*/ 2147483647 w 1457"/>
              <a:gd name="T57" fmla="*/ 2147483647 h 706"/>
              <a:gd name="T58" fmla="*/ 2147483647 w 1457"/>
              <a:gd name="T59" fmla="*/ 2147483647 h 706"/>
              <a:gd name="T60" fmla="*/ 2147483647 w 1457"/>
              <a:gd name="T61" fmla="*/ 2147483647 h 706"/>
              <a:gd name="T62" fmla="*/ 2147483647 w 1457"/>
              <a:gd name="T63" fmla="*/ 2147483647 h 706"/>
              <a:gd name="T64" fmla="*/ 2147483647 w 1457"/>
              <a:gd name="T65" fmla="*/ 2147483647 h 706"/>
              <a:gd name="T66" fmla="*/ 2147483647 w 1457"/>
              <a:gd name="T67" fmla="*/ 2147483647 h 706"/>
              <a:gd name="T68" fmla="*/ 2147483647 w 1457"/>
              <a:gd name="T69" fmla="*/ 2147483647 h 706"/>
              <a:gd name="T70" fmla="*/ 2147483647 w 1457"/>
              <a:gd name="T71" fmla="*/ 2147483647 h 706"/>
              <a:gd name="T72" fmla="*/ 2147483647 w 1457"/>
              <a:gd name="T73" fmla="*/ 2147483647 h 706"/>
              <a:gd name="T74" fmla="*/ 2147483647 w 1457"/>
              <a:gd name="T75" fmla="*/ 2147483647 h 706"/>
              <a:gd name="T76" fmla="*/ 2147483647 w 1457"/>
              <a:gd name="T77" fmla="*/ 2147483647 h 706"/>
              <a:gd name="T78" fmla="*/ 2147483647 w 1457"/>
              <a:gd name="T79" fmla="*/ 2147483647 h 706"/>
              <a:gd name="T80" fmla="*/ 2147483647 w 1457"/>
              <a:gd name="T81" fmla="*/ 2147483647 h 706"/>
              <a:gd name="T82" fmla="*/ 2147483647 w 1457"/>
              <a:gd name="T83" fmla="*/ 2147483647 h 706"/>
              <a:gd name="T84" fmla="*/ 2147483647 w 1457"/>
              <a:gd name="T85" fmla="*/ 2147483647 h 706"/>
              <a:gd name="T86" fmla="*/ 2147483647 w 1457"/>
              <a:gd name="T87" fmla="*/ 2147483647 h 706"/>
              <a:gd name="T88" fmla="*/ 2147483647 w 1457"/>
              <a:gd name="T89" fmla="*/ 2147483647 h 706"/>
              <a:gd name="T90" fmla="*/ 2147483647 w 1457"/>
              <a:gd name="T91" fmla="*/ 2147483647 h 706"/>
              <a:gd name="T92" fmla="*/ 2147483647 w 1457"/>
              <a:gd name="T93" fmla="*/ 2147483647 h 706"/>
              <a:gd name="T94" fmla="*/ 2147483647 w 1457"/>
              <a:gd name="T95" fmla="*/ 2147483647 h 706"/>
              <a:gd name="T96" fmla="*/ 2147483647 w 1457"/>
              <a:gd name="T97" fmla="*/ 2147483647 h 706"/>
              <a:gd name="T98" fmla="*/ 2147483647 w 1457"/>
              <a:gd name="T99" fmla="*/ 2147483647 h 706"/>
              <a:gd name="T100" fmla="*/ 2147483647 w 1457"/>
              <a:gd name="T101" fmla="*/ 2147483647 h 706"/>
              <a:gd name="T102" fmla="*/ 2147483647 w 1457"/>
              <a:gd name="T103" fmla="*/ 2147483647 h 706"/>
              <a:gd name="T104" fmla="*/ 2147483647 w 1457"/>
              <a:gd name="T105" fmla="*/ 2147483647 h 706"/>
              <a:gd name="T106" fmla="*/ 2147483647 w 1457"/>
              <a:gd name="T107" fmla="*/ 2147483647 h 706"/>
              <a:gd name="T108" fmla="*/ 2147483647 w 1457"/>
              <a:gd name="T109" fmla="*/ 2147483647 h 706"/>
              <a:gd name="T110" fmla="*/ 2147483647 w 1457"/>
              <a:gd name="T111" fmla="*/ 2147483647 h 706"/>
              <a:gd name="T112" fmla="*/ 0 w 1457"/>
              <a:gd name="T113" fmla="*/ 2147483647 h 7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57"/>
              <a:gd name="T172" fmla="*/ 0 h 706"/>
              <a:gd name="T173" fmla="*/ 1457 w 1457"/>
              <a:gd name="T174" fmla="*/ 706 h 7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57" h="706">
                <a:moveTo>
                  <a:pt x="0" y="706"/>
                </a:moveTo>
                <a:lnTo>
                  <a:pt x="1418" y="706"/>
                </a:lnTo>
                <a:lnTo>
                  <a:pt x="1421" y="705"/>
                </a:lnTo>
                <a:lnTo>
                  <a:pt x="1425" y="703"/>
                </a:lnTo>
                <a:lnTo>
                  <a:pt x="1429" y="699"/>
                </a:lnTo>
                <a:lnTo>
                  <a:pt x="1433" y="693"/>
                </a:lnTo>
                <a:lnTo>
                  <a:pt x="1422" y="677"/>
                </a:lnTo>
                <a:lnTo>
                  <a:pt x="1422" y="678"/>
                </a:lnTo>
                <a:lnTo>
                  <a:pt x="1414" y="664"/>
                </a:lnTo>
                <a:lnTo>
                  <a:pt x="1408" y="650"/>
                </a:lnTo>
                <a:lnTo>
                  <a:pt x="1399" y="635"/>
                </a:lnTo>
                <a:lnTo>
                  <a:pt x="1394" y="620"/>
                </a:lnTo>
                <a:lnTo>
                  <a:pt x="1390" y="604"/>
                </a:lnTo>
                <a:lnTo>
                  <a:pt x="1387" y="588"/>
                </a:lnTo>
                <a:lnTo>
                  <a:pt x="1386" y="572"/>
                </a:lnTo>
                <a:lnTo>
                  <a:pt x="1386" y="576"/>
                </a:lnTo>
                <a:lnTo>
                  <a:pt x="1387" y="573"/>
                </a:lnTo>
                <a:lnTo>
                  <a:pt x="1386" y="573"/>
                </a:lnTo>
                <a:lnTo>
                  <a:pt x="1387" y="572"/>
                </a:lnTo>
                <a:lnTo>
                  <a:pt x="1386" y="573"/>
                </a:lnTo>
                <a:lnTo>
                  <a:pt x="1389" y="572"/>
                </a:lnTo>
                <a:lnTo>
                  <a:pt x="1386" y="572"/>
                </a:lnTo>
                <a:lnTo>
                  <a:pt x="1389" y="573"/>
                </a:lnTo>
                <a:lnTo>
                  <a:pt x="1386" y="572"/>
                </a:lnTo>
                <a:lnTo>
                  <a:pt x="1390" y="573"/>
                </a:lnTo>
                <a:lnTo>
                  <a:pt x="1389" y="573"/>
                </a:lnTo>
                <a:lnTo>
                  <a:pt x="1391" y="576"/>
                </a:lnTo>
                <a:lnTo>
                  <a:pt x="1395" y="580"/>
                </a:lnTo>
                <a:lnTo>
                  <a:pt x="1399" y="582"/>
                </a:lnTo>
                <a:lnTo>
                  <a:pt x="1399" y="584"/>
                </a:lnTo>
                <a:lnTo>
                  <a:pt x="1405" y="586"/>
                </a:lnTo>
                <a:lnTo>
                  <a:pt x="1412" y="584"/>
                </a:lnTo>
                <a:lnTo>
                  <a:pt x="1416" y="581"/>
                </a:lnTo>
                <a:lnTo>
                  <a:pt x="1418" y="577"/>
                </a:lnTo>
                <a:lnTo>
                  <a:pt x="1418" y="572"/>
                </a:lnTo>
                <a:lnTo>
                  <a:pt x="1412" y="560"/>
                </a:lnTo>
                <a:lnTo>
                  <a:pt x="1408" y="547"/>
                </a:lnTo>
                <a:lnTo>
                  <a:pt x="1408" y="549"/>
                </a:lnTo>
                <a:lnTo>
                  <a:pt x="1404" y="537"/>
                </a:lnTo>
                <a:lnTo>
                  <a:pt x="1401" y="526"/>
                </a:lnTo>
                <a:lnTo>
                  <a:pt x="1397" y="502"/>
                </a:lnTo>
                <a:lnTo>
                  <a:pt x="1397" y="503"/>
                </a:lnTo>
                <a:lnTo>
                  <a:pt x="1394" y="478"/>
                </a:lnTo>
                <a:lnTo>
                  <a:pt x="1394" y="479"/>
                </a:lnTo>
                <a:lnTo>
                  <a:pt x="1394" y="453"/>
                </a:lnTo>
                <a:lnTo>
                  <a:pt x="1394" y="429"/>
                </a:lnTo>
                <a:lnTo>
                  <a:pt x="1395" y="381"/>
                </a:lnTo>
                <a:lnTo>
                  <a:pt x="1394" y="383"/>
                </a:lnTo>
                <a:lnTo>
                  <a:pt x="1398" y="377"/>
                </a:lnTo>
                <a:lnTo>
                  <a:pt x="1395" y="378"/>
                </a:lnTo>
                <a:lnTo>
                  <a:pt x="1399" y="377"/>
                </a:lnTo>
                <a:lnTo>
                  <a:pt x="1397" y="378"/>
                </a:lnTo>
                <a:lnTo>
                  <a:pt x="1401" y="378"/>
                </a:lnTo>
                <a:lnTo>
                  <a:pt x="1397" y="377"/>
                </a:lnTo>
                <a:lnTo>
                  <a:pt x="1425" y="406"/>
                </a:lnTo>
                <a:lnTo>
                  <a:pt x="1432" y="410"/>
                </a:lnTo>
                <a:lnTo>
                  <a:pt x="1436" y="413"/>
                </a:lnTo>
                <a:lnTo>
                  <a:pt x="1449" y="417"/>
                </a:lnTo>
                <a:lnTo>
                  <a:pt x="1440" y="385"/>
                </a:lnTo>
                <a:lnTo>
                  <a:pt x="1440" y="386"/>
                </a:lnTo>
                <a:lnTo>
                  <a:pt x="1434" y="363"/>
                </a:lnTo>
                <a:lnTo>
                  <a:pt x="1429" y="339"/>
                </a:lnTo>
                <a:lnTo>
                  <a:pt x="1429" y="340"/>
                </a:lnTo>
                <a:lnTo>
                  <a:pt x="1426" y="316"/>
                </a:lnTo>
                <a:lnTo>
                  <a:pt x="1425" y="292"/>
                </a:lnTo>
                <a:lnTo>
                  <a:pt x="1424" y="268"/>
                </a:lnTo>
                <a:lnTo>
                  <a:pt x="1425" y="242"/>
                </a:lnTo>
                <a:lnTo>
                  <a:pt x="1425" y="218"/>
                </a:lnTo>
                <a:lnTo>
                  <a:pt x="1430" y="168"/>
                </a:lnTo>
                <a:lnTo>
                  <a:pt x="1437" y="119"/>
                </a:lnTo>
                <a:lnTo>
                  <a:pt x="1447" y="69"/>
                </a:lnTo>
                <a:lnTo>
                  <a:pt x="1457" y="14"/>
                </a:lnTo>
                <a:lnTo>
                  <a:pt x="1449" y="14"/>
                </a:lnTo>
                <a:lnTo>
                  <a:pt x="1452" y="15"/>
                </a:lnTo>
                <a:lnTo>
                  <a:pt x="1451" y="14"/>
                </a:lnTo>
                <a:lnTo>
                  <a:pt x="1452" y="15"/>
                </a:lnTo>
                <a:lnTo>
                  <a:pt x="1451" y="12"/>
                </a:lnTo>
                <a:lnTo>
                  <a:pt x="1445" y="11"/>
                </a:lnTo>
                <a:lnTo>
                  <a:pt x="1441" y="12"/>
                </a:lnTo>
                <a:lnTo>
                  <a:pt x="1437" y="15"/>
                </a:lnTo>
                <a:lnTo>
                  <a:pt x="1429" y="39"/>
                </a:lnTo>
                <a:lnTo>
                  <a:pt x="1430" y="39"/>
                </a:lnTo>
                <a:lnTo>
                  <a:pt x="1422" y="61"/>
                </a:lnTo>
                <a:lnTo>
                  <a:pt x="1422" y="60"/>
                </a:lnTo>
                <a:lnTo>
                  <a:pt x="1406" y="101"/>
                </a:lnTo>
                <a:lnTo>
                  <a:pt x="1387" y="142"/>
                </a:lnTo>
                <a:lnTo>
                  <a:pt x="1387" y="140"/>
                </a:lnTo>
                <a:lnTo>
                  <a:pt x="1369" y="178"/>
                </a:lnTo>
                <a:lnTo>
                  <a:pt x="1347" y="215"/>
                </a:lnTo>
                <a:lnTo>
                  <a:pt x="1324" y="252"/>
                </a:lnTo>
                <a:lnTo>
                  <a:pt x="1326" y="252"/>
                </a:lnTo>
                <a:lnTo>
                  <a:pt x="1278" y="326"/>
                </a:lnTo>
                <a:lnTo>
                  <a:pt x="1278" y="332"/>
                </a:lnTo>
                <a:lnTo>
                  <a:pt x="1281" y="335"/>
                </a:lnTo>
                <a:lnTo>
                  <a:pt x="1285" y="338"/>
                </a:lnTo>
                <a:lnTo>
                  <a:pt x="1288" y="338"/>
                </a:lnTo>
                <a:lnTo>
                  <a:pt x="1289" y="338"/>
                </a:lnTo>
                <a:lnTo>
                  <a:pt x="1295" y="339"/>
                </a:lnTo>
                <a:lnTo>
                  <a:pt x="1301" y="340"/>
                </a:lnTo>
                <a:lnTo>
                  <a:pt x="1297" y="335"/>
                </a:lnTo>
                <a:lnTo>
                  <a:pt x="1296" y="344"/>
                </a:lnTo>
                <a:lnTo>
                  <a:pt x="1293" y="355"/>
                </a:lnTo>
                <a:lnTo>
                  <a:pt x="1293" y="354"/>
                </a:lnTo>
                <a:lnTo>
                  <a:pt x="1288" y="374"/>
                </a:lnTo>
                <a:lnTo>
                  <a:pt x="1289" y="374"/>
                </a:lnTo>
                <a:lnTo>
                  <a:pt x="1281" y="393"/>
                </a:lnTo>
                <a:lnTo>
                  <a:pt x="1281" y="392"/>
                </a:lnTo>
                <a:lnTo>
                  <a:pt x="1270" y="410"/>
                </a:lnTo>
                <a:lnTo>
                  <a:pt x="1260" y="428"/>
                </a:lnTo>
                <a:lnTo>
                  <a:pt x="1261" y="428"/>
                </a:lnTo>
                <a:lnTo>
                  <a:pt x="1249" y="445"/>
                </a:lnTo>
                <a:lnTo>
                  <a:pt x="1223" y="478"/>
                </a:lnTo>
                <a:lnTo>
                  <a:pt x="1227" y="475"/>
                </a:lnTo>
                <a:lnTo>
                  <a:pt x="1223" y="475"/>
                </a:lnTo>
                <a:lnTo>
                  <a:pt x="1225" y="475"/>
                </a:lnTo>
                <a:lnTo>
                  <a:pt x="1222" y="474"/>
                </a:lnTo>
                <a:lnTo>
                  <a:pt x="1223" y="474"/>
                </a:lnTo>
                <a:lnTo>
                  <a:pt x="1221" y="472"/>
                </a:lnTo>
                <a:lnTo>
                  <a:pt x="1222" y="474"/>
                </a:lnTo>
                <a:lnTo>
                  <a:pt x="1219" y="471"/>
                </a:lnTo>
                <a:lnTo>
                  <a:pt x="1221" y="472"/>
                </a:lnTo>
                <a:lnTo>
                  <a:pt x="1218" y="467"/>
                </a:lnTo>
                <a:lnTo>
                  <a:pt x="1218" y="468"/>
                </a:lnTo>
                <a:lnTo>
                  <a:pt x="1217" y="461"/>
                </a:lnTo>
                <a:lnTo>
                  <a:pt x="1217" y="455"/>
                </a:lnTo>
                <a:lnTo>
                  <a:pt x="1217" y="456"/>
                </a:lnTo>
                <a:lnTo>
                  <a:pt x="1217" y="447"/>
                </a:lnTo>
                <a:lnTo>
                  <a:pt x="1215" y="439"/>
                </a:lnTo>
                <a:lnTo>
                  <a:pt x="1213" y="432"/>
                </a:lnTo>
                <a:lnTo>
                  <a:pt x="1213" y="433"/>
                </a:lnTo>
                <a:lnTo>
                  <a:pt x="1211" y="421"/>
                </a:lnTo>
                <a:lnTo>
                  <a:pt x="1211" y="422"/>
                </a:lnTo>
                <a:lnTo>
                  <a:pt x="1210" y="412"/>
                </a:lnTo>
                <a:lnTo>
                  <a:pt x="1210" y="413"/>
                </a:lnTo>
                <a:lnTo>
                  <a:pt x="1210" y="404"/>
                </a:lnTo>
                <a:lnTo>
                  <a:pt x="1210" y="394"/>
                </a:lnTo>
                <a:lnTo>
                  <a:pt x="1211" y="392"/>
                </a:lnTo>
                <a:lnTo>
                  <a:pt x="1210" y="393"/>
                </a:lnTo>
                <a:lnTo>
                  <a:pt x="1213" y="392"/>
                </a:lnTo>
                <a:lnTo>
                  <a:pt x="1210" y="393"/>
                </a:lnTo>
                <a:lnTo>
                  <a:pt x="1213" y="392"/>
                </a:lnTo>
                <a:lnTo>
                  <a:pt x="1211" y="392"/>
                </a:lnTo>
                <a:lnTo>
                  <a:pt x="1214" y="390"/>
                </a:lnTo>
                <a:lnTo>
                  <a:pt x="1213" y="392"/>
                </a:lnTo>
                <a:lnTo>
                  <a:pt x="1215" y="392"/>
                </a:lnTo>
                <a:lnTo>
                  <a:pt x="1214" y="392"/>
                </a:lnTo>
                <a:lnTo>
                  <a:pt x="1217" y="392"/>
                </a:lnTo>
                <a:lnTo>
                  <a:pt x="1215" y="392"/>
                </a:lnTo>
                <a:lnTo>
                  <a:pt x="1218" y="393"/>
                </a:lnTo>
                <a:lnTo>
                  <a:pt x="1215" y="390"/>
                </a:lnTo>
                <a:lnTo>
                  <a:pt x="1218" y="394"/>
                </a:lnTo>
                <a:lnTo>
                  <a:pt x="1223" y="398"/>
                </a:lnTo>
                <a:lnTo>
                  <a:pt x="1227" y="400"/>
                </a:lnTo>
                <a:lnTo>
                  <a:pt x="1239" y="405"/>
                </a:lnTo>
                <a:lnTo>
                  <a:pt x="1244" y="390"/>
                </a:lnTo>
                <a:lnTo>
                  <a:pt x="1244" y="389"/>
                </a:lnTo>
                <a:lnTo>
                  <a:pt x="1244" y="379"/>
                </a:lnTo>
                <a:lnTo>
                  <a:pt x="1244" y="369"/>
                </a:lnTo>
                <a:lnTo>
                  <a:pt x="1242" y="359"/>
                </a:lnTo>
                <a:lnTo>
                  <a:pt x="1242" y="358"/>
                </a:lnTo>
                <a:lnTo>
                  <a:pt x="1239" y="338"/>
                </a:lnTo>
                <a:lnTo>
                  <a:pt x="1235" y="318"/>
                </a:lnTo>
                <a:lnTo>
                  <a:pt x="1231" y="297"/>
                </a:lnTo>
                <a:lnTo>
                  <a:pt x="1230" y="288"/>
                </a:lnTo>
                <a:lnTo>
                  <a:pt x="1230" y="277"/>
                </a:lnTo>
                <a:lnTo>
                  <a:pt x="1230" y="279"/>
                </a:lnTo>
                <a:lnTo>
                  <a:pt x="1231" y="269"/>
                </a:lnTo>
                <a:lnTo>
                  <a:pt x="1233" y="260"/>
                </a:lnTo>
                <a:lnTo>
                  <a:pt x="1235" y="250"/>
                </a:lnTo>
                <a:lnTo>
                  <a:pt x="1235" y="252"/>
                </a:lnTo>
                <a:lnTo>
                  <a:pt x="1241" y="242"/>
                </a:lnTo>
                <a:lnTo>
                  <a:pt x="1234" y="244"/>
                </a:lnTo>
                <a:lnTo>
                  <a:pt x="1252" y="256"/>
                </a:lnTo>
                <a:lnTo>
                  <a:pt x="1260" y="254"/>
                </a:lnTo>
                <a:lnTo>
                  <a:pt x="1266" y="248"/>
                </a:lnTo>
                <a:lnTo>
                  <a:pt x="1254" y="186"/>
                </a:lnTo>
                <a:lnTo>
                  <a:pt x="1248" y="156"/>
                </a:lnTo>
                <a:lnTo>
                  <a:pt x="1242" y="127"/>
                </a:lnTo>
                <a:lnTo>
                  <a:pt x="1242" y="128"/>
                </a:lnTo>
                <a:lnTo>
                  <a:pt x="1238" y="98"/>
                </a:lnTo>
                <a:lnTo>
                  <a:pt x="1237" y="69"/>
                </a:lnTo>
                <a:lnTo>
                  <a:pt x="1238" y="55"/>
                </a:lnTo>
                <a:lnTo>
                  <a:pt x="1238" y="41"/>
                </a:lnTo>
                <a:lnTo>
                  <a:pt x="1241" y="26"/>
                </a:lnTo>
                <a:lnTo>
                  <a:pt x="1245" y="8"/>
                </a:lnTo>
                <a:lnTo>
                  <a:pt x="1241" y="4"/>
                </a:lnTo>
                <a:lnTo>
                  <a:pt x="1234" y="0"/>
                </a:lnTo>
                <a:lnTo>
                  <a:pt x="1227" y="0"/>
                </a:lnTo>
                <a:lnTo>
                  <a:pt x="1225" y="2"/>
                </a:lnTo>
                <a:lnTo>
                  <a:pt x="1221" y="4"/>
                </a:lnTo>
                <a:lnTo>
                  <a:pt x="1219" y="8"/>
                </a:lnTo>
                <a:lnTo>
                  <a:pt x="1217" y="26"/>
                </a:lnTo>
                <a:lnTo>
                  <a:pt x="1215" y="42"/>
                </a:lnTo>
                <a:lnTo>
                  <a:pt x="1215" y="41"/>
                </a:lnTo>
                <a:lnTo>
                  <a:pt x="1210" y="57"/>
                </a:lnTo>
                <a:lnTo>
                  <a:pt x="1211" y="57"/>
                </a:lnTo>
                <a:lnTo>
                  <a:pt x="1206" y="73"/>
                </a:lnTo>
                <a:lnTo>
                  <a:pt x="1201" y="88"/>
                </a:lnTo>
                <a:lnTo>
                  <a:pt x="1194" y="103"/>
                </a:lnTo>
                <a:lnTo>
                  <a:pt x="1194" y="101"/>
                </a:lnTo>
                <a:lnTo>
                  <a:pt x="1178" y="131"/>
                </a:lnTo>
                <a:lnTo>
                  <a:pt x="1163" y="159"/>
                </a:lnTo>
                <a:lnTo>
                  <a:pt x="1148" y="189"/>
                </a:lnTo>
                <a:lnTo>
                  <a:pt x="1141" y="203"/>
                </a:lnTo>
                <a:lnTo>
                  <a:pt x="1136" y="218"/>
                </a:lnTo>
                <a:lnTo>
                  <a:pt x="1131" y="233"/>
                </a:lnTo>
                <a:lnTo>
                  <a:pt x="1127" y="252"/>
                </a:lnTo>
                <a:lnTo>
                  <a:pt x="1132" y="254"/>
                </a:lnTo>
                <a:lnTo>
                  <a:pt x="1135" y="254"/>
                </a:lnTo>
                <a:lnTo>
                  <a:pt x="1132" y="254"/>
                </a:lnTo>
                <a:lnTo>
                  <a:pt x="1135" y="256"/>
                </a:lnTo>
                <a:lnTo>
                  <a:pt x="1136" y="256"/>
                </a:lnTo>
                <a:lnTo>
                  <a:pt x="1135" y="254"/>
                </a:lnTo>
                <a:lnTo>
                  <a:pt x="1136" y="256"/>
                </a:lnTo>
                <a:lnTo>
                  <a:pt x="1139" y="257"/>
                </a:lnTo>
                <a:lnTo>
                  <a:pt x="1136" y="249"/>
                </a:lnTo>
                <a:lnTo>
                  <a:pt x="1078" y="396"/>
                </a:lnTo>
                <a:lnTo>
                  <a:pt x="1086" y="394"/>
                </a:lnTo>
                <a:lnTo>
                  <a:pt x="1082" y="386"/>
                </a:lnTo>
                <a:lnTo>
                  <a:pt x="1082" y="388"/>
                </a:lnTo>
                <a:lnTo>
                  <a:pt x="1084" y="408"/>
                </a:lnTo>
                <a:lnTo>
                  <a:pt x="1147" y="248"/>
                </a:lnTo>
                <a:lnTo>
                  <a:pt x="1139" y="246"/>
                </a:lnTo>
                <a:lnTo>
                  <a:pt x="1137" y="245"/>
                </a:lnTo>
                <a:lnTo>
                  <a:pt x="1136" y="245"/>
                </a:lnTo>
                <a:lnTo>
                  <a:pt x="1137" y="246"/>
                </a:lnTo>
                <a:lnTo>
                  <a:pt x="1136" y="245"/>
                </a:lnTo>
                <a:lnTo>
                  <a:pt x="1133" y="245"/>
                </a:lnTo>
                <a:lnTo>
                  <a:pt x="1135" y="245"/>
                </a:lnTo>
                <a:lnTo>
                  <a:pt x="1133" y="245"/>
                </a:lnTo>
                <a:lnTo>
                  <a:pt x="1137" y="250"/>
                </a:lnTo>
                <a:lnTo>
                  <a:pt x="1140" y="236"/>
                </a:lnTo>
                <a:lnTo>
                  <a:pt x="1145" y="221"/>
                </a:lnTo>
                <a:lnTo>
                  <a:pt x="1145" y="222"/>
                </a:lnTo>
                <a:lnTo>
                  <a:pt x="1151" y="207"/>
                </a:lnTo>
                <a:lnTo>
                  <a:pt x="1157" y="193"/>
                </a:lnTo>
                <a:lnTo>
                  <a:pt x="1172" y="164"/>
                </a:lnTo>
                <a:lnTo>
                  <a:pt x="1187" y="136"/>
                </a:lnTo>
                <a:lnTo>
                  <a:pt x="1202" y="107"/>
                </a:lnTo>
                <a:lnTo>
                  <a:pt x="1210" y="92"/>
                </a:lnTo>
                <a:lnTo>
                  <a:pt x="1210" y="90"/>
                </a:lnTo>
                <a:lnTo>
                  <a:pt x="1215" y="76"/>
                </a:lnTo>
                <a:lnTo>
                  <a:pt x="1221" y="60"/>
                </a:lnTo>
                <a:lnTo>
                  <a:pt x="1225" y="45"/>
                </a:lnTo>
                <a:lnTo>
                  <a:pt x="1225" y="43"/>
                </a:lnTo>
                <a:lnTo>
                  <a:pt x="1227" y="27"/>
                </a:lnTo>
                <a:lnTo>
                  <a:pt x="1229" y="11"/>
                </a:lnTo>
                <a:lnTo>
                  <a:pt x="1227" y="12"/>
                </a:lnTo>
                <a:lnTo>
                  <a:pt x="1229" y="11"/>
                </a:lnTo>
                <a:lnTo>
                  <a:pt x="1227" y="12"/>
                </a:lnTo>
                <a:lnTo>
                  <a:pt x="1230" y="11"/>
                </a:lnTo>
                <a:lnTo>
                  <a:pt x="1229" y="11"/>
                </a:lnTo>
                <a:lnTo>
                  <a:pt x="1231" y="10"/>
                </a:lnTo>
                <a:lnTo>
                  <a:pt x="1230" y="11"/>
                </a:lnTo>
                <a:lnTo>
                  <a:pt x="1234" y="10"/>
                </a:lnTo>
                <a:lnTo>
                  <a:pt x="1230" y="8"/>
                </a:lnTo>
                <a:lnTo>
                  <a:pt x="1234" y="12"/>
                </a:lnTo>
                <a:lnTo>
                  <a:pt x="1235" y="14"/>
                </a:lnTo>
                <a:lnTo>
                  <a:pt x="1234" y="8"/>
                </a:lnTo>
                <a:lnTo>
                  <a:pt x="1230" y="23"/>
                </a:lnTo>
                <a:lnTo>
                  <a:pt x="1230" y="25"/>
                </a:lnTo>
                <a:lnTo>
                  <a:pt x="1229" y="39"/>
                </a:lnTo>
                <a:lnTo>
                  <a:pt x="1227" y="54"/>
                </a:lnTo>
                <a:lnTo>
                  <a:pt x="1227" y="55"/>
                </a:lnTo>
                <a:lnTo>
                  <a:pt x="1227" y="69"/>
                </a:lnTo>
                <a:lnTo>
                  <a:pt x="1227" y="70"/>
                </a:lnTo>
                <a:lnTo>
                  <a:pt x="1229" y="100"/>
                </a:lnTo>
                <a:lnTo>
                  <a:pt x="1233" y="128"/>
                </a:lnTo>
                <a:lnTo>
                  <a:pt x="1233" y="129"/>
                </a:lnTo>
                <a:lnTo>
                  <a:pt x="1238" y="159"/>
                </a:lnTo>
                <a:lnTo>
                  <a:pt x="1244" y="189"/>
                </a:lnTo>
                <a:lnTo>
                  <a:pt x="1256" y="248"/>
                </a:lnTo>
                <a:lnTo>
                  <a:pt x="1257" y="242"/>
                </a:lnTo>
                <a:lnTo>
                  <a:pt x="1253" y="246"/>
                </a:lnTo>
                <a:lnTo>
                  <a:pt x="1256" y="245"/>
                </a:lnTo>
                <a:lnTo>
                  <a:pt x="1252" y="246"/>
                </a:lnTo>
                <a:lnTo>
                  <a:pt x="1256" y="246"/>
                </a:lnTo>
                <a:lnTo>
                  <a:pt x="1234" y="233"/>
                </a:lnTo>
                <a:lnTo>
                  <a:pt x="1226" y="248"/>
                </a:lnTo>
                <a:lnTo>
                  <a:pt x="1223" y="257"/>
                </a:lnTo>
                <a:lnTo>
                  <a:pt x="1221" y="268"/>
                </a:lnTo>
                <a:lnTo>
                  <a:pt x="1219" y="277"/>
                </a:lnTo>
                <a:lnTo>
                  <a:pt x="1219" y="279"/>
                </a:lnTo>
                <a:lnTo>
                  <a:pt x="1221" y="288"/>
                </a:lnTo>
                <a:lnTo>
                  <a:pt x="1221" y="299"/>
                </a:lnTo>
                <a:lnTo>
                  <a:pt x="1225" y="319"/>
                </a:lnTo>
                <a:lnTo>
                  <a:pt x="1229" y="340"/>
                </a:lnTo>
                <a:lnTo>
                  <a:pt x="1233" y="361"/>
                </a:lnTo>
                <a:lnTo>
                  <a:pt x="1233" y="359"/>
                </a:lnTo>
                <a:lnTo>
                  <a:pt x="1234" y="370"/>
                </a:lnTo>
                <a:lnTo>
                  <a:pt x="1234" y="379"/>
                </a:lnTo>
                <a:lnTo>
                  <a:pt x="1234" y="378"/>
                </a:lnTo>
                <a:lnTo>
                  <a:pt x="1233" y="389"/>
                </a:lnTo>
                <a:lnTo>
                  <a:pt x="1233" y="388"/>
                </a:lnTo>
                <a:lnTo>
                  <a:pt x="1231" y="397"/>
                </a:lnTo>
                <a:lnTo>
                  <a:pt x="1238" y="393"/>
                </a:lnTo>
                <a:lnTo>
                  <a:pt x="1231" y="392"/>
                </a:lnTo>
                <a:lnTo>
                  <a:pt x="1227" y="389"/>
                </a:lnTo>
                <a:lnTo>
                  <a:pt x="1229" y="389"/>
                </a:lnTo>
                <a:lnTo>
                  <a:pt x="1225" y="386"/>
                </a:lnTo>
                <a:lnTo>
                  <a:pt x="1226" y="388"/>
                </a:lnTo>
                <a:lnTo>
                  <a:pt x="1223" y="385"/>
                </a:lnTo>
                <a:lnTo>
                  <a:pt x="1219" y="382"/>
                </a:lnTo>
                <a:lnTo>
                  <a:pt x="1215" y="381"/>
                </a:lnTo>
                <a:lnTo>
                  <a:pt x="1211" y="381"/>
                </a:lnTo>
                <a:lnTo>
                  <a:pt x="1207" y="382"/>
                </a:lnTo>
                <a:lnTo>
                  <a:pt x="1205" y="385"/>
                </a:lnTo>
                <a:lnTo>
                  <a:pt x="1202" y="389"/>
                </a:lnTo>
                <a:lnTo>
                  <a:pt x="1201" y="393"/>
                </a:lnTo>
                <a:lnTo>
                  <a:pt x="1199" y="402"/>
                </a:lnTo>
                <a:lnTo>
                  <a:pt x="1199" y="404"/>
                </a:lnTo>
                <a:lnTo>
                  <a:pt x="1199" y="413"/>
                </a:lnTo>
                <a:lnTo>
                  <a:pt x="1201" y="424"/>
                </a:lnTo>
                <a:lnTo>
                  <a:pt x="1203" y="436"/>
                </a:lnTo>
                <a:lnTo>
                  <a:pt x="1206" y="443"/>
                </a:lnTo>
                <a:lnTo>
                  <a:pt x="1206" y="441"/>
                </a:lnTo>
                <a:lnTo>
                  <a:pt x="1206" y="448"/>
                </a:lnTo>
                <a:lnTo>
                  <a:pt x="1206" y="456"/>
                </a:lnTo>
                <a:lnTo>
                  <a:pt x="1207" y="463"/>
                </a:lnTo>
                <a:lnTo>
                  <a:pt x="1207" y="464"/>
                </a:lnTo>
                <a:lnTo>
                  <a:pt x="1209" y="471"/>
                </a:lnTo>
                <a:lnTo>
                  <a:pt x="1211" y="478"/>
                </a:lnTo>
                <a:lnTo>
                  <a:pt x="1214" y="482"/>
                </a:lnTo>
                <a:lnTo>
                  <a:pt x="1218" y="483"/>
                </a:lnTo>
                <a:lnTo>
                  <a:pt x="1222" y="486"/>
                </a:lnTo>
                <a:lnTo>
                  <a:pt x="1230" y="486"/>
                </a:lnTo>
                <a:lnTo>
                  <a:pt x="1257" y="451"/>
                </a:lnTo>
                <a:lnTo>
                  <a:pt x="1269" y="435"/>
                </a:lnTo>
                <a:lnTo>
                  <a:pt x="1269" y="433"/>
                </a:lnTo>
                <a:lnTo>
                  <a:pt x="1280" y="416"/>
                </a:lnTo>
                <a:lnTo>
                  <a:pt x="1289" y="397"/>
                </a:lnTo>
                <a:lnTo>
                  <a:pt x="1299" y="378"/>
                </a:lnTo>
                <a:lnTo>
                  <a:pt x="1299" y="377"/>
                </a:lnTo>
                <a:lnTo>
                  <a:pt x="1304" y="357"/>
                </a:lnTo>
                <a:lnTo>
                  <a:pt x="1307" y="346"/>
                </a:lnTo>
                <a:lnTo>
                  <a:pt x="1308" y="331"/>
                </a:lnTo>
                <a:lnTo>
                  <a:pt x="1296" y="328"/>
                </a:lnTo>
                <a:lnTo>
                  <a:pt x="1289" y="328"/>
                </a:lnTo>
                <a:lnTo>
                  <a:pt x="1291" y="328"/>
                </a:lnTo>
                <a:lnTo>
                  <a:pt x="1288" y="327"/>
                </a:lnTo>
                <a:lnTo>
                  <a:pt x="1289" y="328"/>
                </a:lnTo>
                <a:lnTo>
                  <a:pt x="1287" y="327"/>
                </a:lnTo>
                <a:lnTo>
                  <a:pt x="1289" y="328"/>
                </a:lnTo>
                <a:lnTo>
                  <a:pt x="1288" y="327"/>
                </a:lnTo>
                <a:lnTo>
                  <a:pt x="1289" y="330"/>
                </a:lnTo>
                <a:lnTo>
                  <a:pt x="1288" y="326"/>
                </a:lnTo>
                <a:lnTo>
                  <a:pt x="1288" y="330"/>
                </a:lnTo>
                <a:lnTo>
                  <a:pt x="1334" y="257"/>
                </a:lnTo>
                <a:lnTo>
                  <a:pt x="1356" y="221"/>
                </a:lnTo>
                <a:lnTo>
                  <a:pt x="1378" y="183"/>
                </a:lnTo>
                <a:lnTo>
                  <a:pt x="1397" y="146"/>
                </a:lnTo>
                <a:lnTo>
                  <a:pt x="1416" y="105"/>
                </a:lnTo>
                <a:lnTo>
                  <a:pt x="1432" y="64"/>
                </a:lnTo>
                <a:lnTo>
                  <a:pt x="1440" y="42"/>
                </a:lnTo>
                <a:lnTo>
                  <a:pt x="1447" y="21"/>
                </a:lnTo>
                <a:lnTo>
                  <a:pt x="1444" y="23"/>
                </a:lnTo>
                <a:lnTo>
                  <a:pt x="1447" y="22"/>
                </a:lnTo>
                <a:lnTo>
                  <a:pt x="1448" y="21"/>
                </a:lnTo>
                <a:lnTo>
                  <a:pt x="1449" y="21"/>
                </a:lnTo>
                <a:lnTo>
                  <a:pt x="1444" y="21"/>
                </a:lnTo>
                <a:lnTo>
                  <a:pt x="1445" y="21"/>
                </a:lnTo>
                <a:lnTo>
                  <a:pt x="1442" y="19"/>
                </a:lnTo>
                <a:lnTo>
                  <a:pt x="1444" y="21"/>
                </a:lnTo>
                <a:lnTo>
                  <a:pt x="1448" y="23"/>
                </a:lnTo>
                <a:lnTo>
                  <a:pt x="1451" y="23"/>
                </a:lnTo>
                <a:lnTo>
                  <a:pt x="1447" y="18"/>
                </a:lnTo>
                <a:lnTo>
                  <a:pt x="1436" y="66"/>
                </a:lnTo>
                <a:lnTo>
                  <a:pt x="1428" y="117"/>
                </a:lnTo>
                <a:lnTo>
                  <a:pt x="1420" y="167"/>
                </a:lnTo>
                <a:lnTo>
                  <a:pt x="1416" y="218"/>
                </a:lnTo>
                <a:lnTo>
                  <a:pt x="1414" y="242"/>
                </a:lnTo>
                <a:lnTo>
                  <a:pt x="1414" y="268"/>
                </a:lnTo>
                <a:lnTo>
                  <a:pt x="1414" y="292"/>
                </a:lnTo>
                <a:lnTo>
                  <a:pt x="1414" y="293"/>
                </a:lnTo>
                <a:lnTo>
                  <a:pt x="1416" y="316"/>
                </a:lnTo>
                <a:lnTo>
                  <a:pt x="1420" y="340"/>
                </a:lnTo>
                <a:lnTo>
                  <a:pt x="1420" y="342"/>
                </a:lnTo>
                <a:lnTo>
                  <a:pt x="1424" y="365"/>
                </a:lnTo>
                <a:lnTo>
                  <a:pt x="1429" y="388"/>
                </a:lnTo>
                <a:lnTo>
                  <a:pt x="1429" y="389"/>
                </a:lnTo>
                <a:lnTo>
                  <a:pt x="1437" y="412"/>
                </a:lnTo>
                <a:lnTo>
                  <a:pt x="1444" y="405"/>
                </a:lnTo>
                <a:lnTo>
                  <a:pt x="1438" y="404"/>
                </a:lnTo>
                <a:lnTo>
                  <a:pt x="1440" y="404"/>
                </a:lnTo>
                <a:lnTo>
                  <a:pt x="1436" y="402"/>
                </a:lnTo>
                <a:lnTo>
                  <a:pt x="1437" y="402"/>
                </a:lnTo>
                <a:lnTo>
                  <a:pt x="1430" y="398"/>
                </a:lnTo>
                <a:lnTo>
                  <a:pt x="1432" y="398"/>
                </a:lnTo>
                <a:lnTo>
                  <a:pt x="1404" y="367"/>
                </a:lnTo>
                <a:lnTo>
                  <a:pt x="1395" y="367"/>
                </a:lnTo>
                <a:lnTo>
                  <a:pt x="1390" y="370"/>
                </a:lnTo>
                <a:lnTo>
                  <a:pt x="1385" y="378"/>
                </a:lnTo>
                <a:lnTo>
                  <a:pt x="1383" y="429"/>
                </a:lnTo>
                <a:lnTo>
                  <a:pt x="1383" y="453"/>
                </a:lnTo>
                <a:lnTo>
                  <a:pt x="1385" y="479"/>
                </a:lnTo>
                <a:lnTo>
                  <a:pt x="1386" y="503"/>
                </a:lnTo>
                <a:lnTo>
                  <a:pt x="1386" y="504"/>
                </a:lnTo>
                <a:lnTo>
                  <a:pt x="1390" y="529"/>
                </a:lnTo>
                <a:lnTo>
                  <a:pt x="1394" y="541"/>
                </a:lnTo>
                <a:lnTo>
                  <a:pt x="1398" y="552"/>
                </a:lnTo>
                <a:lnTo>
                  <a:pt x="1404" y="564"/>
                </a:lnTo>
                <a:lnTo>
                  <a:pt x="1404" y="565"/>
                </a:lnTo>
                <a:lnTo>
                  <a:pt x="1409" y="576"/>
                </a:lnTo>
                <a:lnTo>
                  <a:pt x="1408" y="572"/>
                </a:lnTo>
                <a:lnTo>
                  <a:pt x="1408" y="574"/>
                </a:lnTo>
                <a:lnTo>
                  <a:pt x="1408" y="573"/>
                </a:lnTo>
                <a:lnTo>
                  <a:pt x="1408" y="576"/>
                </a:lnTo>
                <a:lnTo>
                  <a:pt x="1408" y="574"/>
                </a:lnTo>
                <a:lnTo>
                  <a:pt x="1406" y="576"/>
                </a:lnTo>
                <a:lnTo>
                  <a:pt x="1408" y="574"/>
                </a:lnTo>
                <a:lnTo>
                  <a:pt x="1405" y="576"/>
                </a:lnTo>
                <a:lnTo>
                  <a:pt x="1409" y="576"/>
                </a:lnTo>
                <a:lnTo>
                  <a:pt x="1405" y="574"/>
                </a:lnTo>
                <a:lnTo>
                  <a:pt x="1402" y="572"/>
                </a:lnTo>
                <a:lnTo>
                  <a:pt x="1402" y="573"/>
                </a:lnTo>
                <a:lnTo>
                  <a:pt x="1399" y="569"/>
                </a:lnTo>
                <a:lnTo>
                  <a:pt x="1397" y="566"/>
                </a:lnTo>
                <a:lnTo>
                  <a:pt x="1391" y="562"/>
                </a:lnTo>
                <a:lnTo>
                  <a:pt x="1386" y="562"/>
                </a:lnTo>
                <a:lnTo>
                  <a:pt x="1381" y="565"/>
                </a:lnTo>
                <a:lnTo>
                  <a:pt x="1378" y="566"/>
                </a:lnTo>
                <a:lnTo>
                  <a:pt x="1375" y="572"/>
                </a:lnTo>
                <a:lnTo>
                  <a:pt x="1377" y="589"/>
                </a:lnTo>
                <a:lnTo>
                  <a:pt x="1377" y="591"/>
                </a:lnTo>
                <a:lnTo>
                  <a:pt x="1379" y="607"/>
                </a:lnTo>
                <a:lnTo>
                  <a:pt x="1385" y="623"/>
                </a:lnTo>
                <a:lnTo>
                  <a:pt x="1390" y="639"/>
                </a:lnTo>
                <a:lnTo>
                  <a:pt x="1398" y="654"/>
                </a:lnTo>
                <a:lnTo>
                  <a:pt x="1398" y="655"/>
                </a:lnTo>
                <a:lnTo>
                  <a:pt x="1405" y="670"/>
                </a:lnTo>
                <a:lnTo>
                  <a:pt x="1414" y="682"/>
                </a:lnTo>
                <a:lnTo>
                  <a:pt x="1414" y="683"/>
                </a:lnTo>
                <a:lnTo>
                  <a:pt x="1422" y="695"/>
                </a:lnTo>
                <a:lnTo>
                  <a:pt x="1422" y="690"/>
                </a:lnTo>
                <a:lnTo>
                  <a:pt x="1420" y="694"/>
                </a:lnTo>
                <a:lnTo>
                  <a:pt x="1421" y="693"/>
                </a:lnTo>
                <a:lnTo>
                  <a:pt x="1418" y="695"/>
                </a:lnTo>
                <a:lnTo>
                  <a:pt x="1420" y="694"/>
                </a:lnTo>
                <a:lnTo>
                  <a:pt x="1417" y="695"/>
                </a:lnTo>
                <a:lnTo>
                  <a:pt x="1414" y="697"/>
                </a:lnTo>
                <a:lnTo>
                  <a:pt x="1417" y="697"/>
                </a:lnTo>
                <a:lnTo>
                  <a:pt x="0" y="697"/>
                </a:lnTo>
                <a:lnTo>
                  <a:pt x="1" y="697"/>
                </a:lnTo>
                <a:lnTo>
                  <a:pt x="0" y="706"/>
                </a:lnTo>
                <a:close/>
              </a:path>
            </a:pathLst>
          </a:custGeom>
          <a:solidFill>
            <a:srgbClr val="0D7D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234" name="Freeform 48"/>
          <p:cNvSpPr>
            <a:spLocks/>
          </p:cNvSpPr>
          <p:nvPr/>
        </p:nvSpPr>
        <p:spPr bwMode="auto">
          <a:xfrm>
            <a:off x="6408738" y="5137150"/>
            <a:ext cx="1471612" cy="1216025"/>
          </a:xfrm>
          <a:custGeom>
            <a:avLst/>
            <a:gdLst>
              <a:gd name="T0" fmla="*/ 2147483647 w 927"/>
              <a:gd name="T1" fmla="*/ 2147483647 h 766"/>
              <a:gd name="T2" fmla="*/ 2147483647 w 927"/>
              <a:gd name="T3" fmla="*/ 2147483647 h 766"/>
              <a:gd name="T4" fmla="*/ 2147483647 w 927"/>
              <a:gd name="T5" fmla="*/ 2147483647 h 766"/>
              <a:gd name="T6" fmla="*/ 2147483647 w 927"/>
              <a:gd name="T7" fmla="*/ 2147483647 h 766"/>
              <a:gd name="T8" fmla="*/ 2147483647 w 927"/>
              <a:gd name="T9" fmla="*/ 2147483647 h 766"/>
              <a:gd name="T10" fmla="*/ 2147483647 w 927"/>
              <a:gd name="T11" fmla="*/ 2147483647 h 766"/>
              <a:gd name="T12" fmla="*/ 2147483647 w 927"/>
              <a:gd name="T13" fmla="*/ 2147483647 h 766"/>
              <a:gd name="T14" fmla="*/ 2147483647 w 927"/>
              <a:gd name="T15" fmla="*/ 2147483647 h 766"/>
              <a:gd name="T16" fmla="*/ 2147483647 w 927"/>
              <a:gd name="T17" fmla="*/ 2147483647 h 766"/>
              <a:gd name="T18" fmla="*/ 2147483647 w 927"/>
              <a:gd name="T19" fmla="*/ 2147483647 h 766"/>
              <a:gd name="T20" fmla="*/ 2147483647 w 927"/>
              <a:gd name="T21" fmla="*/ 2147483647 h 766"/>
              <a:gd name="T22" fmla="*/ 2147483647 w 927"/>
              <a:gd name="T23" fmla="*/ 2147483647 h 766"/>
              <a:gd name="T24" fmla="*/ 2147483647 w 927"/>
              <a:gd name="T25" fmla="*/ 2147483647 h 766"/>
              <a:gd name="T26" fmla="*/ 2147483647 w 927"/>
              <a:gd name="T27" fmla="*/ 2147483647 h 766"/>
              <a:gd name="T28" fmla="*/ 2147483647 w 927"/>
              <a:gd name="T29" fmla="*/ 2147483647 h 766"/>
              <a:gd name="T30" fmla="*/ 2147483647 w 927"/>
              <a:gd name="T31" fmla="*/ 2147483647 h 766"/>
              <a:gd name="T32" fmla="*/ 2147483647 w 927"/>
              <a:gd name="T33" fmla="*/ 2147483647 h 766"/>
              <a:gd name="T34" fmla="*/ 2147483647 w 927"/>
              <a:gd name="T35" fmla="*/ 2147483647 h 766"/>
              <a:gd name="T36" fmla="*/ 2147483647 w 927"/>
              <a:gd name="T37" fmla="*/ 2147483647 h 766"/>
              <a:gd name="T38" fmla="*/ 2147483647 w 927"/>
              <a:gd name="T39" fmla="*/ 2147483647 h 766"/>
              <a:gd name="T40" fmla="*/ 2147483647 w 927"/>
              <a:gd name="T41" fmla="*/ 2147483647 h 766"/>
              <a:gd name="T42" fmla="*/ 2147483647 w 927"/>
              <a:gd name="T43" fmla="*/ 2147483647 h 766"/>
              <a:gd name="T44" fmla="*/ 2147483647 w 927"/>
              <a:gd name="T45" fmla="*/ 2147483647 h 766"/>
              <a:gd name="T46" fmla="*/ 2147483647 w 927"/>
              <a:gd name="T47" fmla="*/ 2147483647 h 766"/>
              <a:gd name="T48" fmla="*/ 2147483647 w 927"/>
              <a:gd name="T49" fmla="*/ 2147483647 h 766"/>
              <a:gd name="T50" fmla="*/ 2147483647 w 927"/>
              <a:gd name="T51" fmla="*/ 2147483647 h 766"/>
              <a:gd name="T52" fmla="*/ 2147483647 w 927"/>
              <a:gd name="T53" fmla="*/ 2147483647 h 766"/>
              <a:gd name="T54" fmla="*/ 2147483647 w 927"/>
              <a:gd name="T55" fmla="*/ 2147483647 h 766"/>
              <a:gd name="T56" fmla="*/ 2147483647 w 927"/>
              <a:gd name="T57" fmla="*/ 2147483647 h 766"/>
              <a:gd name="T58" fmla="*/ 2147483647 w 927"/>
              <a:gd name="T59" fmla="*/ 2147483647 h 766"/>
              <a:gd name="T60" fmla="*/ 2147483647 w 927"/>
              <a:gd name="T61" fmla="*/ 2147483647 h 766"/>
              <a:gd name="T62" fmla="*/ 2147483647 w 927"/>
              <a:gd name="T63" fmla="*/ 2147483647 h 766"/>
              <a:gd name="T64" fmla="*/ 2147483647 w 927"/>
              <a:gd name="T65" fmla="*/ 2147483647 h 766"/>
              <a:gd name="T66" fmla="*/ 2147483647 w 927"/>
              <a:gd name="T67" fmla="*/ 2147483647 h 766"/>
              <a:gd name="T68" fmla="*/ 2147483647 w 927"/>
              <a:gd name="T69" fmla="*/ 2147483647 h 766"/>
              <a:gd name="T70" fmla="*/ 2147483647 w 927"/>
              <a:gd name="T71" fmla="*/ 2147483647 h 766"/>
              <a:gd name="T72" fmla="*/ 2147483647 w 927"/>
              <a:gd name="T73" fmla="*/ 2147483647 h 766"/>
              <a:gd name="T74" fmla="*/ 2147483647 w 927"/>
              <a:gd name="T75" fmla="*/ 2147483647 h 766"/>
              <a:gd name="T76" fmla="*/ 2147483647 w 927"/>
              <a:gd name="T77" fmla="*/ 2147483647 h 766"/>
              <a:gd name="T78" fmla="*/ 2147483647 w 927"/>
              <a:gd name="T79" fmla="*/ 2147483647 h 766"/>
              <a:gd name="T80" fmla="*/ 2147483647 w 927"/>
              <a:gd name="T81" fmla="*/ 2147483647 h 766"/>
              <a:gd name="T82" fmla="*/ 2147483647 w 927"/>
              <a:gd name="T83" fmla="*/ 2147483647 h 766"/>
              <a:gd name="T84" fmla="*/ 2147483647 w 927"/>
              <a:gd name="T85" fmla="*/ 2147483647 h 766"/>
              <a:gd name="T86" fmla="*/ 2147483647 w 927"/>
              <a:gd name="T87" fmla="*/ 2147483647 h 766"/>
              <a:gd name="T88" fmla="*/ 2147483647 w 927"/>
              <a:gd name="T89" fmla="*/ 2147483647 h 766"/>
              <a:gd name="T90" fmla="*/ 2147483647 w 927"/>
              <a:gd name="T91" fmla="*/ 2147483647 h 766"/>
              <a:gd name="T92" fmla="*/ 2147483647 w 927"/>
              <a:gd name="T93" fmla="*/ 2147483647 h 766"/>
              <a:gd name="T94" fmla="*/ 2147483647 w 927"/>
              <a:gd name="T95" fmla="*/ 2147483647 h 766"/>
              <a:gd name="T96" fmla="*/ 2147483647 w 927"/>
              <a:gd name="T97" fmla="*/ 2147483647 h 766"/>
              <a:gd name="T98" fmla="*/ 2147483647 w 927"/>
              <a:gd name="T99" fmla="*/ 2147483647 h 766"/>
              <a:gd name="T100" fmla="*/ 2147483647 w 927"/>
              <a:gd name="T101" fmla="*/ 2147483647 h 766"/>
              <a:gd name="T102" fmla="*/ 2147483647 w 927"/>
              <a:gd name="T103" fmla="*/ 2147483647 h 766"/>
              <a:gd name="T104" fmla="*/ 2147483647 w 927"/>
              <a:gd name="T105" fmla="*/ 2147483647 h 766"/>
              <a:gd name="T106" fmla="*/ 2147483647 w 927"/>
              <a:gd name="T107" fmla="*/ 2147483647 h 766"/>
              <a:gd name="T108" fmla="*/ 2147483647 w 927"/>
              <a:gd name="T109" fmla="*/ 2147483647 h 766"/>
              <a:gd name="T110" fmla="*/ 2147483647 w 927"/>
              <a:gd name="T111" fmla="*/ 2147483647 h 766"/>
              <a:gd name="T112" fmla="*/ 2147483647 w 927"/>
              <a:gd name="T113" fmla="*/ 2147483647 h 7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27"/>
              <a:gd name="T172" fmla="*/ 0 h 766"/>
              <a:gd name="T173" fmla="*/ 927 w 927"/>
              <a:gd name="T174" fmla="*/ 766 h 7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27" h="766">
                <a:moveTo>
                  <a:pt x="886" y="609"/>
                </a:moveTo>
                <a:lnTo>
                  <a:pt x="882" y="600"/>
                </a:lnTo>
                <a:lnTo>
                  <a:pt x="878" y="592"/>
                </a:lnTo>
                <a:lnTo>
                  <a:pt x="875" y="584"/>
                </a:lnTo>
                <a:lnTo>
                  <a:pt x="873" y="565"/>
                </a:lnTo>
                <a:lnTo>
                  <a:pt x="871" y="547"/>
                </a:lnTo>
                <a:lnTo>
                  <a:pt x="871" y="527"/>
                </a:lnTo>
                <a:lnTo>
                  <a:pt x="871" y="506"/>
                </a:lnTo>
                <a:lnTo>
                  <a:pt x="873" y="486"/>
                </a:lnTo>
                <a:lnTo>
                  <a:pt x="874" y="467"/>
                </a:lnTo>
                <a:lnTo>
                  <a:pt x="873" y="469"/>
                </a:lnTo>
                <a:lnTo>
                  <a:pt x="877" y="462"/>
                </a:lnTo>
                <a:lnTo>
                  <a:pt x="879" y="457"/>
                </a:lnTo>
                <a:lnTo>
                  <a:pt x="886" y="447"/>
                </a:lnTo>
                <a:lnTo>
                  <a:pt x="884" y="450"/>
                </a:lnTo>
                <a:lnTo>
                  <a:pt x="888" y="447"/>
                </a:lnTo>
                <a:lnTo>
                  <a:pt x="885" y="449"/>
                </a:lnTo>
                <a:lnTo>
                  <a:pt x="889" y="449"/>
                </a:lnTo>
                <a:lnTo>
                  <a:pt x="888" y="449"/>
                </a:lnTo>
                <a:lnTo>
                  <a:pt x="890" y="450"/>
                </a:lnTo>
                <a:lnTo>
                  <a:pt x="889" y="449"/>
                </a:lnTo>
                <a:lnTo>
                  <a:pt x="893" y="451"/>
                </a:lnTo>
                <a:lnTo>
                  <a:pt x="892" y="451"/>
                </a:lnTo>
                <a:lnTo>
                  <a:pt x="898" y="457"/>
                </a:lnTo>
                <a:lnTo>
                  <a:pt x="913" y="467"/>
                </a:lnTo>
                <a:lnTo>
                  <a:pt x="909" y="418"/>
                </a:lnTo>
                <a:lnTo>
                  <a:pt x="906" y="377"/>
                </a:lnTo>
                <a:lnTo>
                  <a:pt x="905" y="337"/>
                </a:lnTo>
                <a:lnTo>
                  <a:pt x="905" y="295"/>
                </a:lnTo>
                <a:lnTo>
                  <a:pt x="908" y="252"/>
                </a:lnTo>
                <a:lnTo>
                  <a:pt x="908" y="254"/>
                </a:lnTo>
                <a:lnTo>
                  <a:pt x="912" y="212"/>
                </a:lnTo>
                <a:lnTo>
                  <a:pt x="917" y="170"/>
                </a:lnTo>
                <a:lnTo>
                  <a:pt x="927" y="126"/>
                </a:lnTo>
                <a:lnTo>
                  <a:pt x="921" y="122"/>
                </a:lnTo>
                <a:lnTo>
                  <a:pt x="918" y="122"/>
                </a:lnTo>
                <a:lnTo>
                  <a:pt x="913" y="122"/>
                </a:lnTo>
                <a:lnTo>
                  <a:pt x="909" y="126"/>
                </a:lnTo>
                <a:lnTo>
                  <a:pt x="905" y="129"/>
                </a:lnTo>
                <a:lnTo>
                  <a:pt x="896" y="150"/>
                </a:lnTo>
                <a:lnTo>
                  <a:pt x="886" y="169"/>
                </a:lnTo>
                <a:lnTo>
                  <a:pt x="886" y="168"/>
                </a:lnTo>
                <a:lnTo>
                  <a:pt x="877" y="186"/>
                </a:lnTo>
                <a:lnTo>
                  <a:pt x="855" y="221"/>
                </a:lnTo>
                <a:lnTo>
                  <a:pt x="845" y="237"/>
                </a:lnTo>
                <a:lnTo>
                  <a:pt x="819" y="270"/>
                </a:lnTo>
                <a:lnTo>
                  <a:pt x="819" y="268"/>
                </a:lnTo>
                <a:lnTo>
                  <a:pt x="792" y="299"/>
                </a:lnTo>
                <a:lnTo>
                  <a:pt x="763" y="332"/>
                </a:lnTo>
                <a:lnTo>
                  <a:pt x="748" y="346"/>
                </a:lnTo>
                <a:lnTo>
                  <a:pt x="697" y="399"/>
                </a:lnTo>
                <a:lnTo>
                  <a:pt x="698" y="404"/>
                </a:lnTo>
                <a:lnTo>
                  <a:pt x="701" y="412"/>
                </a:lnTo>
                <a:lnTo>
                  <a:pt x="749" y="401"/>
                </a:lnTo>
                <a:lnTo>
                  <a:pt x="745" y="393"/>
                </a:lnTo>
                <a:lnTo>
                  <a:pt x="601" y="625"/>
                </a:lnTo>
                <a:lnTo>
                  <a:pt x="604" y="623"/>
                </a:lnTo>
                <a:lnTo>
                  <a:pt x="600" y="623"/>
                </a:lnTo>
                <a:lnTo>
                  <a:pt x="601" y="623"/>
                </a:lnTo>
                <a:lnTo>
                  <a:pt x="599" y="623"/>
                </a:lnTo>
                <a:lnTo>
                  <a:pt x="601" y="625"/>
                </a:lnTo>
                <a:lnTo>
                  <a:pt x="599" y="623"/>
                </a:lnTo>
                <a:lnTo>
                  <a:pt x="600" y="623"/>
                </a:lnTo>
                <a:lnTo>
                  <a:pt x="597" y="622"/>
                </a:lnTo>
                <a:lnTo>
                  <a:pt x="599" y="623"/>
                </a:lnTo>
                <a:lnTo>
                  <a:pt x="597" y="618"/>
                </a:lnTo>
                <a:lnTo>
                  <a:pt x="594" y="615"/>
                </a:lnTo>
                <a:lnTo>
                  <a:pt x="594" y="617"/>
                </a:lnTo>
                <a:lnTo>
                  <a:pt x="594" y="613"/>
                </a:lnTo>
                <a:lnTo>
                  <a:pt x="594" y="614"/>
                </a:lnTo>
                <a:lnTo>
                  <a:pt x="572" y="498"/>
                </a:lnTo>
                <a:lnTo>
                  <a:pt x="570" y="501"/>
                </a:lnTo>
                <a:lnTo>
                  <a:pt x="572" y="500"/>
                </a:lnTo>
                <a:lnTo>
                  <a:pt x="569" y="501"/>
                </a:lnTo>
                <a:lnTo>
                  <a:pt x="572" y="501"/>
                </a:lnTo>
                <a:lnTo>
                  <a:pt x="570" y="501"/>
                </a:lnTo>
                <a:lnTo>
                  <a:pt x="573" y="500"/>
                </a:lnTo>
                <a:lnTo>
                  <a:pt x="572" y="501"/>
                </a:lnTo>
                <a:lnTo>
                  <a:pt x="574" y="500"/>
                </a:lnTo>
                <a:lnTo>
                  <a:pt x="572" y="500"/>
                </a:lnTo>
                <a:lnTo>
                  <a:pt x="609" y="527"/>
                </a:lnTo>
                <a:lnTo>
                  <a:pt x="613" y="527"/>
                </a:lnTo>
                <a:lnTo>
                  <a:pt x="617" y="525"/>
                </a:lnTo>
                <a:lnTo>
                  <a:pt x="627" y="522"/>
                </a:lnTo>
                <a:lnTo>
                  <a:pt x="609" y="496"/>
                </a:lnTo>
                <a:lnTo>
                  <a:pt x="611" y="498"/>
                </a:lnTo>
                <a:lnTo>
                  <a:pt x="608" y="469"/>
                </a:lnTo>
                <a:lnTo>
                  <a:pt x="605" y="438"/>
                </a:lnTo>
                <a:lnTo>
                  <a:pt x="605" y="439"/>
                </a:lnTo>
                <a:lnTo>
                  <a:pt x="604" y="377"/>
                </a:lnTo>
                <a:lnTo>
                  <a:pt x="604" y="317"/>
                </a:lnTo>
                <a:lnTo>
                  <a:pt x="608" y="134"/>
                </a:lnTo>
                <a:lnTo>
                  <a:pt x="608" y="72"/>
                </a:lnTo>
                <a:lnTo>
                  <a:pt x="605" y="9"/>
                </a:lnTo>
                <a:lnTo>
                  <a:pt x="600" y="2"/>
                </a:lnTo>
                <a:lnTo>
                  <a:pt x="597" y="1"/>
                </a:lnTo>
                <a:lnTo>
                  <a:pt x="593" y="0"/>
                </a:lnTo>
                <a:lnTo>
                  <a:pt x="589" y="1"/>
                </a:lnTo>
                <a:lnTo>
                  <a:pt x="585" y="5"/>
                </a:lnTo>
                <a:lnTo>
                  <a:pt x="577" y="41"/>
                </a:lnTo>
                <a:lnTo>
                  <a:pt x="577" y="40"/>
                </a:lnTo>
                <a:lnTo>
                  <a:pt x="568" y="73"/>
                </a:lnTo>
                <a:lnTo>
                  <a:pt x="557" y="107"/>
                </a:lnTo>
                <a:lnTo>
                  <a:pt x="557" y="106"/>
                </a:lnTo>
                <a:lnTo>
                  <a:pt x="545" y="138"/>
                </a:lnTo>
                <a:lnTo>
                  <a:pt x="530" y="169"/>
                </a:lnTo>
                <a:lnTo>
                  <a:pt x="515" y="200"/>
                </a:lnTo>
                <a:lnTo>
                  <a:pt x="515" y="199"/>
                </a:lnTo>
                <a:lnTo>
                  <a:pt x="500" y="228"/>
                </a:lnTo>
                <a:lnTo>
                  <a:pt x="483" y="258"/>
                </a:lnTo>
                <a:lnTo>
                  <a:pt x="465" y="286"/>
                </a:lnTo>
                <a:lnTo>
                  <a:pt x="467" y="286"/>
                </a:lnTo>
                <a:lnTo>
                  <a:pt x="448" y="314"/>
                </a:lnTo>
                <a:lnTo>
                  <a:pt x="448" y="313"/>
                </a:lnTo>
                <a:lnTo>
                  <a:pt x="410" y="368"/>
                </a:lnTo>
                <a:lnTo>
                  <a:pt x="373" y="422"/>
                </a:lnTo>
                <a:lnTo>
                  <a:pt x="334" y="478"/>
                </a:lnTo>
                <a:lnTo>
                  <a:pt x="338" y="482"/>
                </a:lnTo>
                <a:lnTo>
                  <a:pt x="340" y="483"/>
                </a:lnTo>
                <a:lnTo>
                  <a:pt x="348" y="485"/>
                </a:lnTo>
                <a:lnTo>
                  <a:pt x="398" y="461"/>
                </a:lnTo>
                <a:lnTo>
                  <a:pt x="392" y="459"/>
                </a:lnTo>
                <a:lnTo>
                  <a:pt x="394" y="461"/>
                </a:lnTo>
                <a:lnTo>
                  <a:pt x="393" y="459"/>
                </a:lnTo>
                <a:lnTo>
                  <a:pt x="394" y="462"/>
                </a:lnTo>
                <a:lnTo>
                  <a:pt x="393" y="461"/>
                </a:lnTo>
                <a:lnTo>
                  <a:pt x="394" y="463"/>
                </a:lnTo>
                <a:lnTo>
                  <a:pt x="396" y="461"/>
                </a:lnTo>
                <a:lnTo>
                  <a:pt x="297" y="613"/>
                </a:lnTo>
                <a:lnTo>
                  <a:pt x="297" y="619"/>
                </a:lnTo>
                <a:lnTo>
                  <a:pt x="300" y="625"/>
                </a:lnTo>
                <a:lnTo>
                  <a:pt x="305" y="630"/>
                </a:lnTo>
                <a:lnTo>
                  <a:pt x="311" y="634"/>
                </a:lnTo>
                <a:lnTo>
                  <a:pt x="310" y="633"/>
                </a:lnTo>
                <a:lnTo>
                  <a:pt x="312" y="635"/>
                </a:lnTo>
                <a:lnTo>
                  <a:pt x="311" y="635"/>
                </a:lnTo>
                <a:lnTo>
                  <a:pt x="312" y="638"/>
                </a:lnTo>
                <a:lnTo>
                  <a:pt x="312" y="634"/>
                </a:lnTo>
                <a:lnTo>
                  <a:pt x="283" y="712"/>
                </a:lnTo>
                <a:lnTo>
                  <a:pt x="291" y="711"/>
                </a:lnTo>
                <a:lnTo>
                  <a:pt x="284" y="701"/>
                </a:lnTo>
                <a:lnTo>
                  <a:pt x="284" y="703"/>
                </a:lnTo>
                <a:lnTo>
                  <a:pt x="277" y="691"/>
                </a:lnTo>
                <a:lnTo>
                  <a:pt x="277" y="692"/>
                </a:lnTo>
                <a:lnTo>
                  <a:pt x="273" y="678"/>
                </a:lnTo>
                <a:lnTo>
                  <a:pt x="269" y="665"/>
                </a:lnTo>
                <a:lnTo>
                  <a:pt x="269" y="666"/>
                </a:lnTo>
                <a:lnTo>
                  <a:pt x="262" y="637"/>
                </a:lnTo>
                <a:lnTo>
                  <a:pt x="260" y="622"/>
                </a:lnTo>
                <a:lnTo>
                  <a:pt x="257" y="609"/>
                </a:lnTo>
                <a:lnTo>
                  <a:pt x="253" y="615"/>
                </a:lnTo>
                <a:lnTo>
                  <a:pt x="256" y="614"/>
                </a:lnTo>
                <a:lnTo>
                  <a:pt x="258" y="615"/>
                </a:lnTo>
                <a:lnTo>
                  <a:pt x="256" y="614"/>
                </a:lnTo>
                <a:lnTo>
                  <a:pt x="262" y="618"/>
                </a:lnTo>
                <a:lnTo>
                  <a:pt x="261" y="618"/>
                </a:lnTo>
                <a:lnTo>
                  <a:pt x="264" y="621"/>
                </a:lnTo>
                <a:lnTo>
                  <a:pt x="265" y="621"/>
                </a:lnTo>
                <a:lnTo>
                  <a:pt x="266" y="623"/>
                </a:lnTo>
                <a:lnTo>
                  <a:pt x="272" y="625"/>
                </a:lnTo>
                <a:lnTo>
                  <a:pt x="283" y="630"/>
                </a:lnTo>
                <a:lnTo>
                  <a:pt x="275" y="590"/>
                </a:lnTo>
                <a:lnTo>
                  <a:pt x="269" y="556"/>
                </a:lnTo>
                <a:lnTo>
                  <a:pt x="269" y="557"/>
                </a:lnTo>
                <a:lnTo>
                  <a:pt x="266" y="522"/>
                </a:lnTo>
                <a:lnTo>
                  <a:pt x="266" y="524"/>
                </a:lnTo>
                <a:lnTo>
                  <a:pt x="265" y="489"/>
                </a:lnTo>
                <a:lnTo>
                  <a:pt x="266" y="454"/>
                </a:lnTo>
                <a:lnTo>
                  <a:pt x="269" y="436"/>
                </a:lnTo>
                <a:lnTo>
                  <a:pt x="272" y="419"/>
                </a:lnTo>
                <a:lnTo>
                  <a:pt x="272" y="420"/>
                </a:lnTo>
                <a:lnTo>
                  <a:pt x="275" y="403"/>
                </a:lnTo>
                <a:lnTo>
                  <a:pt x="279" y="385"/>
                </a:lnTo>
                <a:lnTo>
                  <a:pt x="284" y="369"/>
                </a:lnTo>
                <a:lnTo>
                  <a:pt x="291" y="350"/>
                </a:lnTo>
                <a:lnTo>
                  <a:pt x="287" y="345"/>
                </a:lnTo>
                <a:lnTo>
                  <a:pt x="281" y="344"/>
                </a:lnTo>
                <a:lnTo>
                  <a:pt x="277" y="345"/>
                </a:lnTo>
                <a:lnTo>
                  <a:pt x="272" y="348"/>
                </a:lnTo>
                <a:lnTo>
                  <a:pt x="256" y="383"/>
                </a:lnTo>
                <a:lnTo>
                  <a:pt x="256" y="381"/>
                </a:lnTo>
                <a:lnTo>
                  <a:pt x="240" y="414"/>
                </a:lnTo>
                <a:lnTo>
                  <a:pt x="221" y="443"/>
                </a:lnTo>
                <a:lnTo>
                  <a:pt x="202" y="471"/>
                </a:lnTo>
                <a:lnTo>
                  <a:pt x="182" y="498"/>
                </a:lnTo>
                <a:lnTo>
                  <a:pt x="162" y="525"/>
                </a:lnTo>
                <a:lnTo>
                  <a:pt x="117" y="582"/>
                </a:lnTo>
                <a:lnTo>
                  <a:pt x="117" y="587"/>
                </a:lnTo>
                <a:lnTo>
                  <a:pt x="120" y="595"/>
                </a:lnTo>
                <a:lnTo>
                  <a:pt x="124" y="598"/>
                </a:lnTo>
                <a:lnTo>
                  <a:pt x="128" y="599"/>
                </a:lnTo>
                <a:lnTo>
                  <a:pt x="132" y="600"/>
                </a:lnTo>
                <a:lnTo>
                  <a:pt x="136" y="603"/>
                </a:lnTo>
                <a:lnTo>
                  <a:pt x="133" y="599"/>
                </a:lnTo>
                <a:lnTo>
                  <a:pt x="133" y="609"/>
                </a:lnTo>
                <a:lnTo>
                  <a:pt x="133" y="607"/>
                </a:lnTo>
                <a:lnTo>
                  <a:pt x="132" y="617"/>
                </a:lnTo>
                <a:lnTo>
                  <a:pt x="128" y="637"/>
                </a:lnTo>
                <a:lnTo>
                  <a:pt x="128" y="635"/>
                </a:lnTo>
                <a:lnTo>
                  <a:pt x="123" y="657"/>
                </a:lnTo>
                <a:lnTo>
                  <a:pt x="116" y="677"/>
                </a:lnTo>
                <a:lnTo>
                  <a:pt x="107" y="696"/>
                </a:lnTo>
                <a:lnTo>
                  <a:pt x="97" y="716"/>
                </a:lnTo>
                <a:lnTo>
                  <a:pt x="88" y="735"/>
                </a:lnTo>
                <a:lnTo>
                  <a:pt x="77" y="752"/>
                </a:lnTo>
                <a:lnTo>
                  <a:pt x="86" y="752"/>
                </a:lnTo>
                <a:lnTo>
                  <a:pt x="14" y="627"/>
                </a:lnTo>
                <a:lnTo>
                  <a:pt x="8" y="634"/>
                </a:lnTo>
                <a:lnTo>
                  <a:pt x="16" y="635"/>
                </a:lnTo>
                <a:lnTo>
                  <a:pt x="15" y="635"/>
                </a:lnTo>
                <a:lnTo>
                  <a:pt x="22" y="638"/>
                </a:lnTo>
                <a:lnTo>
                  <a:pt x="22" y="637"/>
                </a:lnTo>
                <a:lnTo>
                  <a:pt x="29" y="641"/>
                </a:lnTo>
                <a:lnTo>
                  <a:pt x="27" y="639"/>
                </a:lnTo>
                <a:lnTo>
                  <a:pt x="34" y="643"/>
                </a:lnTo>
                <a:lnTo>
                  <a:pt x="39" y="647"/>
                </a:lnTo>
                <a:lnTo>
                  <a:pt x="45" y="653"/>
                </a:lnTo>
                <a:lnTo>
                  <a:pt x="46" y="653"/>
                </a:lnTo>
                <a:lnTo>
                  <a:pt x="72" y="668"/>
                </a:lnTo>
                <a:lnTo>
                  <a:pt x="57" y="637"/>
                </a:lnTo>
                <a:lnTo>
                  <a:pt x="57" y="635"/>
                </a:lnTo>
                <a:lnTo>
                  <a:pt x="39" y="625"/>
                </a:lnTo>
                <a:lnTo>
                  <a:pt x="38" y="625"/>
                </a:lnTo>
                <a:lnTo>
                  <a:pt x="47" y="641"/>
                </a:lnTo>
                <a:lnTo>
                  <a:pt x="55" y="657"/>
                </a:lnTo>
                <a:lnTo>
                  <a:pt x="63" y="652"/>
                </a:lnTo>
                <a:lnTo>
                  <a:pt x="50" y="643"/>
                </a:lnTo>
                <a:lnTo>
                  <a:pt x="51" y="645"/>
                </a:lnTo>
                <a:lnTo>
                  <a:pt x="45" y="639"/>
                </a:lnTo>
                <a:lnTo>
                  <a:pt x="39" y="635"/>
                </a:lnTo>
                <a:lnTo>
                  <a:pt x="34" y="631"/>
                </a:lnTo>
                <a:lnTo>
                  <a:pt x="33" y="631"/>
                </a:lnTo>
                <a:lnTo>
                  <a:pt x="26" y="627"/>
                </a:lnTo>
                <a:lnTo>
                  <a:pt x="25" y="627"/>
                </a:lnTo>
                <a:lnTo>
                  <a:pt x="18" y="625"/>
                </a:lnTo>
                <a:lnTo>
                  <a:pt x="16" y="625"/>
                </a:lnTo>
                <a:lnTo>
                  <a:pt x="0" y="623"/>
                </a:lnTo>
                <a:lnTo>
                  <a:pt x="82" y="766"/>
                </a:lnTo>
                <a:lnTo>
                  <a:pt x="96" y="740"/>
                </a:lnTo>
                <a:lnTo>
                  <a:pt x="107" y="721"/>
                </a:lnTo>
                <a:lnTo>
                  <a:pt x="107" y="720"/>
                </a:lnTo>
                <a:lnTo>
                  <a:pt x="116" y="700"/>
                </a:lnTo>
                <a:lnTo>
                  <a:pt x="125" y="681"/>
                </a:lnTo>
                <a:lnTo>
                  <a:pt x="125" y="680"/>
                </a:lnTo>
                <a:lnTo>
                  <a:pt x="132" y="660"/>
                </a:lnTo>
                <a:lnTo>
                  <a:pt x="139" y="639"/>
                </a:lnTo>
                <a:lnTo>
                  <a:pt x="139" y="638"/>
                </a:lnTo>
                <a:lnTo>
                  <a:pt x="143" y="619"/>
                </a:lnTo>
                <a:lnTo>
                  <a:pt x="143" y="618"/>
                </a:lnTo>
                <a:lnTo>
                  <a:pt x="143" y="609"/>
                </a:lnTo>
                <a:lnTo>
                  <a:pt x="143" y="596"/>
                </a:lnTo>
                <a:lnTo>
                  <a:pt x="136" y="591"/>
                </a:lnTo>
                <a:lnTo>
                  <a:pt x="132" y="590"/>
                </a:lnTo>
                <a:lnTo>
                  <a:pt x="128" y="588"/>
                </a:lnTo>
                <a:lnTo>
                  <a:pt x="129" y="588"/>
                </a:lnTo>
                <a:lnTo>
                  <a:pt x="127" y="587"/>
                </a:lnTo>
                <a:lnTo>
                  <a:pt x="129" y="591"/>
                </a:lnTo>
                <a:lnTo>
                  <a:pt x="128" y="586"/>
                </a:lnTo>
                <a:lnTo>
                  <a:pt x="128" y="587"/>
                </a:lnTo>
                <a:lnTo>
                  <a:pt x="128" y="583"/>
                </a:lnTo>
                <a:lnTo>
                  <a:pt x="127" y="586"/>
                </a:lnTo>
                <a:lnTo>
                  <a:pt x="170" y="532"/>
                </a:lnTo>
                <a:lnTo>
                  <a:pt x="190" y="505"/>
                </a:lnTo>
                <a:lnTo>
                  <a:pt x="210" y="477"/>
                </a:lnTo>
                <a:lnTo>
                  <a:pt x="229" y="449"/>
                </a:lnTo>
                <a:lnTo>
                  <a:pt x="248" y="419"/>
                </a:lnTo>
                <a:lnTo>
                  <a:pt x="265" y="387"/>
                </a:lnTo>
                <a:lnTo>
                  <a:pt x="280" y="353"/>
                </a:lnTo>
                <a:lnTo>
                  <a:pt x="277" y="356"/>
                </a:lnTo>
                <a:lnTo>
                  <a:pt x="281" y="354"/>
                </a:lnTo>
                <a:lnTo>
                  <a:pt x="280" y="354"/>
                </a:lnTo>
                <a:lnTo>
                  <a:pt x="283" y="354"/>
                </a:lnTo>
                <a:lnTo>
                  <a:pt x="280" y="354"/>
                </a:lnTo>
                <a:lnTo>
                  <a:pt x="283" y="354"/>
                </a:lnTo>
                <a:lnTo>
                  <a:pt x="280" y="353"/>
                </a:lnTo>
                <a:lnTo>
                  <a:pt x="280" y="354"/>
                </a:lnTo>
                <a:lnTo>
                  <a:pt x="280" y="349"/>
                </a:lnTo>
                <a:lnTo>
                  <a:pt x="275" y="367"/>
                </a:lnTo>
                <a:lnTo>
                  <a:pt x="273" y="367"/>
                </a:lnTo>
                <a:lnTo>
                  <a:pt x="269" y="383"/>
                </a:lnTo>
                <a:lnTo>
                  <a:pt x="269" y="384"/>
                </a:lnTo>
                <a:lnTo>
                  <a:pt x="265" y="400"/>
                </a:lnTo>
                <a:lnTo>
                  <a:pt x="261" y="418"/>
                </a:lnTo>
                <a:lnTo>
                  <a:pt x="258" y="435"/>
                </a:lnTo>
                <a:lnTo>
                  <a:pt x="257" y="453"/>
                </a:lnTo>
                <a:lnTo>
                  <a:pt x="257" y="454"/>
                </a:lnTo>
                <a:lnTo>
                  <a:pt x="256" y="489"/>
                </a:lnTo>
                <a:lnTo>
                  <a:pt x="256" y="524"/>
                </a:lnTo>
                <a:lnTo>
                  <a:pt x="260" y="559"/>
                </a:lnTo>
                <a:lnTo>
                  <a:pt x="265" y="591"/>
                </a:lnTo>
                <a:lnTo>
                  <a:pt x="272" y="623"/>
                </a:lnTo>
                <a:lnTo>
                  <a:pt x="277" y="617"/>
                </a:lnTo>
                <a:lnTo>
                  <a:pt x="275" y="617"/>
                </a:lnTo>
                <a:lnTo>
                  <a:pt x="276" y="617"/>
                </a:lnTo>
                <a:lnTo>
                  <a:pt x="273" y="614"/>
                </a:lnTo>
                <a:lnTo>
                  <a:pt x="271" y="613"/>
                </a:lnTo>
                <a:lnTo>
                  <a:pt x="272" y="613"/>
                </a:lnTo>
                <a:lnTo>
                  <a:pt x="269" y="610"/>
                </a:lnTo>
                <a:lnTo>
                  <a:pt x="268" y="610"/>
                </a:lnTo>
                <a:lnTo>
                  <a:pt x="261" y="606"/>
                </a:lnTo>
                <a:lnTo>
                  <a:pt x="256" y="604"/>
                </a:lnTo>
                <a:lnTo>
                  <a:pt x="246" y="606"/>
                </a:lnTo>
                <a:lnTo>
                  <a:pt x="250" y="625"/>
                </a:lnTo>
                <a:lnTo>
                  <a:pt x="252" y="638"/>
                </a:lnTo>
                <a:lnTo>
                  <a:pt x="258" y="668"/>
                </a:lnTo>
                <a:lnTo>
                  <a:pt x="262" y="682"/>
                </a:lnTo>
                <a:lnTo>
                  <a:pt x="264" y="682"/>
                </a:lnTo>
                <a:lnTo>
                  <a:pt x="269" y="696"/>
                </a:lnTo>
                <a:lnTo>
                  <a:pt x="275" y="707"/>
                </a:lnTo>
                <a:lnTo>
                  <a:pt x="276" y="708"/>
                </a:lnTo>
                <a:lnTo>
                  <a:pt x="288" y="724"/>
                </a:lnTo>
                <a:lnTo>
                  <a:pt x="323" y="637"/>
                </a:lnTo>
                <a:lnTo>
                  <a:pt x="320" y="630"/>
                </a:lnTo>
                <a:lnTo>
                  <a:pt x="318" y="626"/>
                </a:lnTo>
                <a:lnTo>
                  <a:pt x="312" y="622"/>
                </a:lnTo>
                <a:lnTo>
                  <a:pt x="308" y="618"/>
                </a:lnTo>
                <a:lnTo>
                  <a:pt x="308" y="619"/>
                </a:lnTo>
                <a:lnTo>
                  <a:pt x="308" y="617"/>
                </a:lnTo>
                <a:lnTo>
                  <a:pt x="308" y="619"/>
                </a:lnTo>
                <a:lnTo>
                  <a:pt x="308" y="614"/>
                </a:lnTo>
                <a:lnTo>
                  <a:pt x="307" y="617"/>
                </a:lnTo>
                <a:lnTo>
                  <a:pt x="404" y="463"/>
                </a:lnTo>
                <a:lnTo>
                  <a:pt x="404" y="458"/>
                </a:lnTo>
                <a:lnTo>
                  <a:pt x="402" y="454"/>
                </a:lnTo>
                <a:lnTo>
                  <a:pt x="397" y="450"/>
                </a:lnTo>
                <a:lnTo>
                  <a:pt x="346" y="475"/>
                </a:lnTo>
                <a:lnTo>
                  <a:pt x="350" y="475"/>
                </a:lnTo>
                <a:lnTo>
                  <a:pt x="344" y="473"/>
                </a:lnTo>
                <a:lnTo>
                  <a:pt x="344" y="474"/>
                </a:lnTo>
                <a:lnTo>
                  <a:pt x="342" y="473"/>
                </a:lnTo>
                <a:lnTo>
                  <a:pt x="344" y="474"/>
                </a:lnTo>
                <a:lnTo>
                  <a:pt x="343" y="473"/>
                </a:lnTo>
                <a:lnTo>
                  <a:pt x="344" y="479"/>
                </a:lnTo>
                <a:lnTo>
                  <a:pt x="381" y="427"/>
                </a:lnTo>
                <a:lnTo>
                  <a:pt x="418" y="375"/>
                </a:lnTo>
                <a:lnTo>
                  <a:pt x="456" y="319"/>
                </a:lnTo>
                <a:lnTo>
                  <a:pt x="475" y="291"/>
                </a:lnTo>
                <a:lnTo>
                  <a:pt x="492" y="263"/>
                </a:lnTo>
                <a:lnTo>
                  <a:pt x="508" y="233"/>
                </a:lnTo>
                <a:lnTo>
                  <a:pt x="525" y="204"/>
                </a:lnTo>
                <a:lnTo>
                  <a:pt x="539" y="173"/>
                </a:lnTo>
                <a:lnTo>
                  <a:pt x="554" y="142"/>
                </a:lnTo>
                <a:lnTo>
                  <a:pt x="566" y="110"/>
                </a:lnTo>
                <a:lnTo>
                  <a:pt x="577" y="78"/>
                </a:lnTo>
                <a:lnTo>
                  <a:pt x="586" y="43"/>
                </a:lnTo>
                <a:lnTo>
                  <a:pt x="594" y="8"/>
                </a:lnTo>
                <a:lnTo>
                  <a:pt x="593" y="10"/>
                </a:lnTo>
                <a:lnTo>
                  <a:pt x="594" y="9"/>
                </a:lnTo>
                <a:lnTo>
                  <a:pt x="593" y="9"/>
                </a:lnTo>
                <a:lnTo>
                  <a:pt x="594" y="9"/>
                </a:lnTo>
                <a:lnTo>
                  <a:pt x="592" y="9"/>
                </a:lnTo>
                <a:lnTo>
                  <a:pt x="593" y="9"/>
                </a:lnTo>
                <a:lnTo>
                  <a:pt x="592" y="9"/>
                </a:lnTo>
                <a:lnTo>
                  <a:pt x="593" y="10"/>
                </a:lnTo>
                <a:lnTo>
                  <a:pt x="592" y="9"/>
                </a:lnTo>
                <a:lnTo>
                  <a:pt x="594" y="12"/>
                </a:lnTo>
                <a:lnTo>
                  <a:pt x="596" y="14"/>
                </a:lnTo>
                <a:lnTo>
                  <a:pt x="594" y="12"/>
                </a:lnTo>
                <a:lnTo>
                  <a:pt x="597" y="72"/>
                </a:lnTo>
                <a:lnTo>
                  <a:pt x="599" y="134"/>
                </a:lnTo>
                <a:lnTo>
                  <a:pt x="593" y="317"/>
                </a:lnTo>
                <a:lnTo>
                  <a:pt x="593" y="377"/>
                </a:lnTo>
                <a:lnTo>
                  <a:pt x="596" y="439"/>
                </a:lnTo>
                <a:lnTo>
                  <a:pt x="597" y="469"/>
                </a:lnTo>
                <a:lnTo>
                  <a:pt x="601" y="501"/>
                </a:lnTo>
                <a:lnTo>
                  <a:pt x="615" y="522"/>
                </a:lnTo>
                <a:lnTo>
                  <a:pt x="617" y="514"/>
                </a:lnTo>
                <a:lnTo>
                  <a:pt x="615" y="516"/>
                </a:lnTo>
                <a:lnTo>
                  <a:pt x="612" y="516"/>
                </a:lnTo>
                <a:lnTo>
                  <a:pt x="613" y="516"/>
                </a:lnTo>
                <a:lnTo>
                  <a:pt x="611" y="516"/>
                </a:lnTo>
                <a:lnTo>
                  <a:pt x="613" y="517"/>
                </a:lnTo>
                <a:lnTo>
                  <a:pt x="576" y="490"/>
                </a:lnTo>
                <a:lnTo>
                  <a:pt x="569" y="490"/>
                </a:lnTo>
                <a:lnTo>
                  <a:pt x="565" y="492"/>
                </a:lnTo>
                <a:lnTo>
                  <a:pt x="562" y="494"/>
                </a:lnTo>
                <a:lnTo>
                  <a:pt x="561" y="498"/>
                </a:lnTo>
                <a:lnTo>
                  <a:pt x="584" y="615"/>
                </a:lnTo>
                <a:lnTo>
                  <a:pt x="585" y="617"/>
                </a:lnTo>
                <a:lnTo>
                  <a:pt x="586" y="619"/>
                </a:lnTo>
                <a:lnTo>
                  <a:pt x="588" y="623"/>
                </a:lnTo>
                <a:lnTo>
                  <a:pt x="588" y="622"/>
                </a:lnTo>
                <a:lnTo>
                  <a:pt x="590" y="629"/>
                </a:lnTo>
                <a:lnTo>
                  <a:pt x="593" y="631"/>
                </a:lnTo>
                <a:lnTo>
                  <a:pt x="594" y="631"/>
                </a:lnTo>
                <a:lnTo>
                  <a:pt x="597" y="634"/>
                </a:lnTo>
                <a:lnTo>
                  <a:pt x="603" y="634"/>
                </a:lnTo>
                <a:lnTo>
                  <a:pt x="608" y="631"/>
                </a:lnTo>
                <a:lnTo>
                  <a:pt x="759" y="389"/>
                </a:lnTo>
                <a:lnTo>
                  <a:pt x="703" y="401"/>
                </a:lnTo>
                <a:lnTo>
                  <a:pt x="709" y="404"/>
                </a:lnTo>
                <a:lnTo>
                  <a:pt x="707" y="400"/>
                </a:lnTo>
                <a:lnTo>
                  <a:pt x="707" y="401"/>
                </a:lnTo>
                <a:lnTo>
                  <a:pt x="707" y="399"/>
                </a:lnTo>
                <a:lnTo>
                  <a:pt x="706" y="403"/>
                </a:lnTo>
                <a:lnTo>
                  <a:pt x="754" y="354"/>
                </a:lnTo>
                <a:lnTo>
                  <a:pt x="771" y="338"/>
                </a:lnTo>
                <a:lnTo>
                  <a:pt x="799" y="307"/>
                </a:lnTo>
                <a:lnTo>
                  <a:pt x="827" y="276"/>
                </a:lnTo>
                <a:lnTo>
                  <a:pt x="827" y="275"/>
                </a:lnTo>
                <a:lnTo>
                  <a:pt x="853" y="243"/>
                </a:lnTo>
                <a:lnTo>
                  <a:pt x="865" y="227"/>
                </a:lnTo>
                <a:lnTo>
                  <a:pt x="886" y="192"/>
                </a:lnTo>
                <a:lnTo>
                  <a:pt x="896" y="173"/>
                </a:lnTo>
                <a:lnTo>
                  <a:pt x="905" y="154"/>
                </a:lnTo>
                <a:lnTo>
                  <a:pt x="913" y="134"/>
                </a:lnTo>
                <a:lnTo>
                  <a:pt x="912" y="137"/>
                </a:lnTo>
                <a:lnTo>
                  <a:pt x="916" y="134"/>
                </a:lnTo>
                <a:lnTo>
                  <a:pt x="918" y="131"/>
                </a:lnTo>
                <a:lnTo>
                  <a:pt x="916" y="133"/>
                </a:lnTo>
                <a:lnTo>
                  <a:pt x="918" y="131"/>
                </a:lnTo>
                <a:lnTo>
                  <a:pt x="916" y="131"/>
                </a:lnTo>
                <a:lnTo>
                  <a:pt x="918" y="131"/>
                </a:lnTo>
                <a:lnTo>
                  <a:pt x="916" y="131"/>
                </a:lnTo>
                <a:lnTo>
                  <a:pt x="918" y="133"/>
                </a:lnTo>
                <a:lnTo>
                  <a:pt x="916" y="127"/>
                </a:lnTo>
                <a:lnTo>
                  <a:pt x="908" y="169"/>
                </a:lnTo>
                <a:lnTo>
                  <a:pt x="901" y="211"/>
                </a:lnTo>
                <a:lnTo>
                  <a:pt x="897" y="252"/>
                </a:lnTo>
                <a:lnTo>
                  <a:pt x="896" y="295"/>
                </a:lnTo>
                <a:lnTo>
                  <a:pt x="894" y="337"/>
                </a:lnTo>
                <a:lnTo>
                  <a:pt x="897" y="377"/>
                </a:lnTo>
                <a:lnTo>
                  <a:pt x="898" y="418"/>
                </a:lnTo>
                <a:lnTo>
                  <a:pt x="902" y="458"/>
                </a:lnTo>
                <a:lnTo>
                  <a:pt x="910" y="453"/>
                </a:lnTo>
                <a:lnTo>
                  <a:pt x="905" y="449"/>
                </a:lnTo>
                <a:lnTo>
                  <a:pt x="905" y="450"/>
                </a:lnTo>
                <a:lnTo>
                  <a:pt x="898" y="443"/>
                </a:lnTo>
                <a:lnTo>
                  <a:pt x="894" y="440"/>
                </a:lnTo>
                <a:lnTo>
                  <a:pt x="890" y="439"/>
                </a:lnTo>
                <a:lnTo>
                  <a:pt x="885" y="438"/>
                </a:lnTo>
                <a:lnTo>
                  <a:pt x="879" y="440"/>
                </a:lnTo>
                <a:lnTo>
                  <a:pt x="871" y="451"/>
                </a:lnTo>
                <a:lnTo>
                  <a:pt x="867" y="457"/>
                </a:lnTo>
                <a:lnTo>
                  <a:pt x="867" y="458"/>
                </a:lnTo>
                <a:lnTo>
                  <a:pt x="863" y="466"/>
                </a:lnTo>
                <a:lnTo>
                  <a:pt x="863" y="486"/>
                </a:lnTo>
                <a:lnTo>
                  <a:pt x="862" y="505"/>
                </a:lnTo>
                <a:lnTo>
                  <a:pt x="862" y="506"/>
                </a:lnTo>
                <a:lnTo>
                  <a:pt x="861" y="527"/>
                </a:lnTo>
                <a:lnTo>
                  <a:pt x="861" y="547"/>
                </a:lnTo>
                <a:lnTo>
                  <a:pt x="862" y="567"/>
                </a:lnTo>
                <a:lnTo>
                  <a:pt x="866" y="587"/>
                </a:lnTo>
                <a:lnTo>
                  <a:pt x="869" y="595"/>
                </a:lnTo>
                <a:lnTo>
                  <a:pt x="869" y="596"/>
                </a:lnTo>
                <a:lnTo>
                  <a:pt x="873" y="604"/>
                </a:lnTo>
                <a:lnTo>
                  <a:pt x="873" y="606"/>
                </a:lnTo>
                <a:lnTo>
                  <a:pt x="877" y="613"/>
                </a:lnTo>
                <a:lnTo>
                  <a:pt x="877" y="614"/>
                </a:lnTo>
                <a:lnTo>
                  <a:pt x="888" y="629"/>
                </a:lnTo>
                <a:lnTo>
                  <a:pt x="886" y="609"/>
                </a:lnTo>
                <a:close/>
              </a:path>
            </a:pathLst>
          </a:custGeom>
          <a:solidFill>
            <a:srgbClr val="0D7D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235" name="Freeform 49"/>
          <p:cNvSpPr>
            <a:spLocks/>
          </p:cNvSpPr>
          <p:nvPr/>
        </p:nvSpPr>
        <p:spPr bwMode="auto">
          <a:xfrm>
            <a:off x="6049963" y="5716588"/>
            <a:ext cx="449262" cy="892175"/>
          </a:xfrm>
          <a:custGeom>
            <a:avLst/>
            <a:gdLst>
              <a:gd name="T0" fmla="*/ 2147483647 w 283"/>
              <a:gd name="T1" fmla="*/ 2147483647 h 562"/>
              <a:gd name="T2" fmla="*/ 2147483647 w 283"/>
              <a:gd name="T3" fmla="*/ 2147483647 h 562"/>
              <a:gd name="T4" fmla="*/ 2147483647 w 283"/>
              <a:gd name="T5" fmla="*/ 2147483647 h 562"/>
              <a:gd name="T6" fmla="*/ 2147483647 w 283"/>
              <a:gd name="T7" fmla="*/ 2147483647 h 562"/>
              <a:gd name="T8" fmla="*/ 2147483647 w 283"/>
              <a:gd name="T9" fmla="*/ 2147483647 h 562"/>
              <a:gd name="T10" fmla="*/ 2147483647 w 283"/>
              <a:gd name="T11" fmla="*/ 2147483647 h 562"/>
              <a:gd name="T12" fmla="*/ 2147483647 w 283"/>
              <a:gd name="T13" fmla="*/ 2147483647 h 562"/>
              <a:gd name="T14" fmla="*/ 2147483647 w 283"/>
              <a:gd name="T15" fmla="*/ 2147483647 h 562"/>
              <a:gd name="T16" fmla="*/ 2147483647 w 283"/>
              <a:gd name="T17" fmla="*/ 2147483647 h 562"/>
              <a:gd name="T18" fmla="*/ 2147483647 w 283"/>
              <a:gd name="T19" fmla="*/ 2147483647 h 562"/>
              <a:gd name="T20" fmla="*/ 2147483647 w 283"/>
              <a:gd name="T21" fmla="*/ 2147483647 h 562"/>
              <a:gd name="T22" fmla="*/ 2147483647 w 283"/>
              <a:gd name="T23" fmla="*/ 2147483647 h 562"/>
              <a:gd name="T24" fmla="*/ 2147483647 w 283"/>
              <a:gd name="T25" fmla="*/ 2147483647 h 562"/>
              <a:gd name="T26" fmla="*/ 2147483647 w 283"/>
              <a:gd name="T27" fmla="*/ 2147483647 h 562"/>
              <a:gd name="T28" fmla="*/ 2147483647 w 283"/>
              <a:gd name="T29" fmla="*/ 2147483647 h 562"/>
              <a:gd name="T30" fmla="*/ 2147483647 w 283"/>
              <a:gd name="T31" fmla="*/ 2147483647 h 562"/>
              <a:gd name="T32" fmla="*/ 2147483647 w 283"/>
              <a:gd name="T33" fmla="*/ 2147483647 h 562"/>
              <a:gd name="T34" fmla="*/ 2147483647 w 283"/>
              <a:gd name="T35" fmla="*/ 2147483647 h 562"/>
              <a:gd name="T36" fmla="*/ 2147483647 w 283"/>
              <a:gd name="T37" fmla="*/ 2147483647 h 562"/>
              <a:gd name="T38" fmla="*/ 2147483647 w 283"/>
              <a:gd name="T39" fmla="*/ 2147483647 h 562"/>
              <a:gd name="T40" fmla="*/ 2147483647 w 283"/>
              <a:gd name="T41" fmla="*/ 2147483647 h 562"/>
              <a:gd name="T42" fmla="*/ 2147483647 w 283"/>
              <a:gd name="T43" fmla="*/ 2147483647 h 562"/>
              <a:gd name="T44" fmla="*/ 2147483647 w 283"/>
              <a:gd name="T45" fmla="*/ 2147483647 h 562"/>
              <a:gd name="T46" fmla="*/ 2147483647 w 283"/>
              <a:gd name="T47" fmla="*/ 2147483647 h 562"/>
              <a:gd name="T48" fmla="*/ 2147483647 w 283"/>
              <a:gd name="T49" fmla="*/ 2147483647 h 562"/>
              <a:gd name="T50" fmla="*/ 0 w 283"/>
              <a:gd name="T51" fmla="*/ 2147483647 h 562"/>
              <a:gd name="T52" fmla="*/ 2147483647 w 283"/>
              <a:gd name="T53" fmla="*/ 2147483647 h 562"/>
              <a:gd name="T54" fmla="*/ 2147483647 w 283"/>
              <a:gd name="T55" fmla="*/ 2147483647 h 562"/>
              <a:gd name="T56" fmla="*/ 2147483647 w 283"/>
              <a:gd name="T57" fmla="*/ 2147483647 h 562"/>
              <a:gd name="T58" fmla="*/ 2147483647 w 283"/>
              <a:gd name="T59" fmla="*/ 2147483647 h 562"/>
              <a:gd name="T60" fmla="*/ 2147483647 w 283"/>
              <a:gd name="T61" fmla="*/ 2147483647 h 562"/>
              <a:gd name="T62" fmla="*/ 2147483647 w 283"/>
              <a:gd name="T63" fmla="*/ 2147483647 h 562"/>
              <a:gd name="T64" fmla="*/ 2147483647 w 283"/>
              <a:gd name="T65" fmla="*/ 2147483647 h 562"/>
              <a:gd name="T66" fmla="*/ 2147483647 w 283"/>
              <a:gd name="T67" fmla="*/ 2147483647 h 562"/>
              <a:gd name="T68" fmla="*/ 2147483647 w 283"/>
              <a:gd name="T69" fmla="*/ 2147483647 h 562"/>
              <a:gd name="T70" fmla="*/ 2147483647 w 283"/>
              <a:gd name="T71" fmla="*/ 2147483647 h 562"/>
              <a:gd name="T72" fmla="*/ 2147483647 w 283"/>
              <a:gd name="T73" fmla="*/ 2147483647 h 562"/>
              <a:gd name="T74" fmla="*/ 2147483647 w 283"/>
              <a:gd name="T75" fmla="*/ 2147483647 h 562"/>
              <a:gd name="T76" fmla="*/ 2147483647 w 283"/>
              <a:gd name="T77" fmla="*/ 2147483647 h 562"/>
              <a:gd name="T78" fmla="*/ 2147483647 w 283"/>
              <a:gd name="T79" fmla="*/ 2147483647 h 562"/>
              <a:gd name="T80" fmla="*/ 2147483647 w 283"/>
              <a:gd name="T81" fmla="*/ 2147483647 h 562"/>
              <a:gd name="T82" fmla="*/ 2147483647 w 283"/>
              <a:gd name="T83" fmla="*/ 2147483647 h 562"/>
              <a:gd name="T84" fmla="*/ 2147483647 w 283"/>
              <a:gd name="T85" fmla="*/ 2147483647 h 562"/>
              <a:gd name="T86" fmla="*/ 2147483647 w 283"/>
              <a:gd name="T87" fmla="*/ 2147483647 h 562"/>
              <a:gd name="T88" fmla="*/ 2147483647 w 283"/>
              <a:gd name="T89" fmla="*/ 2147483647 h 562"/>
              <a:gd name="T90" fmla="*/ 2147483647 w 283"/>
              <a:gd name="T91" fmla="*/ 2147483647 h 562"/>
              <a:gd name="T92" fmla="*/ 2147483647 w 283"/>
              <a:gd name="T93" fmla="*/ 2147483647 h 562"/>
              <a:gd name="T94" fmla="*/ 2147483647 w 283"/>
              <a:gd name="T95" fmla="*/ 2147483647 h 562"/>
              <a:gd name="T96" fmla="*/ 2147483647 w 283"/>
              <a:gd name="T97" fmla="*/ 2147483647 h 562"/>
              <a:gd name="T98" fmla="*/ 2147483647 w 283"/>
              <a:gd name="T99" fmla="*/ 2147483647 h 562"/>
              <a:gd name="T100" fmla="*/ 2147483647 w 283"/>
              <a:gd name="T101" fmla="*/ 2147483647 h 562"/>
              <a:gd name="T102" fmla="*/ 2147483647 w 283"/>
              <a:gd name="T103" fmla="*/ 2147483647 h 562"/>
              <a:gd name="T104" fmla="*/ 2147483647 w 283"/>
              <a:gd name="T105" fmla="*/ 2147483647 h 562"/>
              <a:gd name="T106" fmla="*/ 2147483647 w 283"/>
              <a:gd name="T107" fmla="*/ 2147483647 h 562"/>
              <a:gd name="T108" fmla="*/ 2147483647 w 283"/>
              <a:gd name="T109" fmla="*/ 2147483647 h 562"/>
              <a:gd name="T110" fmla="*/ 2147483647 w 283"/>
              <a:gd name="T111" fmla="*/ 2147483647 h 5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
              <a:gd name="T169" fmla="*/ 0 h 562"/>
              <a:gd name="T170" fmla="*/ 283 w 283"/>
              <a:gd name="T171" fmla="*/ 562 h 5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 h="562">
                <a:moveTo>
                  <a:pt x="283" y="270"/>
                </a:moveTo>
                <a:lnTo>
                  <a:pt x="273" y="256"/>
                </a:lnTo>
                <a:lnTo>
                  <a:pt x="253" y="223"/>
                </a:lnTo>
                <a:lnTo>
                  <a:pt x="230" y="192"/>
                </a:lnTo>
                <a:lnTo>
                  <a:pt x="209" y="162"/>
                </a:lnTo>
                <a:lnTo>
                  <a:pt x="185" y="129"/>
                </a:lnTo>
                <a:lnTo>
                  <a:pt x="163" y="97"/>
                </a:lnTo>
                <a:lnTo>
                  <a:pt x="154" y="80"/>
                </a:lnTo>
                <a:lnTo>
                  <a:pt x="144" y="62"/>
                </a:lnTo>
                <a:lnTo>
                  <a:pt x="135" y="45"/>
                </a:lnTo>
                <a:lnTo>
                  <a:pt x="127" y="24"/>
                </a:lnTo>
                <a:lnTo>
                  <a:pt x="124" y="18"/>
                </a:lnTo>
                <a:lnTo>
                  <a:pt x="123" y="15"/>
                </a:lnTo>
                <a:lnTo>
                  <a:pt x="123" y="16"/>
                </a:lnTo>
                <a:lnTo>
                  <a:pt x="115" y="0"/>
                </a:lnTo>
                <a:lnTo>
                  <a:pt x="111" y="38"/>
                </a:lnTo>
                <a:lnTo>
                  <a:pt x="108" y="59"/>
                </a:lnTo>
                <a:lnTo>
                  <a:pt x="107" y="84"/>
                </a:lnTo>
                <a:lnTo>
                  <a:pt x="103" y="108"/>
                </a:lnTo>
                <a:lnTo>
                  <a:pt x="99" y="132"/>
                </a:lnTo>
                <a:lnTo>
                  <a:pt x="95" y="157"/>
                </a:lnTo>
                <a:lnTo>
                  <a:pt x="95" y="156"/>
                </a:lnTo>
                <a:lnTo>
                  <a:pt x="87" y="180"/>
                </a:lnTo>
                <a:lnTo>
                  <a:pt x="82" y="191"/>
                </a:lnTo>
                <a:lnTo>
                  <a:pt x="77" y="203"/>
                </a:lnTo>
                <a:lnTo>
                  <a:pt x="72" y="221"/>
                </a:lnTo>
                <a:lnTo>
                  <a:pt x="66" y="238"/>
                </a:lnTo>
                <a:lnTo>
                  <a:pt x="54" y="273"/>
                </a:lnTo>
                <a:lnTo>
                  <a:pt x="49" y="291"/>
                </a:lnTo>
                <a:lnTo>
                  <a:pt x="43" y="307"/>
                </a:lnTo>
                <a:lnTo>
                  <a:pt x="43" y="308"/>
                </a:lnTo>
                <a:lnTo>
                  <a:pt x="41" y="326"/>
                </a:lnTo>
                <a:lnTo>
                  <a:pt x="41" y="346"/>
                </a:lnTo>
                <a:lnTo>
                  <a:pt x="50" y="355"/>
                </a:lnTo>
                <a:lnTo>
                  <a:pt x="54" y="351"/>
                </a:lnTo>
                <a:lnTo>
                  <a:pt x="53" y="352"/>
                </a:lnTo>
                <a:lnTo>
                  <a:pt x="58" y="350"/>
                </a:lnTo>
                <a:lnTo>
                  <a:pt x="87" y="303"/>
                </a:lnTo>
                <a:lnTo>
                  <a:pt x="81" y="305"/>
                </a:lnTo>
                <a:lnTo>
                  <a:pt x="87" y="305"/>
                </a:lnTo>
                <a:lnTo>
                  <a:pt x="85" y="305"/>
                </a:lnTo>
                <a:lnTo>
                  <a:pt x="88" y="305"/>
                </a:lnTo>
                <a:lnTo>
                  <a:pt x="91" y="307"/>
                </a:lnTo>
                <a:lnTo>
                  <a:pt x="88" y="303"/>
                </a:lnTo>
                <a:lnTo>
                  <a:pt x="88" y="319"/>
                </a:lnTo>
                <a:lnTo>
                  <a:pt x="88" y="317"/>
                </a:lnTo>
                <a:lnTo>
                  <a:pt x="87" y="334"/>
                </a:lnTo>
                <a:lnTo>
                  <a:pt x="87" y="332"/>
                </a:lnTo>
                <a:lnTo>
                  <a:pt x="82" y="347"/>
                </a:lnTo>
                <a:lnTo>
                  <a:pt x="78" y="362"/>
                </a:lnTo>
                <a:lnTo>
                  <a:pt x="73" y="375"/>
                </a:lnTo>
                <a:lnTo>
                  <a:pt x="66" y="389"/>
                </a:lnTo>
                <a:lnTo>
                  <a:pt x="53" y="417"/>
                </a:lnTo>
                <a:lnTo>
                  <a:pt x="37" y="445"/>
                </a:lnTo>
                <a:lnTo>
                  <a:pt x="22" y="475"/>
                </a:lnTo>
                <a:lnTo>
                  <a:pt x="15" y="490"/>
                </a:lnTo>
                <a:lnTo>
                  <a:pt x="15" y="491"/>
                </a:lnTo>
                <a:lnTo>
                  <a:pt x="10" y="506"/>
                </a:lnTo>
                <a:lnTo>
                  <a:pt x="9" y="506"/>
                </a:lnTo>
                <a:lnTo>
                  <a:pt x="4" y="522"/>
                </a:lnTo>
                <a:lnTo>
                  <a:pt x="0" y="539"/>
                </a:lnTo>
                <a:lnTo>
                  <a:pt x="0" y="542"/>
                </a:lnTo>
                <a:lnTo>
                  <a:pt x="4" y="551"/>
                </a:lnTo>
                <a:lnTo>
                  <a:pt x="9" y="557"/>
                </a:lnTo>
                <a:lnTo>
                  <a:pt x="15" y="559"/>
                </a:lnTo>
                <a:lnTo>
                  <a:pt x="30" y="562"/>
                </a:lnTo>
                <a:lnTo>
                  <a:pt x="31" y="553"/>
                </a:lnTo>
                <a:lnTo>
                  <a:pt x="18" y="550"/>
                </a:lnTo>
                <a:lnTo>
                  <a:pt x="19" y="550"/>
                </a:lnTo>
                <a:lnTo>
                  <a:pt x="14" y="547"/>
                </a:lnTo>
                <a:lnTo>
                  <a:pt x="15" y="549"/>
                </a:lnTo>
                <a:lnTo>
                  <a:pt x="11" y="545"/>
                </a:lnTo>
                <a:lnTo>
                  <a:pt x="13" y="547"/>
                </a:lnTo>
                <a:lnTo>
                  <a:pt x="10" y="539"/>
                </a:lnTo>
                <a:lnTo>
                  <a:pt x="10" y="541"/>
                </a:lnTo>
                <a:lnTo>
                  <a:pt x="10" y="539"/>
                </a:lnTo>
                <a:lnTo>
                  <a:pt x="10" y="541"/>
                </a:lnTo>
                <a:lnTo>
                  <a:pt x="14" y="524"/>
                </a:lnTo>
                <a:lnTo>
                  <a:pt x="19" y="508"/>
                </a:lnTo>
                <a:lnTo>
                  <a:pt x="25" y="494"/>
                </a:lnTo>
                <a:lnTo>
                  <a:pt x="31" y="479"/>
                </a:lnTo>
                <a:lnTo>
                  <a:pt x="46" y="451"/>
                </a:lnTo>
                <a:lnTo>
                  <a:pt x="62" y="422"/>
                </a:lnTo>
                <a:lnTo>
                  <a:pt x="76" y="394"/>
                </a:lnTo>
                <a:lnTo>
                  <a:pt x="76" y="393"/>
                </a:lnTo>
                <a:lnTo>
                  <a:pt x="82" y="379"/>
                </a:lnTo>
                <a:lnTo>
                  <a:pt x="88" y="365"/>
                </a:lnTo>
                <a:lnTo>
                  <a:pt x="93" y="350"/>
                </a:lnTo>
                <a:lnTo>
                  <a:pt x="96" y="335"/>
                </a:lnTo>
                <a:lnTo>
                  <a:pt x="96" y="334"/>
                </a:lnTo>
                <a:lnTo>
                  <a:pt x="97" y="319"/>
                </a:lnTo>
                <a:lnTo>
                  <a:pt x="97" y="300"/>
                </a:lnTo>
                <a:lnTo>
                  <a:pt x="92" y="296"/>
                </a:lnTo>
                <a:lnTo>
                  <a:pt x="88" y="295"/>
                </a:lnTo>
                <a:lnTo>
                  <a:pt x="80" y="295"/>
                </a:lnTo>
                <a:lnTo>
                  <a:pt x="50" y="343"/>
                </a:lnTo>
                <a:lnTo>
                  <a:pt x="52" y="342"/>
                </a:lnTo>
                <a:lnTo>
                  <a:pt x="48" y="343"/>
                </a:lnTo>
                <a:lnTo>
                  <a:pt x="48" y="344"/>
                </a:lnTo>
                <a:lnTo>
                  <a:pt x="54" y="344"/>
                </a:lnTo>
                <a:lnTo>
                  <a:pt x="50" y="339"/>
                </a:lnTo>
                <a:lnTo>
                  <a:pt x="52" y="343"/>
                </a:lnTo>
                <a:lnTo>
                  <a:pt x="52" y="327"/>
                </a:lnTo>
                <a:lnTo>
                  <a:pt x="54" y="309"/>
                </a:lnTo>
                <a:lnTo>
                  <a:pt x="54" y="311"/>
                </a:lnTo>
                <a:lnTo>
                  <a:pt x="58" y="293"/>
                </a:lnTo>
                <a:lnTo>
                  <a:pt x="64" y="276"/>
                </a:lnTo>
                <a:lnTo>
                  <a:pt x="76" y="241"/>
                </a:lnTo>
                <a:lnTo>
                  <a:pt x="82" y="223"/>
                </a:lnTo>
                <a:lnTo>
                  <a:pt x="87" y="207"/>
                </a:lnTo>
                <a:lnTo>
                  <a:pt x="92" y="196"/>
                </a:lnTo>
                <a:lnTo>
                  <a:pt x="96" y="184"/>
                </a:lnTo>
                <a:lnTo>
                  <a:pt x="97" y="183"/>
                </a:lnTo>
                <a:lnTo>
                  <a:pt x="104" y="160"/>
                </a:lnTo>
                <a:lnTo>
                  <a:pt x="104" y="159"/>
                </a:lnTo>
                <a:lnTo>
                  <a:pt x="109" y="135"/>
                </a:lnTo>
                <a:lnTo>
                  <a:pt x="113" y="109"/>
                </a:lnTo>
                <a:lnTo>
                  <a:pt x="116" y="85"/>
                </a:lnTo>
                <a:lnTo>
                  <a:pt x="119" y="61"/>
                </a:lnTo>
                <a:lnTo>
                  <a:pt x="120" y="38"/>
                </a:lnTo>
                <a:lnTo>
                  <a:pt x="123" y="18"/>
                </a:lnTo>
                <a:lnTo>
                  <a:pt x="113" y="19"/>
                </a:lnTo>
                <a:lnTo>
                  <a:pt x="113" y="20"/>
                </a:lnTo>
                <a:lnTo>
                  <a:pt x="116" y="23"/>
                </a:lnTo>
                <a:lnTo>
                  <a:pt x="115" y="23"/>
                </a:lnTo>
                <a:lnTo>
                  <a:pt x="119" y="28"/>
                </a:lnTo>
                <a:lnTo>
                  <a:pt x="127" y="49"/>
                </a:lnTo>
                <a:lnTo>
                  <a:pt x="135" y="66"/>
                </a:lnTo>
                <a:lnTo>
                  <a:pt x="135" y="67"/>
                </a:lnTo>
                <a:lnTo>
                  <a:pt x="144" y="85"/>
                </a:lnTo>
                <a:lnTo>
                  <a:pt x="155" y="102"/>
                </a:lnTo>
                <a:lnTo>
                  <a:pt x="177" y="136"/>
                </a:lnTo>
                <a:lnTo>
                  <a:pt x="199" y="167"/>
                </a:lnTo>
                <a:lnTo>
                  <a:pt x="222" y="198"/>
                </a:lnTo>
                <a:lnTo>
                  <a:pt x="245" y="229"/>
                </a:lnTo>
                <a:lnTo>
                  <a:pt x="265" y="260"/>
                </a:lnTo>
                <a:lnTo>
                  <a:pt x="283" y="270"/>
                </a:lnTo>
                <a:close/>
              </a:path>
            </a:pathLst>
          </a:custGeom>
          <a:solidFill>
            <a:srgbClr val="0D7D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236" name="Freeform 50"/>
          <p:cNvSpPr>
            <a:spLocks/>
          </p:cNvSpPr>
          <p:nvPr/>
        </p:nvSpPr>
        <p:spPr bwMode="auto">
          <a:xfrm>
            <a:off x="6084888" y="5246688"/>
            <a:ext cx="2262187" cy="1338262"/>
          </a:xfrm>
          <a:custGeom>
            <a:avLst/>
            <a:gdLst>
              <a:gd name="T0" fmla="*/ 2147483647 w 1425"/>
              <a:gd name="T1" fmla="*/ 2147483647 h 843"/>
              <a:gd name="T2" fmla="*/ 2147483647 w 1425"/>
              <a:gd name="T3" fmla="*/ 2147483647 h 843"/>
              <a:gd name="T4" fmla="*/ 2147483647 w 1425"/>
              <a:gd name="T5" fmla="*/ 2147483647 h 843"/>
              <a:gd name="T6" fmla="*/ 2147483647 w 1425"/>
              <a:gd name="T7" fmla="*/ 2147483647 h 843"/>
              <a:gd name="T8" fmla="*/ 2147483647 w 1425"/>
              <a:gd name="T9" fmla="*/ 2147483647 h 843"/>
              <a:gd name="T10" fmla="*/ 2147483647 w 1425"/>
              <a:gd name="T11" fmla="*/ 2147483647 h 843"/>
              <a:gd name="T12" fmla="*/ 2147483647 w 1425"/>
              <a:gd name="T13" fmla="*/ 2147483647 h 843"/>
              <a:gd name="T14" fmla="*/ 2147483647 w 1425"/>
              <a:gd name="T15" fmla="*/ 2147483647 h 843"/>
              <a:gd name="T16" fmla="*/ 2147483647 w 1425"/>
              <a:gd name="T17" fmla="*/ 2147483647 h 843"/>
              <a:gd name="T18" fmla="*/ 2147483647 w 1425"/>
              <a:gd name="T19" fmla="*/ 2147483647 h 843"/>
              <a:gd name="T20" fmla="*/ 2147483647 w 1425"/>
              <a:gd name="T21" fmla="*/ 2147483647 h 843"/>
              <a:gd name="T22" fmla="*/ 2147483647 w 1425"/>
              <a:gd name="T23" fmla="*/ 2147483647 h 843"/>
              <a:gd name="T24" fmla="*/ 2147483647 w 1425"/>
              <a:gd name="T25" fmla="*/ 2147483647 h 843"/>
              <a:gd name="T26" fmla="*/ 2147483647 w 1425"/>
              <a:gd name="T27" fmla="*/ 2147483647 h 843"/>
              <a:gd name="T28" fmla="*/ 2147483647 w 1425"/>
              <a:gd name="T29" fmla="*/ 2147483647 h 843"/>
              <a:gd name="T30" fmla="*/ 2147483647 w 1425"/>
              <a:gd name="T31" fmla="*/ 2147483647 h 843"/>
              <a:gd name="T32" fmla="*/ 2147483647 w 1425"/>
              <a:gd name="T33" fmla="*/ 2147483647 h 843"/>
              <a:gd name="T34" fmla="*/ 2147483647 w 1425"/>
              <a:gd name="T35" fmla="*/ 2147483647 h 843"/>
              <a:gd name="T36" fmla="*/ 2147483647 w 1425"/>
              <a:gd name="T37" fmla="*/ 2147483647 h 843"/>
              <a:gd name="T38" fmla="*/ 2147483647 w 1425"/>
              <a:gd name="T39" fmla="*/ 2147483647 h 843"/>
              <a:gd name="T40" fmla="*/ 2147483647 w 1425"/>
              <a:gd name="T41" fmla="*/ 2147483647 h 843"/>
              <a:gd name="T42" fmla="*/ 2147483647 w 1425"/>
              <a:gd name="T43" fmla="*/ 2147483647 h 843"/>
              <a:gd name="T44" fmla="*/ 2147483647 w 1425"/>
              <a:gd name="T45" fmla="*/ 2147483647 h 843"/>
              <a:gd name="T46" fmla="*/ 2147483647 w 1425"/>
              <a:gd name="T47" fmla="*/ 2147483647 h 843"/>
              <a:gd name="T48" fmla="*/ 2147483647 w 1425"/>
              <a:gd name="T49" fmla="*/ 2147483647 h 843"/>
              <a:gd name="T50" fmla="*/ 2147483647 w 1425"/>
              <a:gd name="T51" fmla="*/ 2147483647 h 843"/>
              <a:gd name="T52" fmla="*/ 2147483647 w 1425"/>
              <a:gd name="T53" fmla="*/ 2147483647 h 843"/>
              <a:gd name="T54" fmla="*/ 2147483647 w 1425"/>
              <a:gd name="T55" fmla="*/ 2147483647 h 843"/>
              <a:gd name="T56" fmla="*/ 2147483647 w 1425"/>
              <a:gd name="T57" fmla="*/ 2147483647 h 843"/>
              <a:gd name="T58" fmla="*/ 2147483647 w 1425"/>
              <a:gd name="T59" fmla="*/ 2147483647 h 843"/>
              <a:gd name="T60" fmla="*/ 2147483647 w 1425"/>
              <a:gd name="T61" fmla="*/ 2147483647 h 843"/>
              <a:gd name="T62" fmla="*/ 2147483647 w 1425"/>
              <a:gd name="T63" fmla="*/ 2147483647 h 843"/>
              <a:gd name="T64" fmla="*/ 2147483647 w 1425"/>
              <a:gd name="T65" fmla="*/ 2147483647 h 843"/>
              <a:gd name="T66" fmla="*/ 2147483647 w 1425"/>
              <a:gd name="T67" fmla="*/ 2147483647 h 843"/>
              <a:gd name="T68" fmla="*/ 2147483647 w 1425"/>
              <a:gd name="T69" fmla="*/ 2147483647 h 843"/>
              <a:gd name="T70" fmla="*/ 2147483647 w 1425"/>
              <a:gd name="T71" fmla="*/ 2147483647 h 843"/>
              <a:gd name="T72" fmla="*/ 2147483647 w 1425"/>
              <a:gd name="T73" fmla="*/ 2147483647 h 843"/>
              <a:gd name="T74" fmla="*/ 2147483647 w 1425"/>
              <a:gd name="T75" fmla="*/ 2147483647 h 843"/>
              <a:gd name="T76" fmla="*/ 2147483647 w 1425"/>
              <a:gd name="T77" fmla="*/ 2147483647 h 843"/>
              <a:gd name="T78" fmla="*/ 2147483647 w 1425"/>
              <a:gd name="T79" fmla="*/ 2147483647 h 843"/>
              <a:gd name="T80" fmla="*/ 2147483647 w 1425"/>
              <a:gd name="T81" fmla="*/ 2147483647 h 843"/>
              <a:gd name="T82" fmla="*/ 2147483647 w 1425"/>
              <a:gd name="T83" fmla="*/ 2147483647 h 843"/>
              <a:gd name="T84" fmla="*/ 2147483647 w 1425"/>
              <a:gd name="T85" fmla="*/ 2147483647 h 843"/>
              <a:gd name="T86" fmla="*/ 2147483647 w 1425"/>
              <a:gd name="T87" fmla="*/ 2147483647 h 843"/>
              <a:gd name="T88" fmla="*/ 2147483647 w 1425"/>
              <a:gd name="T89" fmla="*/ 2147483647 h 843"/>
              <a:gd name="T90" fmla="*/ 2147483647 w 1425"/>
              <a:gd name="T91" fmla="*/ 2147483647 h 843"/>
              <a:gd name="T92" fmla="*/ 2147483647 w 1425"/>
              <a:gd name="T93" fmla="*/ 2147483647 h 843"/>
              <a:gd name="T94" fmla="*/ 2147483647 w 1425"/>
              <a:gd name="T95" fmla="*/ 2147483647 h 843"/>
              <a:gd name="T96" fmla="*/ 2147483647 w 1425"/>
              <a:gd name="T97" fmla="*/ 2147483647 h 843"/>
              <a:gd name="T98" fmla="*/ 2147483647 w 1425"/>
              <a:gd name="T99" fmla="*/ 2147483647 h 843"/>
              <a:gd name="T100" fmla="*/ 2147483647 w 1425"/>
              <a:gd name="T101" fmla="*/ 2147483647 h 843"/>
              <a:gd name="T102" fmla="*/ 2147483647 w 1425"/>
              <a:gd name="T103" fmla="*/ 2147483647 h 843"/>
              <a:gd name="T104" fmla="*/ 2147483647 w 1425"/>
              <a:gd name="T105" fmla="*/ 2147483647 h 84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25"/>
              <a:gd name="T160" fmla="*/ 0 h 843"/>
              <a:gd name="T161" fmla="*/ 1425 w 1425"/>
              <a:gd name="T162" fmla="*/ 843 h 84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25" h="843">
                <a:moveTo>
                  <a:pt x="8" y="842"/>
                </a:moveTo>
                <a:lnTo>
                  <a:pt x="1403" y="835"/>
                </a:lnTo>
                <a:lnTo>
                  <a:pt x="1402" y="827"/>
                </a:lnTo>
                <a:lnTo>
                  <a:pt x="1399" y="819"/>
                </a:lnTo>
                <a:lnTo>
                  <a:pt x="1394" y="803"/>
                </a:lnTo>
                <a:lnTo>
                  <a:pt x="1390" y="794"/>
                </a:lnTo>
                <a:lnTo>
                  <a:pt x="1387" y="784"/>
                </a:lnTo>
                <a:lnTo>
                  <a:pt x="1381" y="765"/>
                </a:lnTo>
                <a:lnTo>
                  <a:pt x="1375" y="747"/>
                </a:lnTo>
                <a:lnTo>
                  <a:pt x="1370" y="728"/>
                </a:lnTo>
                <a:lnTo>
                  <a:pt x="1370" y="718"/>
                </a:lnTo>
                <a:lnTo>
                  <a:pt x="1370" y="710"/>
                </a:lnTo>
                <a:lnTo>
                  <a:pt x="1370" y="701"/>
                </a:lnTo>
                <a:lnTo>
                  <a:pt x="1373" y="693"/>
                </a:lnTo>
                <a:lnTo>
                  <a:pt x="1374" y="691"/>
                </a:lnTo>
                <a:lnTo>
                  <a:pt x="1375" y="690"/>
                </a:lnTo>
                <a:lnTo>
                  <a:pt x="1379" y="690"/>
                </a:lnTo>
                <a:lnTo>
                  <a:pt x="1383" y="690"/>
                </a:lnTo>
                <a:lnTo>
                  <a:pt x="1389" y="687"/>
                </a:lnTo>
                <a:lnTo>
                  <a:pt x="1386" y="666"/>
                </a:lnTo>
                <a:lnTo>
                  <a:pt x="1382" y="643"/>
                </a:lnTo>
                <a:lnTo>
                  <a:pt x="1379" y="620"/>
                </a:lnTo>
                <a:lnTo>
                  <a:pt x="1379" y="599"/>
                </a:lnTo>
                <a:lnTo>
                  <a:pt x="1379" y="576"/>
                </a:lnTo>
                <a:lnTo>
                  <a:pt x="1381" y="553"/>
                </a:lnTo>
                <a:lnTo>
                  <a:pt x="1383" y="530"/>
                </a:lnTo>
                <a:lnTo>
                  <a:pt x="1389" y="509"/>
                </a:lnTo>
                <a:lnTo>
                  <a:pt x="1409" y="501"/>
                </a:lnTo>
                <a:lnTo>
                  <a:pt x="1413" y="502"/>
                </a:lnTo>
                <a:lnTo>
                  <a:pt x="1417" y="505"/>
                </a:lnTo>
                <a:lnTo>
                  <a:pt x="1420" y="509"/>
                </a:lnTo>
                <a:lnTo>
                  <a:pt x="1422" y="513"/>
                </a:lnTo>
                <a:lnTo>
                  <a:pt x="1416" y="483"/>
                </a:lnTo>
                <a:lnTo>
                  <a:pt x="1412" y="453"/>
                </a:lnTo>
                <a:lnTo>
                  <a:pt x="1410" y="425"/>
                </a:lnTo>
                <a:lnTo>
                  <a:pt x="1410" y="396"/>
                </a:lnTo>
                <a:lnTo>
                  <a:pt x="1412" y="366"/>
                </a:lnTo>
                <a:lnTo>
                  <a:pt x="1416" y="337"/>
                </a:lnTo>
                <a:lnTo>
                  <a:pt x="1425" y="276"/>
                </a:lnTo>
                <a:lnTo>
                  <a:pt x="1320" y="464"/>
                </a:lnTo>
                <a:lnTo>
                  <a:pt x="1332" y="486"/>
                </a:lnTo>
                <a:lnTo>
                  <a:pt x="1324" y="513"/>
                </a:lnTo>
                <a:lnTo>
                  <a:pt x="1315" y="537"/>
                </a:lnTo>
                <a:lnTo>
                  <a:pt x="1303" y="561"/>
                </a:lnTo>
                <a:lnTo>
                  <a:pt x="1291" y="584"/>
                </a:lnTo>
                <a:lnTo>
                  <a:pt x="1276" y="607"/>
                </a:lnTo>
                <a:lnTo>
                  <a:pt x="1261" y="628"/>
                </a:lnTo>
                <a:lnTo>
                  <a:pt x="1246" y="648"/>
                </a:lnTo>
                <a:lnTo>
                  <a:pt x="1230" y="669"/>
                </a:lnTo>
                <a:lnTo>
                  <a:pt x="1225" y="667"/>
                </a:lnTo>
                <a:lnTo>
                  <a:pt x="1222" y="667"/>
                </a:lnTo>
                <a:lnTo>
                  <a:pt x="1221" y="666"/>
                </a:lnTo>
                <a:lnTo>
                  <a:pt x="1195" y="531"/>
                </a:lnTo>
                <a:lnTo>
                  <a:pt x="1198" y="527"/>
                </a:lnTo>
                <a:lnTo>
                  <a:pt x="1202" y="523"/>
                </a:lnTo>
                <a:lnTo>
                  <a:pt x="1207" y="519"/>
                </a:lnTo>
                <a:lnTo>
                  <a:pt x="1214" y="518"/>
                </a:lnTo>
                <a:lnTo>
                  <a:pt x="1218" y="518"/>
                </a:lnTo>
                <a:lnTo>
                  <a:pt x="1221" y="519"/>
                </a:lnTo>
                <a:lnTo>
                  <a:pt x="1225" y="519"/>
                </a:lnTo>
                <a:lnTo>
                  <a:pt x="1227" y="519"/>
                </a:lnTo>
                <a:lnTo>
                  <a:pt x="1230" y="518"/>
                </a:lnTo>
                <a:lnTo>
                  <a:pt x="1225" y="366"/>
                </a:lnTo>
                <a:lnTo>
                  <a:pt x="1226" y="365"/>
                </a:lnTo>
                <a:lnTo>
                  <a:pt x="1229" y="363"/>
                </a:lnTo>
                <a:lnTo>
                  <a:pt x="1234" y="363"/>
                </a:lnTo>
                <a:lnTo>
                  <a:pt x="1239" y="365"/>
                </a:lnTo>
                <a:lnTo>
                  <a:pt x="1242" y="363"/>
                </a:lnTo>
                <a:lnTo>
                  <a:pt x="1243" y="362"/>
                </a:lnTo>
                <a:lnTo>
                  <a:pt x="1230" y="237"/>
                </a:lnTo>
                <a:lnTo>
                  <a:pt x="1190" y="312"/>
                </a:lnTo>
                <a:lnTo>
                  <a:pt x="1196" y="312"/>
                </a:lnTo>
                <a:lnTo>
                  <a:pt x="1163" y="370"/>
                </a:lnTo>
                <a:lnTo>
                  <a:pt x="1179" y="398"/>
                </a:lnTo>
                <a:lnTo>
                  <a:pt x="1094" y="576"/>
                </a:lnTo>
                <a:lnTo>
                  <a:pt x="1094" y="577"/>
                </a:lnTo>
                <a:lnTo>
                  <a:pt x="1092" y="578"/>
                </a:lnTo>
                <a:lnTo>
                  <a:pt x="1089" y="580"/>
                </a:lnTo>
                <a:lnTo>
                  <a:pt x="1086" y="581"/>
                </a:lnTo>
                <a:lnTo>
                  <a:pt x="1078" y="568"/>
                </a:lnTo>
                <a:lnTo>
                  <a:pt x="1071" y="554"/>
                </a:lnTo>
                <a:lnTo>
                  <a:pt x="1066" y="541"/>
                </a:lnTo>
                <a:lnTo>
                  <a:pt x="1062" y="526"/>
                </a:lnTo>
                <a:lnTo>
                  <a:pt x="1059" y="513"/>
                </a:lnTo>
                <a:lnTo>
                  <a:pt x="1057" y="498"/>
                </a:lnTo>
                <a:lnTo>
                  <a:pt x="1055" y="483"/>
                </a:lnTo>
                <a:lnTo>
                  <a:pt x="1055" y="468"/>
                </a:lnTo>
                <a:lnTo>
                  <a:pt x="1057" y="437"/>
                </a:lnTo>
                <a:lnTo>
                  <a:pt x="1059" y="408"/>
                </a:lnTo>
                <a:lnTo>
                  <a:pt x="1065" y="378"/>
                </a:lnTo>
                <a:lnTo>
                  <a:pt x="1070" y="349"/>
                </a:lnTo>
                <a:lnTo>
                  <a:pt x="1073" y="343"/>
                </a:lnTo>
                <a:lnTo>
                  <a:pt x="1075" y="342"/>
                </a:lnTo>
                <a:lnTo>
                  <a:pt x="1075" y="341"/>
                </a:lnTo>
                <a:lnTo>
                  <a:pt x="1078" y="341"/>
                </a:lnTo>
                <a:lnTo>
                  <a:pt x="1081" y="342"/>
                </a:lnTo>
                <a:lnTo>
                  <a:pt x="1086" y="345"/>
                </a:lnTo>
                <a:lnTo>
                  <a:pt x="1089" y="349"/>
                </a:lnTo>
                <a:lnTo>
                  <a:pt x="1092" y="353"/>
                </a:lnTo>
                <a:lnTo>
                  <a:pt x="1101" y="130"/>
                </a:lnTo>
                <a:lnTo>
                  <a:pt x="949" y="308"/>
                </a:lnTo>
                <a:lnTo>
                  <a:pt x="977" y="312"/>
                </a:lnTo>
                <a:lnTo>
                  <a:pt x="971" y="331"/>
                </a:lnTo>
                <a:lnTo>
                  <a:pt x="963" y="349"/>
                </a:lnTo>
                <a:lnTo>
                  <a:pt x="953" y="366"/>
                </a:lnTo>
                <a:lnTo>
                  <a:pt x="942" y="382"/>
                </a:lnTo>
                <a:lnTo>
                  <a:pt x="917" y="416"/>
                </a:lnTo>
                <a:lnTo>
                  <a:pt x="905" y="432"/>
                </a:lnTo>
                <a:lnTo>
                  <a:pt x="891" y="449"/>
                </a:lnTo>
                <a:lnTo>
                  <a:pt x="867" y="483"/>
                </a:lnTo>
                <a:lnTo>
                  <a:pt x="855" y="501"/>
                </a:lnTo>
                <a:lnTo>
                  <a:pt x="846" y="519"/>
                </a:lnTo>
                <a:lnTo>
                  <a:pt x="836" y="538"/>
                </a:lnTo>
                <a:lnTo>
                  <a:pt x="828" y="558"/>
                </a:lnTo>
                <a:lnTo>
                  <a:pt x="823" y="580"/>
                </a:lnTo>
                <a:lnTo>
                  <a:pt x="819" y="603"/>
                </a:lnTo>
                <a:lnTo>
                  <a:pt x="812" y="599"/>
                </a:lnTo>
                <a:lnTo>
                  <a:pt x="807" y="595"/>
                </a:lnTo>
                <a:lnTo>
                  <a:pt x="801" y="589"/>
                </a:lnTo>
                <a:lnTo>
                  <a:pt x="796" y="584"/>
                </a:lnTo>
                <a:lnTo>
                  <a:pt x="788" y="572"/>
                </a:lnTo>
                <a:lnTo>
                  <a:pt x="782" y="557"/>
                </a:lnTo>
                <a:lnTo>
                  <a:pt x="777" y="541"/>
                </a:lnTo>
                <a:lnTo>
                  <a:pt x="773" y="526"/>
                </a:lnTo>
                <a:lnTo>
                  <a:pt x="768" y="510"/>
                </a:lnTo>
                <a:lnTo>
                  <a:pt x="762" y="495"/>
                </a:lnTo>
                <a:lnTo>
                  <a:pt x="760" y="471"/>
                </a:lnTo>
                <a:lnTo>
                  <a:pt x="755" y="447"/>
                </a:lnTo>
                <a:lnTo>
                  <a:pt x="754" y="435"/>
                </a:lnTo>
                <a:lnTo>
                  <a:pt x="754" y="424"/>
                </a:lnTo>
                <a:lnTo>
                  <a:pt x="755" y="413"/>
                </a:lnTo>
                <a:lnTo>
                  <a:pt x="758" y="402"/>
                </a:lnTo>
                <a:lnTo>
                  <a:pt x="761" y="400"/>
                </a:lnTo>
                <a:lnTo>
                  <a:pt x="765" y="398"/>
                </a:lnTo>
                <a:lnTo>
                  <a:pt x="768" y="398"/>
                </a:lnTo>
                <a:lnTo>
                  <a:pt x="788" y="414"/>
                </a:lnTo>
                <a:lnTo>
                  <a:pt x="793" y="66"/>
                </a:lnTo>
                <a:lnTo>
                  <a:pt x="793" y="0"/>
                </a:lnTo>
                <a:lnTo>
                  <a:pt x="782" y="34"/>
                </a:lnTo>
                <a:lnTo>
                  <a:pt x="769" y="68"/>
                </a:lnTo>
                <a:lnTo>
                  <a:pt x="755" y="99"/>
                </a:lnTo>
                <a:lnTo>
                  <a:pt x="739" y="130"/>
                </a:lnTo>
                <a:lnTo>
                  <a:pt x="707" y="190"/>
                </a:lnTo>
                <a:lnTo>
                  <a:pt x="673" y="250"/>
                </a:lnTo>
                <a:lnTo>
                  <a:pt x="653" y="280"/>
                </a:lnTo>
                <a:lnTo>
                  <a:pt x="610" y="338"/>
                </a:lnTo>
                <a:lnTo>
                  <a:pt x="589" y="366"/>
                </a:lnTo>
                <a:lnTo>
                  <a:pt x="614" y="367"/>
                </a:lnTo>
                <a:lnTo>
                  <a:pt x="617" y="370"/>
                </a:lnTo>
                <a:lnTo>
                  <a:pt x="620" y="374"/>
                </a:lnTo>
                <a:lnTo>
                  <a:pt x="621" y="378"/>
                </a:lnTo>
                <a:lnTo>
                  <a:pt x="625" y="384"/>
                </a:lnTo>
                <a:lnTo>
                  <a:pt x="534" y="541"/>
                </a:lnTo>
                <a:lnTo>
                  <a:pt x="542" y="562"/>
                </a:lnTo>
                <a:lnTo>
                  <a:pt x="496" y="670"/>
                </a:lnTo>
                <a:lnTo>
                  <a:pt x="491" y="671"/>
                </a:lnTo>
                <a:lnTo>
                  <a:pt x="485" y="670"/>
                </a:lnTo>
                <a:lnTo>
                  <a:pt x="476" y="652"/>
                </a:lnTo>
                <a:lnTo>
                  <a:pt x="468" y="634"/>
                </a:lnTo>
                <a:lnTo>
                  <a:pt x="461" y="615"/>
                </a:lnTo>
                <a:lnTo>
                  <a:pt x="454" y="595"/>
                </a:lnTo>
                <a:lnTo>
                  <a:pt x="449" y="574"/>
                </a:lnTo>
                <a:lnTo>
                  <a:pt x="445" y="554"/>
                </a:lnTo>
                <a:lnTo>
                  <a:pt x="441" y="533"/>
                </a:lnTo>
                <a:lnTo>
                  <a:pt x="440" y="513"/>
                </a:lnTo>
                <a:lnTo>
                  <a:pt x="454" y="501"/>
                </a:lnTo>
                <a:lnTo>
                  <a:pt x="454" y="355"/>
                </a:lnTo>
                <a:lnTo>
                  <a:pt x="360" y="501"/>
                </a:lnTo>
                <a:lnTo>
                  <a:pt x="360" y="502"/>
                </a:lnTo>
                <a:lnTo>
                  <a:pt x="362" y="505"/>
                </a:lnTo>
                <a:lnTo>
                  <a:pt x="363" y="507"/>
                </a:lnTo>
                <a:lnTo>
                  <a:pt x="366" y="509"/>
                </a:lnTo>
                <a:lnTo>
                  <a:pt x="364" y="523"/>
                </a:lnTo>
                <a:lnTo>
                  <a:pt x="363" y="535"/>
                </a:lnTo>
                <a:lnTo>
                  <a:pt x="360" y="549"/>
                </a:lnTo>
                <a:lnTo>
                  <a:pt x="356" y="561"/>
                </a:lnTo>
                <a:lnTo>
                  <a:pt x="347" y="585"/>
                </a:lnTo>
                <a:lnTo>
                  <a:pt x="333" y="609"/>
                </a:lnTo>
                <a:lnTo>
                  <a:pt x="321" y="634"/>
                </a:lnTo>
                <a:lnTo>
                  <a:pt x="309" y="656"/>
                </a:lnTo>
                <a:lnTo>
                  <a:pt x="300" y="682"/>
                </a:lnTo>
                <a:lnTo>
                  <a:pt x="297" y="694"/>
                </a:lnTo>
                <a:lnTo>
                  <a:pt x="296" y="708"/>
                </a:lnTo>
                <a:lnTo>
                  <a:pt x="292" y="709"/>
                </a:lnTo>
                <a:lnTo>
                  <a:pt x="288" y="709"/>
                </a:lnTo>
                <a:lnTo>
                  <a:pt x="284" y="708"/>
                </a:lnTo>
                <a:lnTo>
                  <a:pt x="281" y="705"/>
                </a:lnTo>
                <a:lnTo>
                  <a:pt x="183" y="550"/>
                </a:lnTo>
                <a:lnTo>
                  <a:pt x="183" y="548"/>
                </a:lnTo>
                <a:lnTo>
                  <a:pt x="184" y="545"/>
                </a:lnTo>
                <a:lnTo>
                  <a:pt x="188" y="541"/>
                </a:lnTo>
                <a:lnTo>
                  <a:pt x="219" y="544"/>
                </a:lnTo>
                <a:lnTo>
                  <a:pt x="102" y="367"/>
                </a:lnTo>
                <a:lnTo>
                  <a:pt x="101" y="396"/>
                </a:lnTo>
                <a:lnTo>
                  <a:pt x="98" y="424"/>
                </a:lnTo>
                <a:lnTo>
                  <a:pt x="91" y="451"/>
                </a:lnTo>
                <a:lnTo>
                  <a:pt x="86" y="478"/>
                </a:lnTo>
                <a:lnTo>
                  <a:pt x="77" y="506"/>
                </a:lnTo>
                <a:lnTo>
                  <a:pt x="67" y="533"/>
                </a:lnTo>
                <a:lnTo>
                  <a:pt x="56" y="561"/>
                </a:lnTo>
                <a:lnTo>
                  <a:pt x="44" y="591"/>
                </a:lnTo>
                <a:lnTo>
                  <a:pt x="69" y="574"/>
                </a:lnTo>
                <a:lnTo>
                  <a:pt x="73" y="576"/>
                </a:lnTo>
                <a:lnTo>
                  <a:pt x="78" y="580"/>
                </a:lnTo>
                <a:lnTo>
                  <a:pt x="82" y="584"/>
                </a:lnTo>
                <a:lnTo>
                  <a:pt x="87" y="589"/>
                </a:lnTo>
                <a:lnTo>
                  <a:pt x="94" y="599"/>
                </a:lnTo>
                <a:lnTo>
                  <a:pt x="98" y="604"/>
                </a:lnTo>
                <a:lnTo>
                  <a:pt x="101" y="608"/>
                </a:lnTo>
                <a:lnTo>
                  <a:pt x="0" y="830"/>
                </a:lnTo>
                <a:lnTo>
                  <a:pt x="7" y="843"/>
                </a:lnTo>
                <a:lnTo>
                  <a:pt x="8" y="8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237" name="Freeform 51"/>
          <p:cNvSpPr>
            <a:spLocks/>
          </p:cNvSpPr>
          <p:nvPr/>
        </p:nvSpPr>
        <p:spPr bwMode="auto">
          <a:xfrm>
            <a:off x="1951038" y="5122863"/>
            <a:ext cx="3984625" cy="1460500"/>
          </a:xfrm>
          <a:custGeom>
            <a:avLst/>
            <a:gdLst>
              <a:gd name="T0" fmla="*/ 2147483647 w 2510"/>
              <a:gd name="T1" fmla="*/ 2147483647 h 920"/>
              <a:gd name="T2" fmla="*/ 2147483647 w 2510"/>
              <a:gd name="T3" fmla="*/ 2147483647 h 920"/>
              <a:gd name="T4" fmla="*/ 2147483647 w 2510"/>
              <a:gd name="T5" fmla="*/ 2147483647 h 920"/>
              <a:gd name="T6" fmla="*/ 2147483647 w 2510"/>
              <a:gd name="T7" fmla="*/ 2147483647 h 920"/>
              <a:gd name="T8" fmla="*/ 2147483647 w 2510"/>
              <a:gd name="T9" fmla="*/ 2147483647 h 920"/>
              <a:gd name="T10" fmla="*/ 2147483647 w 2510"/>
              <a:gd name="T11" fmla="*/ 2147483647 h 920"/>
              <a:gd name="T12" fmla="*/ 2147483647 w 2510"/>
              <a:gd name="T13" fmla="*/ 2147483647 h 920"/>
              <a:gd name="T14" fmla="*/ 2147483647 w 2510"/>
              <a:gd name="T15" fmla="*/ 2147483647 h 920"/>
              <a:gd name="T16" fmla="*/ 2147483647 w 2510"/>
              <a:gd name="T17" fmla="*/ 2147483647 h 920"/>
              <a:gd name="T18" fmla="*/ 2147483647 w 2510"/>
              <a:gd name="T19" fmla="*/ 2147483647 h 920"/>
              <a:gd name="T20" fmla="*/ 2147483647 w 2510"/>
              <a:gd name="T21" fmla="*/ 2147483647 h 920"/>
              <a:gd name="T22" fmla="*/ 2147483647 w 2510"/>
              <a:gd name="T23" fmla="*/ 2147483647 h 920"/>
              <a:gd name="T24" fmla="*/ 2147483647 w 2510"/>
              <a:gd name="T25" fmla="*/ 2147483647 h 920"/>
              <a:gd name="T26" fmla="*/ 2147483647 w 2510"/>
              <a:gd name="T27" fmla="*/ 2147483647 h 920"/>
              <a:gd name="T28" fmla="*/ 2147483647 w 2510"/>
              <a:gd name="T29" fmla="*/ 2147483647 h 920"/>
              <a:gd name="T30" fmla="*/ 2147483647 w 2510"/>
              <a:gd name="T31" fmla="*/ 2147483647 h 920"/>
              <a:gd name="T32" fmla="*/ 2147483647 w 2510"/>
              <a:gd name="T33" fmla="*/ 2147483647 h 920"/>
              <a:gd name="T34" fmla="*/ 2147483647 w 2510"/>
              <a:gd name="T35" fmla="*/ 2147483647 h 920"/>
              <a:gd name="T36" fmla="*/ 2147483647 w 2510"/>
              <a:gd name="T37" fmla="*/ 2147483647 h 920"/>
              <a:gd name="T38" fmla="*/ 2147483647 w 2510"/>
              <a:gd name="T39" fmla="*/ 2147483647 h 920"/>
              <a:gd name="T40" fmla="*/ 2147483647 w 2510"/>
              <a:gd name="T41" fmla="*/ 2147483647 h 920"/>
              <a:gd name="T42" fmla="*/ 2147483647 w 2510"/>
              <a:gd name="T43" fmla="*/ 2147483647 h 920"/>
              <a:gd name="T44" fmla="*/ 2147483647 w 2510"/>
              <a:gd name="T45" fmla="*/ 2147483647 h 920"/>
              <a:gd name="T46" fmla="*/ 2147483647 w 2510"/>
              <a:gd name="T47" fmla="*/ 2147483647 h 920"/>
              <a:gd name="T48" fmla="*/ 2147483647 w 2510"/>
              <a:gd name="T49" fmla="*/ 2147483647 h 920"/>
              <a:gd name="T50" fmla="*/ 2147483647 w 2510"/>
              <a:gd name="T51" fmla="*/ 2147483647 h 920"/>
              <a:gd name="T52" fmla="*/ 2147483647 w 2510"/>
              <a:gd name="T53" fmla="*/ 2147483647 h 920"/>
              <a:gd name="T54" fmla="*/ 2147483647 w 2510"/>
              <a:gd name="T55" fmla="*/ 2147483647 h 920"/>
              <a:gd name="T56" fmla="*/ 2147483647 w 2510"/>
              <a:gd name="T57" fmla="*/ 2147483647 h 920"/>
              <a:gd name="T58" fmla="*/ 2147483647 w 2510"/>
              <a:gd name="T59" fmla="*/ 2147483647 h 920"/>
              <a:gd name="T60" fmla="*/ 2147483647 w 2510"/>
              <a:gd name="T61" fmla="*/ 2147483647 h 920"/>
              <a:gd name="T62" fmla="*/ 2147483647 w 2510"/>
              <a:gd name="T63" fmla="*/ 2147483647 h 920"/>
              <a:gd name="T64" fmla="*/ 2147483647 w 2510"/>
              <a:gd name="T65" fmla="*/ 2147483647 h 920"/>
              <a:gd name="T66" fmla="*/ 2147483647 w 2510"/>
              <a:gd name="T67" fmla="*/ 2147483647 h 920"/>
              <a:gd name="T68" fmla="*/ 2147483647 w 2510"/>
              <a:gd name="T69" fmla="*/ 2147483647 h 920"/>
              <a:gd name="T70" fmla="*/ 2147483647 w 2510"/>
              <a:gd name="T71" fmla="*/ 2147483647 h 920"/>
              <a:gd name="T72" fmla="*/ 2147483647 w 2510"/>
              <a:gd name="T73" fmla="*/ 2147483647 h 920"/>
              <a:gd name="T74" fmla="*/ 2147483647 w 2510"/>
              <a:gd name="T75" fmla="*/ 2147483647 h 920"/>
              <a:gd name="T76" fmla="*/ 2147483647 w 2510"/>
              <a:gd name="T77" fmla="*/ 2147483647 h 920"/>
              <a:gd name="T78" fmla="*/ 2147483647 w 2510"/>
              <a:gd name="T79" fmla="*/ 2147483647 h 920"/>
              <a:gd name="T80" fmla="*/ 2147483647 w 2510"/>
              <a:gd name="T81" fmla="*/ 2147483647 h 920"/>
              <a:gd name="T82" fmla="*/ 2147483647 w 2510"/>
              <a:gd name="T83" fmla="*/ 2147483647 h 920"/>
              <a:gd name="T84" fmla="*/ 2147483647 w 2510"/>
              <a:gd name="T85" fmla="*/ 2147483647 h 920"/>
              <a:gd name="T86" fmla="*/ 2147483647 w 2510"/>
              <a:gd name="T87" fmla="*/ 2147483647 h 920"/>
              <a:gd name="T88" fmla="*/ 2147483647 w 2510"/>
              <a:gd name="T89" fmla="*/ 2147483647 h 920"/>
              <a:gd name="T90" fmla="*/ 2147483647 w 2510"/>
              <a:gd name="T91" fmla="*/ 2147483647 h 920"/>
              <a:gd name="T92" fmla="*/ 2147483647 w 2510"/>
              <a:gd name="T93" fmla="*/ 2147483647 h 920"/>
              <a:gd name="T94" fmla="*/ 2147483647 w 2510"/>
              <a:gd name="T95" fmla="*/ 2147483647 h 920"/>
              <a:gd name="T96" fmla="*/ 2147483647 w 2510"/>
              <a:gd name="T97" fmla="*/ 2147483647 h 920"/>
              <a:gd name="T98" fmla="*/ 2147483647 w 2510"/>
              <a:gd name="T99" fmla="*/ 2147483647 h 920"/>
              <a:gd name="T100" fmla="*/ 2147483647 w 2510"/>
              <a:gd name="T101" fmla="*/ 2147483647 h 920"/>
              <a:gd name="T102" fmla="*/ 2147483647 w 2510"/>
              <a:gd name="T103" fmla="*/ 2147483647 h 920"/>
              <a:gd name="T104" fmla="*/ 2147483647 w 2510"/>
              <a:gd name="T105" fmla="*/ 2147483647 h 920"/>
              <a:gd name="T106" fmla="*/ 2147483647 w 2510"/>
              <a:gd name="T107" fmla="*/ 2147483647 h 920"/>
              <a:gd name="T108" fmla="*/ 2147483647 w 2510"/>
              <a:gd name="T109" fmla="*/ 2147483647 h 920"/>
              <a:gd name="T110" fmla="*/ 2147483647 w 2510"/>
              <a:gd name="T111" fmla="*/ 2147483647 h 920"/>
              <a:gd name="T112" fmla="*/ 2147483647 w 2510"/>
              <a:gd name="T113" fmla="*/ 2147483647 h 920"/>
              <a:gd name="T114" fmla="*/ 2147483647 w 2510"/>
              <a:gd name="T115" fmla="*/ 2147483647 h 920"/>
              <a:gd name="T116" fmla="*/ 2147483647 w 2510"/>
              <a:gd name="T117" fmla="*/ 2147483647 h 920"/>
              <a:gd name="T118" fmla="*/ 2147483647 w 2510"/>
              <a:gd name="T119" fmla="*/ 2147483647 h 920"/>
              <a:gd name="T120" fmla="*/ 2147483647 w 2510"/>
              <a:gd name="T121" fmla="*/ 2147483647 h 920"/>
              <a:gd name="T122" fmla="*/ 2147483647 w 2510"/>
              <a:gd name="T123" fmla="*/ 2147483647 h 920"/>
              <a:gd name="T124" fmla="*/ 2147483647 w 2510"/>
              <a:gd name="T125" fmla="*/ 2147483647 h 9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10"/>
              <a:gd name="T190" fmla="*/ 0 h 920"/>
              <a:gd name="T191" fmla="*/ 2510 w 2510"/>
              <a:gd name="T192" fmla="*/ 920 h 9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10" h="920">
                <a:moveTo>
                  <a:pt x="2435" y="367"/>
                </a:moveTo>
                <a:lnTo>
                  <a:pt x="2433" y="372"/>
                </a:lnTo>
                <a:lnTo>
                  <a:pt x="2432" y="373"/>
                </a:lnTo>
                <a:lnTo>
                  <a:pt x="2427" y="376"/>
                </a:lnTo>
                <a:lnTo>
                  <a:pt x="2421" y="377"/>
                </a:lnTo>
                <a:lnTo>
                  <a:pt x="2420" y="378"/>
                </a:lnTo>
                <a:lnTo>
                  <a:pt x="2417" y="381"/>
                </a:lnTo>
                <a:lnTo>
                  <a:pt x="2414" y="393"/>
                </a:lnTo>
                <a:lnTo>
                  <a:pt x="2410" y="405"/>
                </a:lnTo>
                <a:lnTo>
                  <a:pt x="2405" y="417"/>
                </a:lnTo>
                <a:lnTo>
                  <a:pt x="2398" y="429"/>
                </a:lnTo>
                <a:lnTo>
                  <a:pt x="2385" y="452"/>
                </a:lnTo>
                <a:lnTo>
                  <a:pt x="2370" y="475"/>
                </a:lnTo>
                <a:lnTo>
                  <a:pt x="2354" y="498"/>
                </a:lnTo>
                <a:lnTo>
                  <a:pt x="2336" y="521"/>
                </a:lnTo>
                <a:lnTo>
                  <a:pt x="2320" y="544"/>
                </a:lnTo>
                <a:lnTo>
                  <a:pt x="2306" y="565"/>
                </a:lnTo>
                <a:lnTo>
                  <a:pt x="2303" y="569"/>
                </a:lnTo>
                <a:lnTo>
                  <a:pt x="2300" y="573"/>
                </a:lnTo>
                <a:lnTo>
                  <a:pt x="2295" y="577"/>
                </a:lnTo>
                <a:lnTo>
                  <a:pt x="2289" y="583"/>
                </a:lnTo>
                <a:lnTo>
                  <a:pt x="2287" y="585"/>
                </a:lnTo>
                <a:lnTo>
                  <a:pt x="2285" y="589"/>
                </a:lnTo>
                <a:lnTo>
                  <a:pt x="2287" y="595"/>
                </a:lnTo>
                <a:lnTo>
                  <a:pt x="2289" y="596"/>
                </a:lnTo>
                <a:lnTo>
                  <a:pt x="2291" y="597"/>
                </a:lnTo>
                <a:lnTo>
                  <a:pt x="2295" y="597"/>
                </a:lnTo>
                <a:lnTo>
                  <a:pt x="2297" y="599"/>
                </a:lnTo>
                <a:lnTo>
                  <a:pt x="2303" y="597"/>
                </a:lnTo>
                <a:lnTo>
                  <a:pt x="2308" y="595"/>
                </a:lnTo>
                <a:lnTo>
                  <a:pt x="2312" y="591"/>
                </a:lnTo>
                <a:lnTo>
                  <a:pt x="2318" y="587"/>
                </a:lnTo>
                <a:lnTo>
                  <a:pt x="2323" y="584"/>
                </a:lnTo>
                <a:lnTo>
                  <a:pt x="2328" y="583"/>
                </a:lnTo>
                <a:lnTo>
                  <a:pt x="2332" y="583"/>
                </a:lnTo>
                <a:lnTo>
                  <a:pt x="2335" y="584"/>
                </a:lnTo>
                <a:lnTo>
                  <a:pt x="2256" y="712"/>
                </a:lnTo>
                <a:lnTo>
                  <a:pt x="2256" y="718"/>
                </a:lnTo>
                <a:lnTo>
                  <a:pt x="2257" y="725"/>
                </a:lnTo>
                <a:lnTo>
                  <a:pt x="2263" y="726"/>
                </a:lnTo>
                <a:lnTo>
                  <a:pt x="2265" y="728"/>
                </a:lnTo>
                <a:lnTo>
                  <a:pt x="2269" y="729"/>
                </a:lnTo>
                <a:lnTo>
                  <a:pt x="2219" y="825"/>
                </a:lnTo>
                <a:lnTo>
                  <a:pt x="2178" y="769"/>
                </a:lnTo>
                <a:lnTo>
                  <a:pt x="2182" y="765"/>
                </a:lnTo>
                <a:lnTo>
                  <a:pt x="2186" y="765"/>
                </a:lnTo>
                <a:lnTo>
                  <a:pt x="2190" y="765"/>
                </a:lnTo>
                <a:lnTo>
                  <a:pt x="2194" y="767"/>
                </a:lnTo>
                <a:lnTo>
                  <a:pt x="2203" y="769"/>
                </a:lnTo>
                <a:lnTo>
                  <a:pt x="2207" y="769"/>
                </a:lnTo>
                <a:lnTo>
                  <a:pt x="2213" y="767"/>
                </a:lnTo>
                <a:lnTo>
                  <a:pt x="2197" y="745"/>
                </a:lnTo>
                <a:lnTo>
                  <a:pt x="2181" y="724"/>
                </a:lnTo>
                <a:lnTo>
                  <a:pt x="2150" y="683"/>
                </a:lnTo>
                <a:lnTo>
                  <a:pt x="2136" y="662"/>
                </a:lnTo>
                <a:lnTo>
                  <a:pt x="2123" y="640"/>
                </a:lnTo>
                <a:lnTo>
                  <a:pt x="2112" y="615"/>
                </a:lnTo>
                <a:lnTo>
                  <a:pt x="2107" y="603"/>
                </a:lnTo>
                <a:lnTo>
                  <a:pt x="2101" y="588"/>
                </a:lnTo>
                <a:lnTo>
                  <a:pt x="2103" y="584"/>
                </a:lnTo>
                <a:lnTo>
                  <a:pt x="2107" y="581"/>
                </a:lnTo>
                <a:lnTo>
                  <a:pt x="2139" y="588"/>
                </a:lnTo>
                <a:lnTo>
                  <a:pt x="2144" y="587"/>
                </a:lnTo>
                <a:lnTo>
                  <a:pt x="2147" y="585"/>
                </a:lnTo>
                <a:lnTo>
                  <a:pt x="2148" y="583"/>
                </a:lnTo>
                <a:lnTo>
                  <a:pt x="2147" y="579"/>
                </a:lnTo>
                <a:lnTo>
                  <a:pt x="2146" y="573"/>
                </a:lnTo>
                <a:lnTo>
                  <a:pt x="2128" y="557"/>
                </a:lnTo>
                <a:lnTo>
                  <a:pt x="2112" y="541"/>
                </a:lnTo>
                <a:lnTo>
                  <a:pt x="2094" y="523"/>
                </a:lnTo>
                <a:lnTo>
                  <a:pt x="2080" y="506"/>
                </a:lnTo>
                <a:lnTo>
                  <a:pt x="2065" y="487"/>
                </a:lnTo>
                <a:lnTo>
                  <a:pt x="2050" y="468"/>
                </a:lnTo>
                <a:lnTo>
                  <a:pt x="2023" y="429"/>
                </a:lnTo>
                <a:lnTo>
                  <a:pt x="1998" y="388"/>
                </a:lnTo>
                <a:lnTo>
                  <a:pt x="1975" y="346"/>
                </a:lnTo>
                <a:lnTo>
                  <a:pt x="1952" y="303"/>
                </a:lnTo>
                <a:lnTo>
                  <a:pt x="1929" y="257"/>
                </a:lnTo>
                <a:lnTo>
                  <a:pt x="1928" y="272"/>
                </a:lnTo>
                <a:lnTo>
                  <a:pt x="1928" y="288"/>
                </a:lnTo>
                <a:lnTo>
                  <a:pt x="1928" y="295"/>
                </a:lnTo>
                <a:lnTo>
                  <a:pt x="1929" y="303"/>
                </a:lnTo>
                <a:lnTo>
                  <a:pt x="1930" y="319"/>
                </a:lnTo>
                <a:lnTo>
                  <a:pt x="1933" y="354"/>
                </a:lnTo>
                <a:lnTo>
                  <a:pt x="1933" y="370"/>
                </a:lnTo>
                <a:lnTo>
                  <a:pt x="1932" y="386"/>
                </a:lnTo>
                <a:lnTo>
                  <a:pt x="1932" y="406"/>
                </a:lnTo>
                <a:lnTo>
                  <a:pt x="1932" y="425"/>
                </a:lnTo>
                <a:lnTo>
                  <a:pt x="1929" y="444"/>
                </a:lnTo>
                <a:lnTo>
                  <a:pt x="1926" y="463"/>
                </a:lnTo>
                <a:lnTo>
                  <a:pt x="1918" y="499"/>
                </a:lnTo>
                <a:lnTo>
                  <a:pt x="1910" y="536"/>
                </a:lnTo>
                <a:lnTo>
                  <a:pt x="1902" y="550"/>
                </a:lnTo>
                <a:lnTo>
                  <a:pt x="1901" y="554"/>
                </a:lnTo>
                <a:lnTo>
                  <a:pt x="1901" y="557"/>
                </a:lnTo>
                <a:lnTo>
                  <a:pt x="1901" y="560"/>
                </a:lnTo>
                <a:lnTo>
                  <a:pt x="1904" y="564"/>
                </a:lnTo>
                <a:lnTo>
                  <a:pt x="1906" y="564"/>
                </a:lnTo>
                <a:lnTo>
                  <a:pt x="1908" y="565"/>
                </a:lnTo>
                <a:lnTo>
                  <a:pt x="1908" y="566"/>
                </a:lnTo>
                <a:lnTo>
                  <a:pt x="1909" y="565"/>
                </a:lnTo>
                <a:lnTo>
                  <a:pt x="1912" y="565"/>
                </a:lnTo>
                <a:lnTo>
                  <a:pt x="1914" y="564"/>
                </a:lnTo>
                <a:lnTo>
                  <a:pt x="1917" y="561"/>
                </a:lnTo>
                <a:lnTo>
                  <a:pt x="1920" y="556"/>
                </a:lnTo>
                <a:lnTo>
                  <a:pt x="1924" y="549"/>
                </a:lnTo>
                <a:lnTo>
                  <a:pt x="1926" y="546"/>
                </a:lnTo>
                <a:lnTo>
                  <a:pt x="1930" y="544"/>
                </a:lnTo>
                <a:lnTo>
                  <a:pt x="1933" y="552"/>
                </a:lnTo>
                <a:lnTo>
                  <a:pt x="1935" y="561"/>
                </a:lnTo>
                <a:lnTo>
                  <a:pt x="1935" y="570"/>
                </a:lnTo>
                <a:lnTo>
                  <a:pt x="1935" y="580"/>
                </a:lnTo>
                <a:lnTo>
                  <a:pt x="1932" y="599"/>
                </a:lnTo>
                <a:lnTo>
                  <a:pt x="1926" y="619"/>
                </a:lnTo>
                <a:lnTo>
                  <a:pt x="1914" y="658"/>
                </a:lnTo>
                <a:lnTo>
                  <a:pt x="1909" y="675"/>
                </a:lnTo>
                <a:lnTo>
                  <a:pt x="1906" y="694"/>
                </a:lnTo>
                <a:lnTo>
                  <a:pt x="1913" y="695"/>
                </a:lnTo>
                <a:lnTo>
                  <a:pt x="1917" y="697"/>
                </a:lnTo>
                <a:lnTo>
                  <a:pt x="1920" y="700"/>
                </a:lnTo>
                <a:lnTo>
                  <a:pt x="1921" y="712"/>
                </a:lnTo>
                <a:lnTo>
                  <a:pt x="1920" y="724"/>
                </a:lnTo>
                <a:lnTo>
                  <a:pt x="1917" y="737"/>
                </a:lnTo>
                <a:lnTo>
                  <a:pt x="1913" y="751"/>
                </a:lnTo>
                <a:lnTo>
                  <a:pt x="1908" y="764"/>
                </a:lnTo>
                <a:lnTo>
                  <a:pt x="1902" y="776"/>
                </a:lnTo>
                <a:lnTo>
                  <a:pt x="1896" y="787"/>
                </a:lnTo>
                <a:lnTo>
                  <a:pt x="1889" y="796"/>
                </a:lnTo>
                <a:lnTo>
                  <a:pt x="1871" y="760"/>
                </a:lnTo>
                <a:lnTo>
                  <a:pt x="1863" y="725"/>
                </a:lnTo>
                <a:lnTo>
                  <a:pt x="1865" y="722"/>
                </a:lnTo>
                <a:lnTo>
                  <a:pt x="1865" y="720"/>
                </a:lnTo>
                <a:lnTo>
                  <a:pt x="1869" y="717"/>
                </a:lnTo>
                <a:lnTo>
                  <a:pt x="1873" y="716"/>
                </a:lnTo>
                <a:lnTo>
                  <a:pt x="1878" y="713"/>
                </a:lnTo>
                <a:lnTo>
                  <a:pt x="1878" y="712"/>
                </a:lnTo>
                <a:lnTo>
                  <a:pt x="1879" y="710"/>
                </a:lnTo>
                <a:lnTo>
                  <a:pt x="1881" y="708"/>
                </a:lnTo>
                <a:lnTo>
                  <a:pt x="1882" y="705"/>
                </a:lnTo>
                <a:lnTo>
                  <a:pt x="1874" y="691"/>
                </a:lnTo>
                <a:lnTo>
                  <a:pt x="1867" y="679"/>
                </a:lnTo>
                <a:lnTo>
                  <a:pt x="1861" y="666"/>
                </a:lnTo>
                <a:lnTo>
                  <a:pt x="1857" y="652"/>
                </a:lnTo>
                <a:lnTo>
                  <a:pt x="1847" y="623"/>
                </a:lnTo>
                <a:lnTo>
                  <a:pt x="1840" y="595"/>
                </a:lnTo>
                <a:lnTo>
                  <a:pt x="1835" y="564"/>
                </a:lnTo>
                <a:lnTo>
                  <a:pt x="1831" y="534"/>
                </a:lnTo>
                <a:lnTo>
                  <a:pt x="1824" y="475"/>
                </a:lnTo>
                <a:lnTo>
                  <a:pt x="1816" y="475"/>
                </a:lnTo>
                <a:lnTo>
                  <a:pt x="1815" y="506"/>
                </a:lnTo>
                <a:lnTo>
                  <a:pt x="1811" y="537"/>
                </a:lnTo>
                <a:lnTo>
                  <a:pt x="1805" y="568"/>
                </a:lnTo>
                <a:lnTo>
                  <a:pt x="1796" y="599"/>
                </a:lnTo>
                <a:lnTo>
                  <a:pt x="1787" y="630"/>
                </a:lnTo>
                <a:lnTo>
                  <a:pt x="1776" y="661"/>
                </a:lnTo>
                <a:lnTo>
                  <a:pt x="1764" y="689"/>
                </a:lnTo>
                <a:lnTo>
                  <a:pt x="1749" y="717"/>
                </a:lnTo>
                <a:lnTo>
                  <a:pt x="1745" y="724"/>
                </a:lnTo>
                <a:lnTo>
                  <a:pt x="1744" y="726"/>
                </a:lnTo>
                <a:lnTo>
                  <a:pt x="1742" y="726"/>
                </a:lnTo>
                <a:lnTo>
                  <a:pt x="1744" y="730"/>
                </a:lnTo>
                <a:lnTo>
                  <a:pt x="1745" y="733"/>
                </a:lnTo>
                <a:lnTo>
                  <a:pt x="1748" y="736"/>
                </a:lnTo>
                <a:lnTo>
                  <a:pt x="1752" y="739"/>
                </a:lnTo>
                <a:lnTo>
                  <a:pt x="1754" y="739"/>
                </a:lnTo>
                <a:lnTo>
                  <a:pt x="1757" y="737"/>
                </a:lnTo>
                <a:lnTo>
                  <a:pt x="1762" y="733"/>
                </a:lnTo>
                <a:lnTo>
                  <a:pt x="1768" y="728"/>
                </a:lnTo>
                <a:lnTo>
                  <a:pt x="1770" y="726"/>
                </a:lnTo>
                <a:lnTo>
                  <a:pt x="1775" y="726"/>
                </a:lnTo>
                <a:lnTo>
                  <a:pt x="1748" y="872"/>
                </a:lnTo>
                <a:lnTo>
                  <a:pt x="1746" y="872"/>
                </a:lnTo>
                <a:lnTo>
                  <a:pt x="1745" y="872"/>
                </a:lnTo>
                <a:lnTo>
                  <a:pt x="1744" y="873"/>
                </a:lnTo>
                <a:lnTo>
                  <a:pt x="1744" y="874"/>
                </a:lnTo>
                <a:lnTo>
                  <a:pt x="1742" y="873"/>
                </a:lnTo>
                <a:lnTo>
                  <a:pt x="1740" y="872"/>
                </a:lnTo>
                <a:lnTo>
                  <a:pt x="1711" y="798"/>
                </a:lnTo>
                <a:lnTo>
                  <a:pt x="1734" y="802"/>
                </a:lnTo>
                <a:lnTo>
                  <a:pt x="1730" y="777"/>
                </a:lnTo>
                <a:lnTo>
                  <a:pt x="1725" y="752"/>
                </a:lnTo>
                <a:lnTo>
                  <a:pt x="1719" y="726"/>
                </a:lnTo>
                <a:lnTo>
                  <a:pt x="1714" y="701"/>
                </a:lnTo>
                <a:lnTo>
                  <a:pt x="1711" y="674"/>
                </a:lnTo>
                <a:lnTo>
                  <a:pt x="1710" y="648"/>
                </a:lnTo>
                <a:lnTo>
                  <a:pt x="1711" y="636"/>
                </a:lnTo>
                <a:lnTo>
                  <a:pt x="1713" y="623"/>
                </a:lnTo>
                <a:lnTo>
                  <a:pt x="1715" y="611"/>
                </a:lnTo>
                <a:lnTo>
                  <a:pt x="1719" y="600"/>
                </a:lnTo>
                <a:lnTo>
                  <a:pt x="1740" y="611"/>
                </a:lnTo>
                <a:lnTo>
                  <a:pt x="1738" y="574"/>
                </a:lnTo>
                <a:lnTo>
                  <a:pt x="1738" y="537"/>
                </a:lnTo>
                <a:lnTo>
                  <a:pt x="1738" y="498"/>
                </a:lnTo>
                <a:lnTo>
                  <a:pt x="1740" y="459"/>
                </a:lnTo>
                <a:lnTo>
                  <a:pt x="1742" y="419"/>
                </a:lnTo>
                <a:lnTo>
                  <a:pt x="1746" y="380"/>
                </a:lnTo>
                <a:lnTo>
                  <a:pt x="1753" y="341"/>
                </a:lnTo>
                <a:lnTo>
                  <a:pt x="1758" y="320"/>
                </a:lnTo>
                <a:lnTo>
                  <a:pt x="1764" y="302"/>
                </a:lnTo>
                <a:lnTo>
                  <a:pt x="1764" y="292"/>
                </a:lnTo>
                <a:lnTo>
                  <a:pt x="1764" y="291"/>
                </a:lnTo>
                <a:lnTo>
                  <a:pt x="1761" y="291"/>
                </a:lnTo>
                <a:lnTo>
                  <a:pt x="1758" y="290"/>
                </a:lnTo>
                <a:lnTo>
                  <a:pt x="1756" y="290"/>
                </a:lnTo>
                <a:lnTo>
                  <a:pt x="1722" y="351"/>
                </a:lnTo>
                <a:lnTo>
                  <a:pt x="1705" y="384"/>
                </a:lnTo>
                <a:lnTo>
                  <a:pt x="1687" y="413"/>
                </a:lnTo>
                <a:lnTo>
                  <a:pt x="1668" y="443"/>
                </a:lnTo>
                <a:lnTo>
                  <a:pt x="1647" y="471"/>
                </a:lnTo>
                <a:lnTo>
                  <a:pt x="1635" y="486"/>
                </a:lnTo>
                <a:lnTo>
                  <a:pt x="1623" y="499"/>
                </a:lnTo>
                <a:lnTo>
                  <a:pt x="1611" y="513"/>
                </a:lnTo>
                <a:lnTo>
                  <a:pt x="1597" y="525"/>
                </a:lnTo>
                <a:lnTo>
                  <a:pt x="1598" y="527"/>
                </a:lnTo>
                <a:lnTo>
                  <a:pt x="1601" y="529"/>
                </a:lnTo>
                <a:lnTo>
                  <a:pt x="1605" y="529"/>
                </a:lnTo>
                <a:lnTo>
                  <a:pt x="1608" y="529"/>
                </a:lnTo>
                <a:lnTo>
                  <a:pt x="1612" y="529"/>
                </a:lnTo>
                <a:lnTo>
                  <a:pt x="1617" y="527"/>
                </a:lnTo>
                <a:lnTo>
                  <a:pt x="1621" y="527"/>
                </a:lnTo>
                <a:lnTo>
                  <a:pt x="1625" y="529"/>
                </a:lnTo>
                <a:lnTo>
                  <a:pt x="1624" y="538"/>
                </a:lnTo>
                <a:lnTo>
                  <a:pt x="1623" y="549"/>
                </a:lnTo>
                <a:lnTo>
                  <a:pt x="1619" y="558"/>
                </a:lnTo>
                <a:lnTo>
                  <a:pt x="1616" y="568"/>
                </a:lnTo>
                <a:lnTo>
                  <a:pt x="1605" y="588"/>
                </a:lnTo>
                <a:lnTo>
                  <a:pt x="1593" y="608"/>
                </a:lnTo>
                <a:lnTo>
                  <a:pt x="1580" y="628"/>
                </a:lnTo>
                <a:lnTo>
                  <a:pt x="1566" y="648"/>
                </a:lnTo>
                <a:lnTo>
                  <a:pt x="1553" y="669"/>
                </a:lnTo>
                <a:lnTo>
                  <a:pt x="1541" y="689"/>
                </a:lnTo>
                <a:lnTo>
                  <a:pt x="1535" y="697"/>
                </a:lnTo>
                <a:lnTo>
                  <a:pt x="1531" y="700"/>
                </a:lnTo>
                <a:lnTo>
                  <a:pt x="1524" y="702"/>
                </a:lnTo>
                <a:lnTo>
                  <a:pt x="1523" y="702"/>
                </a:lnTo>
                <a:lnTo>
                  <a:pt x="1522" y="704"/>
                </a:lnTo>
                <a:lnTo>
                  <a:pt x="1520" y="708"/>
                </a:lnTo>
                <a:lnTo>
                  <a:pt x="1520" y="713"/>
                </a:lnTo>
                <a:lnTo>
                  <a:pt x="1522" y="717"/>
                </a:lnTo>
                <a:lnTo>
                  <a:pt x="1538" y="726"/>
                </a:lnTo>
                <a:lnTo>
                  <a:pt x="1499" y="823"/>
                </a:lnTo>
                <a:lnTo>
                  <a:pt x="1490" y="814"/>
                </a:lnTo>
                <a:lnTo>
                  <a:pt x="1480" y="802"/>
                </a:lnTo>
                <a:lnTo>
                  <a:pt x="1472" y="788"/>
                </a:lnTo>
                <a:lnTo>
                  <a:pt x="1465" y="773"/>
                </a:lnTo>
                <a:lnTo>
                  <a:pt x="1453" y="741"/>
                </a:lnTo>
                <a:lnTo>
                  <a:pt x="1448" y="725"/>
                </a:lnTo>
                <a:lnTo>
                  <a:pt x="1441" y="709"/>
                </a:lnTo>
                <a:lnTo>
                  <a:pt x="1479" y="720"/>
                </a:lnTo>
                <a:lnTo>
                  <a:pt x="1480" y="718"/>
                </a:lnTo>
                <a:lnTo>
                  <a:pt x="1481" y="716"/>
                </a:lnTo>
                <a:lnTo>
                  <a:pt x="1483" y="713"/>
                </a:lnTo>
                <a:lnTo>
                  <a:pt x="1471" y="700"/>
                </a:lnTo>
                <a:lnTo>
                  <a:pt x="1459" y="667"/>
                </a:lnTo>
                <a:lnTo>
                  <a:pt x="1448" y="634"/>
                </a:lnTo>
                <a:lnTo>
                  <a:pt x="1437" y="601"/>
                </a:lnTo>
                <a:lnTo>
                  <a:pt x="1428" y="566"/>
                </a:lnTo>
                <a:lnTo>
                  <a:pt x="1421" y="533"/>
                </a:lnTo>
                <a:lnTo>
                  <a:pt x="1417" y="499"/>
                </a:lnTo>
                <a:lnTo>
                  <a:pt x="1416" y="482"/>
                </a:lnTo>
                <a:lnTo>
                  <a:pt x="1414" y="464"/>
                </a:lnTo>
                <a:lnTo>
                  <a:pt x="1414" y="448"/>
                </a:lnTo>
                <a:lnTo>
                  <a:pt x="1416" y="431"/>
                </a:lnTo>
                <a:lnTo>
                  <a:pt x="1406" y="431"/>
                </a:lnTo>
                <a:lnTo>
                  <a:pt x="1402" y="451"/>
                </a:lnTo>
                <a:lnTo>
                  <a:pt x="1399" y="471"/>
                </a:lnTo>
                <a:lnTo>
                  <a:pt x="1394" y="492"/>
                </a:lnTo>
                <a:lnTo>
                  <a:pt x="1389" y="513"/>
                </a:lnTo>
                <a:lnTo>
                  <a:pt x="1382" y="533"/>
                </a:lnTo>
                <a:lnTo>
                  <a:pt x="1374" y="553"/>
                </a:lnTo>
                <a:lnTo>
                  <a:pt x="1365" y="572"/>
                </a:lnTo>
                <a:lnTo>
                  <a:pt x="1355" y="589"/>
                </a:lnTo>
                <a:lnTo>
                  <a:pt x="1352" y="597"/>
                </a:lnTo>
                <a:lnTo>
                  <a:pt x="1348" y="604"/>
                </a:lnTo>
                <a:lnTo>
                  <a:pt x="1340" y="618"/>
                </a:lnTo>
                <a:lnTo>
                  <a:pt x="1331" y="628"/>
                </a:lnTo>
                <a:lnTo>
                  <a:pt x="1328" y="634"/>
                </a:lnTo>
                <a:lnTo>
                  <a:pt x="1326" y="642"/>
                </a:lnTo>
                <a:lnTo>
                  <a:pt x="1326" y="644"/>
                </a:lnTo>
                <a:lnTo>
                  <a:pt x="1327" y="646"/>
                </a:lnTo>
                <a:lnTo>
                  <a:pt x="1330" y="648"/>
                </a:lnTo>
                <a:lnTo>
                  <a:pt x="1335" y="650"/>
                </a:lnTo>
                <a:lnTo>
                  <a:pt x="1340" y="651"/>
                </a:lnTo>
                <a:lnTo>
                  <a:pt x="1292" y="782"/>
                </a:lnTo>
                <a:lnTo>
                  <a:pt x="1287" y="786"/>
                </a:lnTo>
                <a:lnTo>
                  <a:pt x="1285" y="788"/>
                </a:lnTo>
                <a:lnTo>
                  <a:pt x="1283" y="792"/>
                </a:lnTo>
                <a:lnTo>
                  <a:pt x="1289" y="811"/>
                </a:lnTo>
                <a:lnTo>
                  <a:pt x="1283" y="829"/>
                </a:lnTo>
                <a:lnTo>
                  <a:pt x="1245" y="777"/>
                </a:lnTo>
                <a:lnTo>
                  <a:pt x="1253" y="760"/>
                </a:lnTo>
                <a:lnTo>
                  <a:pt x="1213" y="717"/>
                </a:lnTo>
                <a:lnTo>
                  <a:pt x="1194" y="694"/>
                </a:lnTo>
                <a:lnTo>
                  <a:pt x="1176" y="670"/>
                </a:lnTo>
                <a:lnTo>
                  <a:pt x="1160" y="647"/>
                </a:lnTo>
                <a:lnTo>
                  <a:pt x="1145" y="622"/>
                </a:lnTo>
                <a:lnTo>
                  <a:pt x="1133" y="595"/>
                </a:lnTo>
                <a:lnTo>
                  <a:pt x="1128" y="581"/>
                </a:lnTo>
                <a:lnTo>
                  <a:pt x="1124" y="566"/>
                </a:lnTo>
                <a:lnTo>
                  <a:pt x="1124" y="565"/>
                </a:lnTo>
                <a:lnTo>
                  <a:pt x="1125" y="564"/>
                </a:lnTo>
                <a:lnTo>
                  <a:pt x="1128" y="564"/>
                </a:lnTo>
                <a:lnTo>
                  <a:pt x="1131" y="561"/>
                </a:lnTo>
                <a:lnTo>
                  <a:pt x="1151" y="570"/>
                </a:lnTo>
                <a:lnTo>
                  <a:pt x="1153" y="570"/>
                </a:lnTo>
                <a:lnTo>
                  <a:pt x="1156" y="568"/>
                </a:lnTo>
                <a:lnTo>
                  <a:pt x="1159" y="565"/>
                </a:lnTo>
                <a:lnTo>
                  <a:pt x="1160" y="561"/>
                </a:lnTo>
                <a:lnTo>
                  <a:pt x="1147" y="548"/>
                </a:lnTo>
                <a:lnTo>
                  <a:pt x="1135" y="533"/>
                </a:lnTo>
                <a:lnTo>
                  <a:pt x="1125" y="518"/>
                </a:lnTo>
                <a:lnTo>
                  <a:pt x="1116" y="503"/>
                </a:lnTo>
                <a:lnTo>
                  <a:pt x="1108" y="487"/>
                </a:lnTo>
                <a:lnTo>
                  <a:pt x="1098" y="471"/>
                </a:lnTo>
                <a:lnTo>
                  <a:pt x="1089" y="456"/>
                </a:lnTo>
                <a:lnTo>
                  <a:pt x="1077" y="441"/>
                </a:lnTo>
                <a:lnTo>
                  <a:pt x="1069" y="421"/>
                </a:lnTo>
                <a:lnTo>
                  <a:pt x="1058" y="402"/>
                </a:lnTo>
                <a:lnTo>
                  <a:pt x="1047" y="384"/>
                </a:lnTo>
                <a:lnTo>
                  <a:pt x="1038" y="365"/>
                </a:lnTo>
                <a:lnTo>
                  <a:pt x="1027" y="346"/>
                </a:lnTo>
                <a:lnTo>
                  <a:pt x="1019" y="327"/>
                </a:lnTo>
                <a:lnTo>
                  <a:pt x="1012" y="307"/>
                </a:lnTo>
                <a:lnTo>
                  <a:pt x="1008" y="288"/>
                </a:lnTo>
                <a:lnTo>
                  <a:pt x="1007" y="290"/>
                </a:lnTo>
                <a:lnTo>
                  <a:pt x="1003" y="291"/>
                </a:lnTo>
                <a:lnTo>
                  <a:pt x="993" y="295"/>
                </a:lnTo>
                <a:lnTo>
                  <a:pt x="983" y="299"/>
                </a:lnTo>
                <a:lnTo>
                  <a:pt x="980" y="300"/>
                </a:lnTo>
                <a:lnTo>
                  <a:pt x="977" y="303"/>
                </a:lnTo>
                <a:lnTo>
                  <a:pt x="980" y="320"/>
                </a:lnTo>
                <a:lnTo>
                  <a:pt x="981" y="338"/>
                </a:lnTo>
                <a:lnTo>
                  <a:pt x="983" y="355"/>
                </a:lnTo>
                <a:lnTo>
                  <a:pt x="981" y="373"/>
                </a:lnTo>
                <a:lnTo>
                  <a:pt x="979" y="408"/>
                </a:lnTo>
                <a:lnTo>
                  <a:pt x="973" y="443"/>
                </a:lnTo>
                <a:lnTo>
                  <a:pt x="968" y="478"/>
                </a:lnTo>
                <a:lnTo>
                  <a:pt x="961" y="514"/>
                </a:lnTo>
                <a:lnTo>
                  <a:pt x="954" y="549"/>
                </a:lnTo>
                <a:lnTo>
                  <a:pt x="950" y="587"/>
                </a:lnTo>
                <a:lnTo>
                  <a:pt x="953" y="589"/>
                </a:lnTo>
                <a:lnTo>
                  <a:pt x="957" y="591"/>
                </a:lnTo>
                <a:lnTo>
                  <a:pt x="961" y="591"/>
                </a:lnTo>
                <a:lnTo>
                  <a:pt x="967" y="591"/>
                </a:lnTo>
                <a:lnTo>
                  <a:pt x="975" y="589"/>
                </a:lnTo>
                <a:lnTo>
                  <a:pt x="979" y="588"/>
                </a:lnTo>
                <a:lnTo>
                  <a:pt x="981" y="587"/>
                </a:lnTo>
                <a:lnTo>
                  <a:pt x="984" y="593"/>
                </a:lnTo>
                <a:lnTo>
                  <a:pt x="985" y="600"/>
                </a:lnTo>
                <a:lnTo>
                  <a:pt x="985" y="613"/>
                </a:lnTo>
                <a:lnTo>
                  <a:pt x="984" y="628"/>
                </a:lnTo>
                <a:lnTo>
                  <a:pt x="980" y="643"/>
                </a:lnTo>
                <a:lnTo>
                  <a:pt x="976" y="658"/>
                </a:lnTo>
                <a:lnTo>
                  <a:pt x="972" y="673"/>
                </a:lnTo>
                <a:lnTo>
                  <a:pt x="965" y="686"/>
                </a:lnTo>
                <a:lnTo>
                  <a:pt x="961" y="698"/>
                </a:lnTo>
                <a:lnTo>
                  <a:pt x="936" y="647"/>
                </a:lnTo>
                <a:lnTo>
                  <a:pt x="940" y="646"/>
                </a:lnTo>
                <a:lnTo>
                  <a:pt x="942" y="644"/>
                </a:lnTo>
                <a:lnTo>
                  <a:pt x="946" y="644"/>
                </a:lnTo>
                <a:lnTo>
                  <a:pt x="950" y="643"/>
                </a:lnTo>
                <a:lnTo>
                  <a:pt x="952" y="639"/>
                </a:lnTo>
                <a:lnTo>
                  <a:pt x="953" y="635"/>
                </a:lnTo>
                <a:lnTo>
                  <a:pt x="953" y="630"/>
                </a:lnTo>
                <a:lnTo>
                  <a:pt x="956" y="620"/>
                </a:lnTo>
                <a:lnTo>
                  <a:pt x="957" y="615"/>
                </a:lnTo>
                <a:lnTo>
                  <a:pt x="957" y="613"/>
                </a:lnTo>
                <a:lnTo>
                  <a:pt x="950" y="601"/>
                </a:lnTo>
                <a:lnTo>
                  <a:pt x="944" y="591"/>
                </a:lnTo>
                <a:lnTo>
                  <a:pt x="932" y="569"/>
                </a:lnTo>
                <a:lnTo>
                  <a:pt x="921" y="549"/>
                </a:lnTo>
                <a:lnTo>
                  <a:pt x="913" y="529"/>
                </a:lnTo>
                <a:lnTo>
                  <a:pt x="907" y="509"/>
                </a:lnTo>
                <a:lnTo>
                  <a:pt x="903" y="487"/>
                </a:lnTo>
                <a:lnTo>
                  <a:pt x="899" y="463"/>
                </a:lnTo>
                <a:lnTo>
                  <a:pt x="899" y="451"/>
                </a:lnTo>
                <a:lnTo>
                  <a:pt x="899" y="437"/>
                </a:lnTo>
                <a:lnTo>
                  <a:pt x="899" y="435"/>
                </a:lnTo>
                <a:lnTo>
                  <a:pt x="899" y="429"/>
                </a:lnTo>
                <a:lnTo>
                  <a:pt x="899" y="416"/>
                </a:lnTo>
                <a:lnTo>
                  <a:pt x="898" y="408"/>
                </a:lnTo>
                <a:lnTo>
                  <a:pt x="898" y="402"/>
                </a:lnTo>
                <a:lnTo>
                  <a:pt x="897" y="398"/>
                </a:lnTo>
                <a:lnTo>
                  <a:pt x="897" y="397"/>
                </a:lnTo>
                <a:lnTo>
                  <a:pt x="902" y="398"/>
                </a:lnTo>
                <a:lnTo>
                  <a:pt x="906" y="402"/>
                </a:lnTo>
                <a:lnTo>
                  <a:pt x="911" y="413"/>
                </a:lnTo>
                <a:lnTo>
                  <a:pt x="914" y="419"/>
                </a:lnTo>
                <a:lnTo>
                  <a:pt x="918" y="424"/>
                </a:lnTo>
                <a:lnTo>
                  <a:pt x="922" y="427"/>
                </a:lnTo>
                <a:lnTo>
                  <a:pt x="928" y="427"/>
                </a:lnTo>
                <a:lnTo>
                  <a:pt x="929" y="427"/>
                </a:lnTo>
                <a:lnTo>
                  <a:pt x="930" y="424"/>
                </a:lnTo>
                <a:lnTo>
                  <a:pt x="932" y="419"/>
                </a:lnTo>
                <a:lnTo>
                  <a:pt x="933" y="416"/>
                </a:lnTo>
                <a:lnTo>
                  <a:pt x="934" y="412"/>
                </a:lnTo>
                <a:lnTo>
                  <a:pt x="936" y="408"/>
                </a:lnTo>
                <a:lnTo>
                  <a:pt x="893" y="226"/>
                </a:lnTo>
                <a:lnTo>
                  <a:pt x="889" y="185"/>
                </a:lnTo>
                <a:lnTo>
                  <a:pt x="887" y="182"/>
                </a:lnTo>
                <a:lnTo>
                  <a:pt x="883" y="179"/>
                </a:lnTo>
                <a:lnTo>
                  <a:pt x="875" y="175"/>
                </a:lnTo>
                <a:lnTo>
                  <a:pt x="867" y="171"/>
                </a:lnTo>
                <a:lnTo>
                  <a:pt x="859" y="167"/>
                </a:lnTo>
                <a:lnTo>
                  <a:pt x="770" y="386"/>
                </a:lnTo>
                <a:lnTo>
                  <a:pt x="742" y="449"/>
                </a:lnTo>
                <a:lnTo>
                  <a:pt x="742" y="451"/>
                </a:lnTo>
                <a:lnTo>
                  <a:pt x="743" y="454"/>
                </a:lnTo>
                <a:lnTo>
                  <a:pt x="749" y="460"/>
                </a:lnTo>
                <a:lnTo>
                  <a:pt x="754" y="466"/>
                </a:lnTo>
                <a:lnTo>
                  <a:pt x="756" y="468"/>
                </a:lnTo>
                <a:lnTo>
                  <a:pt x="758" y="470"/>
                </a:lnTo>
                <a:lnTo>
                  <a:pt x="762" y="470"/>
                </a:lnTo>
                <a:lnTo>
                  <a:pt x="765" y="468"/>
                </a:lnTo>
                <a:lnTo>
                  <a:pt x="772" y="462"/>
                </a:lnTo>
                <a:lnTo>
                  <a:pt x="774" y="459"/>
                </a:lnTo>
                <a:lnTo>
                  <a:pt x="778" y="455"/>
                </a:lnTo>
                <a:lnTo>
                  <a:pt x="781" y="452"/>
                </a:lnTo>
                <a:lnTo>
                  <a:pt x="785" y="451"/>
                </a:lnTo>
                <a:lnTo>
                  <a:pt x="785" y="466"/>
                </a:lnTo>
                <a:lnTo>
                  <a:pt x="784" y="480"/>
                </a:lnTo>
                <a:lnTo>
                  <a:pt x="781" y="494"/>
                </a:lnTo>
                <a:lnTo>
                  <a:pt x="778" y="507"/>
                </a:lnTo>
                <a:lnTo>
                  <a:pt x="770" y="534"/>
                </a:lnTo>
                <a:lnTo>
                  <a:pt x="760" y="560"/>
                </a:lnTo>
                <a:lnTo>
                  <a:pt x="746" y="585"/>
                </a:lnTo>
                <a:lnTo>
                  <a:pt x="733" y="611"/>
                </a:lnTo>
                <a:lnTo>
                  <a:pt x="707" y="662"/>
                </a:lnTo>
                <a:lnTo>
                  <a:pt x="687" y="730"/>
                </a:lnTo>
                <a:lnTo>
                  <a:pt x="625" y="619"/>
                </a:lnTo>
                <a:lnTo>
                  <a:pt x="625" y="615"/>
                </a:lnTo>
                <a:lnTo>
                  <a:pt x="626" y="613"/>
                </a:lnTo>
                <a:lnTo>
                  <a:pt x="632" y="611"/>
                </a:lnTo>
                <a:lnTo>
                  <a:pt x="633" y="609"/>
                </a:lnTo>
                <a:lnTo>
                  <a:pt x="639" y="607"/>
                </a:lnTo>
                <a:lnTo>
                  <a:pt x="640" y="604"/>
                </a:lnTo>
                <a:lnTo>
                  <a:pt x="641" y="604"/>
                </a:lnTo>
                <a:lnTo>
                  <a:pt x="643" y="603"/>
                </a:lnTo>
                <a:lnTo>
                  <a:pt x="653" y="600"/>
                </a:lnTo>
                <a:lnTo>
                  <a:pt x="655" y="599"/>
                </a:lnTo>
                <a:lnTo>
                  <a:pt x="656" y="597"/>
                </a:lnTo>
                <a:lnTo>
                  <a:pt x="553" y="415"/>
                </a:lnTo>
                <a:lnTo>
                  <a:pt x="555" y="412"/>
                </a:lnTo>
                <a:lnTo>
                  <a:pt x="559" y="410"/>
                </a:lnTo>
                <a:lnTo>
                  <a:pt x="563" y="410"/>
                </a:lnTo>
                <a:lnTo>
                  <a:pt x="575" y="413"/>
                </a:lnTo>
                <a:lnTo>
                  <a:pt x="581" y="416"/>
                </a:lnTo>
                <a:lnTo>
                  <a:pt x="586" y="416"/>
                </a:lnTo>
                <a:lnTo>
                  <a:pt x="590" y="416"/>
                </a:lnTo>
                <a:lnTo>
                  <a:pt x="585" y="402"/>
                </a:lnTo>
                <a:lnTo>
                  <a:pt x="579" y="388"/>
                </a:lnTo>
                <a:lnTo>
                  <a:pt x="566" y="359"/>
                </a:lnTo>
                <a:lnTo>
                  <a:pt x="551" y="330"/>
                </a:lnTo>
                <a:lnTo>
                  <a:pt x="535" y="300"/>
                </a:lnTo>
                <a:lnTo>
                  <a:pt x="522" y="271"/>
                </a:lnTo>
                <a:lnTo>
                  <a:pt x="515" y="256"/>
                </a:lnTo>
                <a:lnTo>
                  <a:pt x="510" y="240"/>
                </a:lnTo>
                <a:lnTo>
                  <a:pt x="505" y="225"/>
                </a:lnTo>
                <a:lnTo>
                  <a:pt x="501" y="209"/>
                </a:lnTo>
                <a:lnTo>
                  <a:pt x="500" y="193"/>
                </a:lnTo>
                <a:lnTo>
                  <a:pt x="499" y="178"/>
                </a:lnTo>
                <a:lnTo>
                  <a:pt x="484" y="136"/>
                </a:lnTo>
                <a:lnTo>
                  <a:pt x="479" y="115"/>
                </a:lnTo>
                <a:lnTo>
                  <a:pt x="473" y="95"/>
                </a:lnTo>
                <a:lnTo>
                  <a:pt x="469" y="73"/>
                </a:lnTo>
                <a:lnTo>
                  <a:pt x="467" y="52"/>
                </a:lnTo>
                <a:lnTo>
                  <a:pt x="467" y="31"/>
                </a:lnTo>
                <a:lnTo>
                  <a:pt x="467" y="11"/>
                </a:lnTo>
                <a:lnTo>
                  <a:pt x="465" y="10"/>
                </a:lnTo>
                <a:lnTo>
                  <a:pt x="462" y="7"/>
                </a:lnTo>
                <a:lnTo>
                  <a:pt x="457" y="6"/>
                </a:lnTo>
                <a:lnTo>
                  <a:pt x="452" y="5"/>
                </a:lnTo>
                <a:lnTo>
                  <a:pt x="438" y="2"/>
                </a:lnTo>
                <a:lnTo>
                  <a:pt x="434" y="2"/>
                </a:lnTo>
                <a:lnTo>
                  <a:pt x="430" y="3"/>
                </a:lnTo>
                <a:lnTo>
                  <a:pt x="429" y="46"/>
                </a:lnTo>
                <a:lnTo>
                  <a:pt x="426" y="89"/>
                </a:lnTo>
                <a:lnTo>
                  <a:pt x="422" y="134"/>
                </a:lnTo>
                <a:lnTo>
                  <a:pt x="418" y="177"/>
                </a:lnTo>
                <a:lnTo>
                  <a:pt x="413" y="221"/>
                </a:lnTo>
                <a:lnTo>
                  <a:pt x="405" y="265"/>
                </a:lnTo>
                <a:lnTo>
                  <a:pt x="395" y="310"/>
                </a:lnTo>
                <a:lnTo>
                  <a:pt x="385" y="353"/>
                </a:lnTo>
                <a:lnTo>
                  <a:pt x="385" y="354"/>
                </a:lnTo>
                <a:lnTo>
                  <a:pt x="386" y="357"/>
                </a:lnTo>
                <a:lnTo>
                  <a:pt x="390" y="361"/>
                </a:lnTo>
                <a:lnTo>
                  <a:pt x="394" y="361"/>
                </a:lnTo>
                <a:lnTo>
                  <a:pt x="397" y="361"/>
                </a:lnTo>
                <a:lnTo>
                  <a:pt x="401" y="359"/>
                </a:lnTo>
                <a:lnTo>
                  <a:pt x="403" y="355"/>
                </a:lnTo>
                <a:lnTo>
                  <a:pt x="410" y="354"/>
                </a:lnTo>
                <a:lnTo>
                  <a:pt x="414" y="354"/>
                </a:lnTo>
                <a:lnTo>
                  <a:pt x="418" y="351"/>
                </a:lnTo>
                <a:lnTo>
                  <a:pt x="421" y="353"/>
                </a:lnTo>
                <a:lnTo>
                  <a:pt x="423" y="354"/>
                </a:lnTo>
                <a:lnTo>
                  <a:pt x="426" y="357"/>
                </a:lnTo>
                <a:lnTo>
                  <a:pt x="426" y="362"/>
                </a:lnTo>
                <a:lnTo>
                  <a:pt x="362" y="479"/>
                </a:lnTo>
                <a:lnTo>
                  <a:pt x="363" y="480"/>
                </a:lnTo>
                <a:lnTo>
                  <a:pt x="364" y="482"/>
                </a:lnTo>
                <a:lnTo>
                  <a:pt x="368" y="482"/>
                </a:lnTo>
                <a:lnTo>
                  <a:pt x="374" y="480"/>
                </a:lnTo>
                <a:lnTo>
                  <a:pt x="380" y="478"/>
                </a:lnTo>
                <a:lnTo>
                  <a:pt x="393" y="472"/>
                </a:lnTo>
                <a:lnTo>
                  <a:pt x="398" y="471"/>
                </a:lnTo>
                <a:lnTo>
                  <a:pt x="401" y="470"/>
                </a:lnTo>
                <a:lnTo>
                  <a:pt x="402" y="471"/>
                </a:lnTo>
                <a:lnTo>
                  <a:pt x="403" y="472"/>
                </a:lnTo>
                <a:lnTo>
                  <a:pt x="406" y="479"/>
                </a:lnTo>
                <a:lnTo>
                  <a:pt x="359" y="596"/>
                </a:lnTo>
                <a:lnTo>
                  <a:pt x="323" y="643"/>
                </a:lnTo>
                <a:lnTo>
                  <a:pt x="325" y="646"/>
                </a:lnTo>
                <a:lnTo>
                  <a:pt x="329" y="647"/>
                </a:lnTo>
                <a:lnTo>
                  <a:pt x="340" y="650"/>
                </a:lnTo>
                <a:lnTo>
                  <a:pt x="352" y="651"/>
                </a:lnTo>
                <a:lnTo>
                  <a:pt x="358" y="654"/>
                </a:lnTo>
                <a:lnTo>
                  <a:pt x="362" y="656"/>
                </a:lnTo>
                <a:lnTo>
                  <a:pt x="323" y="744"/>
                </a:lnTo>
                <a:lnTo>
                  <a:pt x="321" y="745"/>
                </a:lnTo>
                <a:lnTo>
                  <a:pt x="320" y="747"/>
                </a:lnTo>
                <a:lnTo>
                  <a:pt x="317" y="751"/>
                </a:lnTo>
                <a:lnTo>
                  <a:pt x="312" y="755"/>
                </a:lnTo>
                <a:lnTo>
                  <a:pt x="311" y="756"/>
                </a:lnTo>
                <a:lnTo>
                  <a:pt x="309" y="756"/>
                </a:lnTo>
                <a:lnTo>
                  <a:pt x="286" y="706"/>
                </a:lnTo>
                <a:lnTo>
                  <a:pt x="288" y="702"/>
                </a:lnTo>
                <a:lnTo>
                  <a:pt x="290" y="701"/>
                </a:lnTo>
                <a:lnTo>
                  <a:pt x="294" y="701"/>
                </a:lnTo>
                <a:lnTo>
                  <a:pt x="300" y="701"/>
                </a:lnTo>
                <a:lnTo>
                  <a:pt x="308" y="702"/>
                </a:lnTo>
                <a:lnTo>
                  <a:pt x="312" y="702"/>
                </a:lnTo>
                <a:lnTo>
                  <a:pt x="316" y="701"/>
                </a:lnTo>
                <a:lnTo>
                  <a:pt x="308" y="682"/>
                </a:lnTo>
                <a:lnTo>
                  <a:pt x="297" y="665"/>
                </a:lnTo>
                <a:lnTo>
                  <a:pt x="277" y="630"/>
                </a:lnTo>
                <a:lnTo>
                  <a:pt x="254" y="596"/>
                </a:lnTo>
                <a:lnTo>
                  <a:pt x="231" y="562"/>
                </a:lnTo>
                <a:lnTo>
                  <a:pt x="208" y="526"/>
                </a:lnTo>
                <a:lnTo>
                  <a:pt x="198" y="509"/>
                </a:lnTo>
                <a:lnTo>
                  <a:pt x="188" y="488"/>
                </a:lnTo>
                <a:lnTo>
                  <a:pt x="177" y="470"/>
                </a:lnTo>
                <a:lnTo>
                  <a:pt x="169" y="448"/>
                </a:lnTo>
                <a:lnTo>
                  <a:pt x="163" y="427"/>
                </a:lnTo>
                <a:lnTo>
                  <a:pt x="156" y="404"/>
                </a:lnTo>
                <a:lnTo>
                  <a:pt x="157" y="400"/>
                </a:lnTo>
                <a:lnTo>
                  <a:pt x="160" y="396"/>
                </a:lnTo>
                <a:lnTo>
                  <a:pt x="225" y="425"/>
                </a:lnTo>
                <a:lnTo>
                  <a:pt x="22" y="6"/>
                </a:lnTo>
                <a:lnTo>
                  <a:pt x="20" y="5"/>
                </a:lnTo>
                <a:lnTo>
                  <a:pt x="19" y="3"/>
                </a:lnTo>
                <a:lnTo>
                  <a:pt x="16" y="0"/>
                </a:lnTo>
                <a:lnTo>
                  <a:pt x="22" y="26"/>
                </a:lnTo>
                <a:lnTo>
                  <a:pt x="26" y="52"/>
                </a:lnTo>
                <a:lnTo>
                  <a:pt x="28" y="78"/>
                </a:lnTo>
                <a:lnTo>
                  <a:pt x="31" y="105"/>
                </a:lnTo>
                <a:lnTo>
                  <a:pt x="32" y="134"/>
                </a:lnTo>
                <a:lnTo>
                  <a:pt x="34" y="160"/>
                </a:lnTo>
                <a:lnTo>
                  <a:pt x="32" y="189"/>
                </a:lnTo>
                <a:lnTo>
                  <a:pt x="32" y="217"/>
                </a:lnTo>
                <a:lnTo>
                  <a:pt x="28" y="272"/>
                </a:lnTo>
                <a:lnTo>
                  <a:pt x="22" y="328"/>
                </a:lnTo>
                <a:lnTo>
                  <a:pt x="12" y="384"/>
                </a:lnTo>
                <a:lnTo>
                  <a:pt x="0" y="439"/>
                </a:lnTo>
                <a:lnTo>
                  <a:pt x="4" y="440"/>
                </a:lnTo>
                <a:lnTo>
                  <a:pt x="7" y="437"/>
                </a:lnTo>
                <a:lnTo>
                  <a:pt x="11" y="435"/>
                </a:lnTo>
                <a:lnTo>
                  <a:pt x="12" y="433"/>
                </a:lnTo>
                <a:lnTo>
                  <a:pt x="13" y="431"/>
                </a:lnTo>
                <a:lnTo>
                  <a:pt x="18" y="427"/>
                </a:lnTo>
                <a:lnTo>
                  <a:pt x="23" y="424"/>
                </a:lnTo>
                <a:lnTo>
                  <a:pt x="28" y="421"/>
                </a:lnTo>
                <a:lnTo>
                  <a:pt x="36" y="420"/>
                </a:lnTo>
                <a:lnTo>
                  <a:pt x="16" y="655"/>
                </a:lnTo>
                <a:lnTo>
                  <a:pt x="18" y="655"/>
                </a:lnTo>
                <a:lnTo>
                  <a:pt x="20" y="655"/>
                </a:lnTo>
                <a:lnTo>
                  <a:pt x="27" y="655"/>
                </a:lnTo>
                <a:lnTo>
                  <a:pt x="34" y="654"/>
                </a:lnTo>
                <a:lnTo>
                  <a:pt x="36" y="654"/>
                </a:lnTo>
                <a:lnTo>
                  <a:pt x="38" y="655"/>
                </a:lnTo>
                <a:lnTo>
                  <a:pt x="12" y="864"/>
                </a:lnTo>
                <a:lnTo>
                  <a:pt x="13" y="865"/>
                </a:lnTo>
                <a:lnTo>
                  <a:pt x="15" y="866"/>
                </a:lnTo>
                <a:lnTo>
                  <a:pt x="18" y="866"/>
                </a:lnTo>
                <a:lnTo>
                  <a:pt x="19" y="865"/>
                </a:lnTo>
                <a:lnTo>
                  <a:pt x="24" y="862"/>
                </a:lnTo>
                <a:lnTo>
                  <a:pt x="30" y="858"/>
                </a:lnTo>
                <a:lnTo>
                  <a:pt x="39" y="849"/>
                </a:lnTo>
                <a:lnTo>
                  <a:pt x="43" y="845"/>
                </a:lnTo>
                <a:lnTo>
                  <a:pt x="47" y="843"/>
                </a:lnTo>
                <a:lnTo>
                  <a:pt x="51" y="920"/>
                </a:lnTo>
                <a:lnTo>
                  <a:pt x="950" y="911"/>
                </a:lnTo>
                <a:lnTo>
                  <a:pt x="2413" y="901"/>
                </a:lnTo>
                <a:lnTo>
                  <a:pt x="2500" y="900"/>
                </a:lnTo>
                <a:lnTo>
                  <a:pt x="2504" y="898"/>
                </a:lnTo>
                <a:lnTo>
                  <a:pt x="2507" y="897"/>
                </a:lnTo>
                <a:lnTo>
                  <a:pt x="2509" y="893"/>
                </a:lnTo>
                <a:lnTo>
                  <a:pt x="2510" y="888"/>
                </a:lnTo>
                <a:lnTo>
                  <a:pt x="2509" y="885"/>
                </a:lnTo>
                <a:lnTo>
                  <a:pt x="2503" y="881"/>
                </a:lnTo>
                <a:lnTo>
                  <a:pt x="2499" y="880"/>
                </a:lnTo>
                <a:lnTo>
                  <a:pt x="2488" y="859"/>
                </a:lnTo>
                <a:lnTo>
                  <a:pt x="2478" y="839"/>
                </a:lnTo>
                <a:lnTo>
                  <a:pt x="2467" y="816"/>
                </a:lnTo>
                <a:lnTo>
                  <a:pt x="2456" y="794"/>
                </a:lnTo>
                <a:lnTo>
                  <a:pt x="2447" y="769"/>
                </a:lnTo>
                <a:lnTo>
                  <a:pt x="2439" y="745"/>
                </a:lnTo>
                <a:lnTo>
                  <a:pt x="2435" y="720"/>
                </a:lnTo>
                <a:lnTo>
                  <a:pt x="2431" y="694"/>
                </a:lnTo>
                <a:lnTo>
                  <a:pt x="2432" y="691"/>
                </a:lnTo>
                <a:lnTo>
                  <a:pt x="2435" y="690"/>
                </a:lnTo>
                <a:lnTo>
                  <a:pt x="2437" y="690"/>
                </a:lnTo>
                <a:lnTo>
                  <a:pt x="2441" y="690"/>
                </a:lnTo>
                <a:lnTo>
                  <a:pt x="2445" y="694"/>
                </a:lnTo>
                <a:lnTo>
                  <a:pt x="2449" y="697"/>
                </a:lnTo>
                <a:lnTo>
                  <a:pt x="2455" y="701"/>
                </a:lnTo>
                <a:lnTo>
                  <a:pt x="2459" y="704"/>
                </a:lnTo>
                <a:lnTo>
                  <a:pt x="2464" y="705"/>
                </a:lnTo>
                <a:lnTo>
                  <a:pt x="2453" y="665"/>
                </a:lnTo>
                <a:lnTo>
                  <a:pt x="2444" y="624"/>
                </a:lnTo>
                <a:lnTo>
                  <a:pt x="2435" y="581"/>
                </a:lnTo>
                <a:lnTo>
                  <a:pt x="2428" y="538"/>
                </a:lnTo>
                <a:lnTo>
                  <a:pt x="2424" y="495"/>
                </a:lnTo>
                <a:lnTo>
                  <a:pt x="2422" y="474"/>
                </a:lnTo>
                <a:lnTo>
                  <a:pt x="2422" y="452"/>
                </a:lnTo>
                <a:lnTo>
                  <a:pt x="2424" y="431"/>
                </a:lnTo>
                <a:lnTo>
                  <a:pt x="2427" y="409"/>
                </a:lnTo>
                <a:lnTo>
                  <a:pt x="2429" y="389"/>
                </a:lnTo>
                <a:lnTo>
                  <a:pt x="2435" y="367"/>
                </a:lnTo>
                <a:close/>
              </a:path>
            </a:pathLst>
          </a:custGeom>
          <a:solidFill>
            <a:srgbClr val="0D7D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238" name="Freeform 52"/>
          <p:cNvSpPr>
            <a:spLocks/>
          </p:cNvSpPr>
          <p:nvPr/>
        </p:nvSpPr>
        <p:spPr bwMode="auto">
          <a:xfrm>
            <a:off x="4960938" y="5524500"/>
            <a:ext cx="862012" cy="915988"/>
          </a:xfrm>
          <a:custGeom>
            <a:avLst/>
            <a:gdLst>
              <a:gd name="T0" fmla="*/ 2147483647 w 543"/>
              <a:gd name="T1" fmla="*/ 2147483647 h 577"/>
              <a:gd name="T2" fmla="*/ 2147483647 w 543"/>
              <a:gd name="T3" fmla="*/ 2147483647 h 577"/>
              <a:gd name="T4" fmla="*/ 2147483647 w 543"/>
              <a:gd name="T5" fmla="*/ 2147483647 h 577"/>
              <a:gd name="T6" fmla="*/ 2147483647 w 543"/>
              <a:gd name="T7" fmla="*/ 2147483647 h 577"/>
              <a:gd name="T8" fmla="*/ 2147483647 w 543"/>
              <a:gd name="T9" fmla="*/ 2147483647 h 577"/>
              <a:gd name="T10" fmla="*/ 2147483647 w 543"/>
              <a:gd name="T11" fmla="*/ 2147483647 h 577"/>
              <a:gd name="T12" fmla="*/ 2147483647 w 543"/>
              <a:gd name="T13" fmla="*/ 2147483647 h 577"/>
              <a:gd name="T14" fmla="*/ 2147483647 w 543"/>
              <a:gd name="T15" fmla="*/ 2147483647 h 577"/>
              <a:gd name="T16" fmla="*/ 2147483647 w 543"/>
              <a:gd name="T17" fmla="*/ 2147483647 h 577"/>
              <a:gd name="T18" fmla="*/ 2147483647 w 543"/>
              <a:gd name="T19" fmla="*/ 2147483647 h 577"/>
              <a:gd name="T20" fmla="*/ 2147483647 w 543"/>
              <a:gd name="T21" fmla="*/ 2147483647 h 577"/>
              <a:gd name="T22" fmla="*/ 2147483647 w 543"/>
              <a:gd name="T23" fmla="*/ 2147483647 h 577"/>
              <a:gd name="T24" fmla="*/ 2147483647 w 543"/>
              <a:gd name="T25" fmla="*/ 2147483647 h 577"/>
              <a:gd name="T26" fmla="*/ 2147483647 w 543"/>
              <a:gd name="T27" fmla="*/ 2147483647 h 577"/>
              <a:gd name="T28" fmla="*/ 2147483647 w 543"/>
              <a:gd name="T29" fmla="*/ 2147483647 h 577"/>
              <a:gd name="T30" fmla="*/ 2147483647 w 543"/>
              <a:gd name="T31" fmla="*/ 2147483647 h 577"/>
              <a:gd name="T32" fmla="*/ 2147483647 w 543"/>
              <a:gd name="T33" fmla="*/ 2147483647 h 577"/>
              <a:gd name="T34" fmla="*/ 2147483647 w 543"/>
              <a:gd name="T35" fmla="*/ 0 h 577"/>
              <a:gd name="T36" fmla="*/ 2147483647 w 543"/>
              <a:gd name="T37" fmla="*/ 2147483647 h 577"/>
              <a:gd name="T38" fmla="*/ 2147483647 w 543"/>
              <a:gd name="T39" fmla="*/ 2147483647 h 577"/>
              <a:gd name="T40" fmla="*/ 2147483647 w 543"/>
              <a:gd name="T41" fmla="*/ 2147483647 h 577"/>
              <a:gd name="T42" fmla="*/ 2147483647 w 543"/>
              <a:gd name="T43" fmla="*/ 2147483647 h 577"/>
              <a:gd name="T44" fmla="*/ 2147483647 w 543"/>
              <a:gd name="T45" fmla="*/ 2147483647 h 577"/>
              <a:gd name="T46" fmla="*/ 2147483647 w 543"/>
              <a:gd name="T47" fmla="*/ 2147483647 h 577"/>
              <a:gd name="T48" fmla="*/ 2147483647 w 543"/>
              <a:gd name="T49" fmla="*/ 2147483647 h 577"/>
              <a:gd name="T50" fmla="*/ 2147483647 w 543"/>
              <a:gd name="T51" fmla="*/ 2147483647 h 577"/>
              <a:gd name="T52" fmla="*/ 2147483647 w 543"/>
              <a:gd name="T53" fmla="*/ 2147483647 h 577"/>
              <a:gd name="T54" fmla="*/ 2147483647 w 543"/>
              <a:gd name="T55" fmla="*/ 2147483647 h 577"/>
              <a:gd name="T56" fmla="*/ 2147483647 w 543"/>
              <a:gd name="T57" fmla="*/ 2147483647 h 577"/>
              <a:gd name="T58" fmla="*/ 2147483647 w 543"/>
              <a:gd name="T59" fmla="*/ 2147483647 h 577"/>
              <a:gd name="T60" fmla="*/ 2147483647 w 543"/>
              <a:gd name="T61" fmla="*/ 2147483647 h 577"/>
              <a:gd name="T62" fmla="*/ 2147483647 w 543"/>
              <a:gd name="T63" fmla="*/ 2147483647 h 577"/>
              <a:gd name="T64" fmla="*/ 2147483647 w 543"/>
              <a:gd name="T65" fmla="*/ 2147483647 h 577"/>
              <a:gd name="T66" fmla="*/ 2147483647 w 543"/>
              <a:gd name="T67" fmla="*/ 2147483647 h 577"/>
              <a:gd name="T68" fmla="*/ 2147483647 w 543"/>
              <a:gd name="T69" fmla="*/ 2147483647 h 577"/>
              <a:gd name="T70" fmla="*/ 2147483647 w 543"/>
              <a:gd name="T71" fmla="*/ 2147483647 h 577"/>
              <a:gd name="T72" fmla="*/ 2147483647 w 543"/>
              <a:gd name="T73" fmla="*/ 2147483647 h 577"/>
              <a:gd name="T74" fmla="*/ 2147483647 w 543"/>
              <a:gd name="T75" fmla="*/ 2147483647 h 577"/>
              <a:gd name="T76" fmla="*/ 2147483647 w 543"/>
              <a:gd name="T77" fmla="*/ 2147483647 h 577"/>
              <a:gd name="T78" fmla="*/ 2147483647 w 543"/>
              <a:gd name="T79" fmla="*/ 2147483647 h 577"/>
              <a:gd name="T80" fmla="*/ 2147483647 w 543"/>
              <a:gd name="T81" fmla="*/ 2147483647 h 577"/>
              <a:gd name="T82" fmla="*/ 2147483647 w 543"/>
              <a:gd name="T83" fmla="*/ 2147483647 h 577"/>
              <a:gd name="T84" fmla="*/ 2147483647 w 543"/>
              <a:gd name="T85" fmla="*/ 2147483647 h 577"/>
              <a:gd name="T86" fmla="*/ 2147483647 w 543"/>
              <a:gd name="T87" fmla="*/ 2147483647 h 577"/>
              <a:gd name="T88" fmla="*/ 2147483647 w 543"/>
              <a:gd name="T89" fmla="*/ 2147483647 h 577"/>
              <a:gd name="T90" fmla="*/ 2147483647 w 543"/>
              <a:gd name="T91" fmla="*/ 2147483647 h 577"/>
              <a:gd name="T92" fmla="*/ 2147483647 w 543"/>
              <a:gd name="T93" fmla="*/ 2147483647 h 577"/>
              <a:gd name="T94" fmla="*/ 2147483647 w 543"/>
              <a:gd name="T95" fmla="*/ 2147483647 h 577"/>
              <a:gd name="T96" fmla="*/ 2147483647 w 543"/>
              <a:gd name="T97" fmla="*/ 2147483647 h 577"/>
              <a:gd name="T98" fmla="*/ 2147483647 w 543"/>
              <a:gd name="T99" fmla="*/ 2147483647 h 577"/>
              <a:gd name="T100" fmla="*/ 2147483647 w 543"/>
              <a:gd name="T101" fmla="*/ 2147483647 h 577"/>
              <a:gd name="T102" fmla="*/ 2147483647 w 543"/>
              <a:gd name="T103" fmla="*/ 2147483647 h 577"/>
              <a:gd name="T104" fmla="*/ 2147483647 w 543"/>
              <a:gd name="T105" fmla="*/ 2147483647 h 577"/>
              <a:gd name="T106" fmla="*/ 2147483647 w 543"/>
              <a:gd name="T107" fmla="*/ 2147483647 h 577"/>
              <a:gd name="T108" fmla="*/ 2147483647 w 543"/>
              <a:gd name="T109" fmla="*/ 2147483647 h 577"/>
              <a:gd name="T110" fmla="*/ 2147483647 w 543"/>
              <a:gd name="T111" fmla="*/ 2147483647 h 577"/>
              <a:gd name="T112" fmla="*/ 2147483647 w 543"/>
              <a:gd name="T113" fmla="*/ 2147483647 h 57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43"/>
              <a:gd name="T172" fmla="*/ 0 h 577"/>
              <a:gd name="T173" fmla="*/ 543 w 543"/>
              <a:gd name="T174" fmla="*/ 577 h 57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43" h="577">
                <a:moveTo>
                  <a:pt x="543" y="116"/>
                </a:moveTo>
                <a:lnTo>
                  <a:pt x="533" y="114"/>
                </a:lnTo>
                <a:lnTo>
                  <a:pt x="533" y="117"/>
                </a:lnTo>
                <a:lnTo>
                  <a:pt x="533" y="116"/>
                </a:lnTo>
                <a:lnTo>
                  <a:pt x="532" y="119"/>
                </a:lnTo>
                <a:lnTo>
                  <a:pt x="535" y="116"/>
                </a:lnTo>
                <a:lnTo>
                  <a:pt x="529" y="119"/>
                </a:lnTo>
                <a:lnTo>
                  <a:pt x="531" y="119"/>
                </a:lnTo>
                <a:lnTo>
                  <a:pt x="524" y="120"/>
                </a:lnTo>
                <a:lnTo>
                  <a:pt x="522" y="120"/>
                </a:lnTo>
                <a:lnTo>
                  <a:pt x="521" y="123"/>
                </a:lnTo>
                <a:lnTo>
                  <a:pt x="520" y="123"/>
                </a:lnTo>
                <a:lnTo>
                  <a:pt x="517" y="125"/>
                </a:lnTo>
                <a:lnTo>
                  <a:pt x="517" y="127"/>
                </a:lnTo>
                <a:lnTo>
                  <a:pt x="514" y="140"/>
                </a:lnTo>
                <a:lnTo>
                  <a:pt x="514" y="139"/>
                </a:lnTo>
                <a:lnTo>
                  <a:pt x="510" y="151"/>
                </a:lnTo>
                <a:lnTo>
                  <a:pt x="510" y="149"/>
                </a:lnTo>
                <a:lnTo>
                  <a:pt x="505" y="162"/>
                </a:lnTo>
                <a:lnTo>
                  <a:pt x="498" y="174"/>
                </a:lnTo>
                <a:lnTo>
                  <a:pt x="485" y="196"/>
                </a:lnTo>
                <a:lnTo>
                  <a:pt x="470" y="219"/>
                </a:lnTo>
                <a:lnTo>
                  <a:pt x="454" y="242"/>
                </a:lnTo>
                <a:lnTo>
                  <a:pt x="436" y="265"/>
                </a:lnTo>
                <a:lnTo>
                  <a:pt x="420" y="288"/>
                </a:lnTo>
                <a:lnTo>
                  <a:pt x="406" y="309"/>
                </a:lnTo>
                <a:lnTo>
                  <a:pt x="407" y="309"/>
                </a:lnTo>
                <a:lnTo>
                  <a:pt x="404" y="313"/>
                </a:lnTo>
                <a:lnTo>
                  <a:pt x="401" y="317"/>
                </a:lnTo>
                <a:lnTo>
                  <a:pt x="401" y="316"/>
                </a:lnTo>
                <a:lnTo>
                  <a:pt x="396" y="321"/>
                </a:lnTo>
                <a:lnTo>
                  <a:pt x="395" y="321"/>
                </a:lnTo>
                <a:lnTo>
                  <a:pt x="389" y="326"/>
                </a:lnTo>
                <a:lnTo>
                  <a:pt x="389" y="327"/>
                </a:lnTo>
                <a:lnTo>
                  <a:pt x="387" y="330"/>
                </a:lnTo>
                <a:lnTo>
                  <a:pt x="387" y="331"/>
                </a:lnTo>
                <a:lnTo>
                  <a:pt x="385" y="335"/>
                </a:lnTo>
                <a:lnTo>
                  <a:pt x="385" y="336"/>
                </a:lnTo>
                <a:lnTo>
                  <a:pt x="385" y="338"/>
                </a:lnTo>
                <a:lnTo>
                  <a:pt x="387" y="343"/>
                </a:lnTo>
                <a:lnTo>
                  <a:pt x="387" y="344"/>
                </a:lnTo>
                <a:lnTo>
                  <a:pt x="388" y="344"/>
                </a:lnTo>
                <a:lnTo>
                  <a:pt x="389" y="346"/>
                </a:lnTo>
                <a:lnTo>
                  <a:pt x="389" y="347"/>
                </a:lnTo>
                <a:lnTo>
                  <a:pt x="392" y="348"/>
                </a:lnTo>
                <a:lnTo>
                  <a:pt x="393" y="348"/>
                </a:lnTo>
                <a:lnTo>
                  <a:pt x="397" y="350"/>
                </a:lnTo>
                <a:lnTo>
                  <a:pt x="401" y="350"/>
                </a:lnTo>
                <a:lnTo>
                  <a:pt x="403" y="350"/>
                </a:lnTo>
                <a:lnTo>
                  <a:pt x="408" y="350"/>
                </a:lnTo>
                <a:lnTo>
                  <a:pt x="410" y="348"/>
                </a:lnTo>
                <a:lnTo>
                  <a:pt x="415" y="346"/>
                </a:lnTo>
                <a:lnTo>
                  <a:pt x="415" y="344"/>
                </a:lnTo>
                <a:lnTo>
                  <a:pt x="420" y="342"/>
                </a:lnTo>
                <a:lnTo>
                  <a:pt x="419" y="342"/>
                </a:lnTo>
                <a:lnTo>
                  <a:pt x="424" y="338"/>
                </a:lnTo>
                <a:lnTo>
                  <a:pt x="424" y="339"/>
                </a:lnTo>
                <a:lnTo>
                  <a:pt x="430" y="335"/>
                </a:lnTo>
                <a:lnTo>
                  <a:pt x="428" y="336"/>
                </a:lnTo>
                <a:lnTo>
                  <a:pt x="434" y="334"/>
                </a:lnTo>
                <a:lnTo>
                  <a:pt x="432" y="334"/>
                </a:lnTo>
                <a:lnTo>
                  <a:pt x="436" y="334"/>
                </a:lnTo>
                <a:lnTo>
                  <a:pt x="435" y="334"/>
                </a:lnTo>
                <a:lnTo>
                  <a:pt x="438" y="335"/>
                </a:lnTo>
                <a:lnTo>
                  <a:pt x="435" y="328"/>
                </a:lnTo>
                <a:lnTo>
                  <a:pt x="356" y="456"/>
                </a:lnTo>
                <a:lnTo>
                  <a:pt x="354" y="457"/>
                </a:lnTo>
                <a:lnTo>
                  <a:pt x="354" y="467"/>
                </a:lnTo>
                <a:lnTo>
                  <a:pt x="357" y="473"/>
                </a:lnTo>
                <a:lnTo>
                  <a:pt x="357" y="475"/>
                </a:lnTo>
                <a:lnTo>
                  <a:pt x="358" y="476"/>
                </a:lnTo>
                <a:lnTo>
                  <a:pt x="360" y="476"/>
                </a:lnTo>
                <a:lnTo>
                  <a:pt x="365" y="477"/>
                </a:lnTo>
                <a:lnTo>
                  <a:pt x="365" y="479"/>
                </a:lnTo>
                <a:lnTo>
                  <a:pt x="368" y="480"/>
                </a:lnTo>
                <a:lnTo>
                  <a:pt x="368" y="479"/>
                </a:lnTo>
                <a:lnTo>
                  <a:pt x="371" y="480"/>
                </a:lnTo>
                <a:lnTo>
                  <a:pt x="369" y="475"/>
                </a:lnTo>
                <a:lnTo>
                  <a:pt x="319" y="570"/>
                </a:lnTo>
                <a:lnTo>
                  <a:pt x="326" y="570"/>
                </a:lnTo>
                <a:lnTo>
                  <a:pt x="286" y="514"/>
                </a:lnTo>
                <a:lnTo>
                  <a:pt x="286" y="519"/>
                </a:lnTo>
                <a:lnTo>
                  <a:pt x="289" y="516"/>
                </a:lnTo>
                <a:lnTo>
                  <a:pt x="286" y="518"/>
                </a:lnTo>
                <a:lnTo>
                  <a:pt x="290" y="516"/>
                </a:lnTo>
                <a:lnTo>
                  <a:pt x="289" y="516"/>
                </a:lnTo>
                <a:lnTo>
                  <a:pt x="293" y="516"/>
                </a:lnTo>
                <a:lnTo>
                  <a:pt x="297" y="518"/>
                </a:lnTo>
                <a:lnTo>
                  <a:pt x="306" y="520"/>
                </a:lnTo>
                <a:lnTo>
                  <a:pt x="313" y="520"/>
                </a:lnTo>
                <a:lnTo>
                  <a:pt x="314" y="520"/>
                </a:lnTo>
                <a:lnTo>
                  <a:pt x="318" y="518"/>
                </a:lnTo>
                <a:lnTo>
                  <a:pt x="319" y="518"/>
                </a:lnTo>
                <a:lnTo>
                  <a:pt x="321" y="515"/>
                </a:lnTo>
                <a:lnTo>
                  <a:pt x="321" y="514"/>
                </a:lnTo>
                <a:lnTo>
                  <a:pt x="321" y="512"/>
                </a:lnTo>
                <a:lnTo>
                  <a:pt x="321" y="511"/>
                </a:lnTo>
                <a:lnTo>
                  <a:pt x="305" y="490"/>
                </a:lnTo>
                <a:lnTo>
                  <a:pt x="305" y="488"/>
                </a:lnTo>
                <a:lnTo>
                  <a:pt x="289" y="468"/>
                </a:lnTo>
                <a:lnTo>
                  <a:pt x="289" y="469"/>
                </a:lnTo>
                <a:lnTo>
                  <a:pt x="258" y="428"/>
                </a:lnTo>
                <a:lnTo>
                  <a:pt x="244" y="408"/>
                </a:lnTo>
                <a:lnTo>
                  <a:pt x="231" y="385"/>
                </a:lnTo>
                <a:lnTo>
                  <a:pt x="220" y="360"/>
                </a:lnTo>
                <a:lnTo>
                  <a:pt x="215" y="347"/>
                </a:lnTo>
                <a:lnTo>
                  <a:pt x="211" y="334"/>
                </a:lnTo>
                <a:lnTo>
                  <a:pt x="209" y="336"/>
                </a:lnTo>
                <a:lnTo>
                  <a:pt x="211" y="332"/>
                </a:lnTo>
                <a:lnTo>
                  <a:pt x="211" y="334"/>
                </a:lnTo>
                <a:lnTo>
                  <a:pt x="213" y="331"/>
                </a:lnTo>
                <a:lnTo>
                  <a:pt x="209" y="332"/>
                </a:lnTo>
                <a:lnTo>
                  <a:pt x="243" y="339"/>
                </a:lnTo>
                <a:lnTo>
                  <a:pt x="244" y="339"/>
                </a:lnTo>
                <a:lnTo>
                  <a:pt x="250" y="339"/>
                </a:lnTo>
                <a:lnTo>
                  <a:pt x="251" y="338"/>
                </a:lnTo>
                <a:lnTo>
                  <a:pt x="254" y="336"/>
                </a:lnTo>
                <a:lnTo>
                  <a:pt x="254" y="335"/>
                </a:lnTo>
                <a:lnTo>
                  <a:pt x="255" y="334"/>
                </a:lnTo>
                <a:lnTo>
                  <a:pt x="256" y="331"/>
                </a:lnTo>
                <a:lnTo>
                  <a:pt x="256" y="330"/>
                </a:lnTo>
                <a:lnTo>
                  <a:pt x="256" y="326"/>
                </a:lnTo>
                <a:lnTo>
                  <a:pt x="255" y="319"/>
                </a:lnTo>
                <a:lnTo>
                  <a:pt x="254" y="317"/>
                </a:lnTo>
                <a:lnTo>
                  <a:pt x="235" y="300"/>
                </a:lnTo>
                <a:lnTo>
                  <a:pt x="235" y="301"/>
                </a:lnTo>
                <a:lnTo>
                  <a:pt x="219" y="285"/>
                </a:lnTo>
                <a:lnTo>
                  <a:pt x="203" y="268"/>
                </a:lnTo>
                <a:lnTo>
                  <a:pt x="188" y="249"/>
                </a:lnTo>
                <a:lnTo>
                  <a:pt x="173" y="231"/>
                </a:lnTo>
                <a:lnTo>
                  <a:pt x="158" y="213"/>
                </a:lnTo>
                <a:lnTo>
                  <a:pt x="131" y="174"/>
                </a:lnTo>
                <a:lnTo>
                  <a:pt x="106" y="133"/>
                </a:lnTo>
                <a:lnTo>
                  <a:pt x="83" y="90"/>
                </a:lnTo>
                <a:lnTo>
                  <a:pt x="60" y="47"/>
                </a:lnTo>
                <a:lnTo>
                  <a:pt x="37" y="3"/>
                </a:lnTo>
                <a:lnTo>
                  <a:pt x="37" y="2"/>
                </a:lnTo>
                <a:lnTo>
                  <a:pt x="36" y="0"/>
                </a:lnTo>
                <a:lnTo>
                  <a:pt x="34" y="0"/>
                </a:lnTo>
                <a:lnTo>
                  <a:pt x="32" y="0"/>
                </a:lnTo>
                <a:lnTo>
                  <a:pt x="30" y="2"/>
                </a:lnTo>
                <a:lnTo>
                  <a:pt x="29" y="3"/>
                </a:lnTo>
                <a:lnTo>
                  <a:pt x="29" y="4"/>
                </a:lnTo>
                <a:lnTo>
                  <a:pt x="26" y="19"/>
                </a:lnTo>
                <a:lnTo>
                  <a:pt x="26" y="35"/>
                </a:lnTo>
                <a:lnTo>
                  <a:pt x="26" y="43"/>
                </a:lnTo>
                <a:lnTo>
                  <a:pt x="28" y="51"/>
                </a:lnTo>
                <a:lnTo>
                  <a:pt x="29" y="67"/>
                </a:lnTo>
                <a:lnTo>
                  <a:pt x="33" y="101"/>
                </a:lnTo>
                <a:lnTo>
                  <a:pt x="33" y="117"/>
                </a:lnTo>
                <a:lnTo>
                  <a:pt x="32" y="133"/>
                </a:lnTo>
                <a:lnTo>
                  <a:pt x="32" y="153"/>
                </a:lnTo>
                <a:lnTo>
                  <a:pt x="30" y="172"/>
                </a:lnTo>
                <a:lnTo>
                  <a:pt x="30" y="171"/>
                </a:lnTo>
                <a:lnTo>
                  <a:pt x="29" y="191"/>
                </a:lnTo>
                <a:lnTo>
                  <a:pt x="25" y="209"/>
                </a:lnTo>
                <a:lnTo>
                  <a:pt x="17" y="245"/>
                </a:lnTo>
                <a:lnTo>
                  <a:pt x="10" y="283"/>
                </a:lnTo>
                <a:lnTo>
                  <a:pt x="10" y="281"/>
                </a:lnTo>
                <a:lnTo>
                  <a:pt x="2" y="296"/>
                </a:lnTo>
                <a:lnTo>
                  <a:pt x="1" y="296"/>
                </a:lnTo>
                <a:lnTo>
                  <a:pt x="1" y="300"/>
                </a:lnTo>
                <a:lnTo>
                  <a:pt x="0" y="304"/>
                </a:lnTo>
                <a:lnTo>
                  <a:pt x="0" y="305"/>
                </a:lnTo>
                <a:lnTo>
                  <a:pt x="1" y="308"/>
                </a:lnTo>
                <a:lnTo>
                  <a:pt x="1" y="309"/>
                </a:lnTo>
                <a:lnTo>
                  <a:pt x="2" y="309"/>
                </a:lnTo>
                <a:lnTo>
                  <a:pt x="4" y="312"/>
                </a:lnTo>
                <a:lnTo>
                  <a:pt x="5" y="313"/>
                </a:lnTo>
                <a:lnTo>
                  <a:pt x="6" y="315"/>
                </a:lnTo>
                <a:lnTo>
                  <a:pt x="10" y="315"/>
                </a:lnTo>
                <a:lnTo>
                  <a:pt x="6" y="313"/>
                </a:lnTo>
                <a:lnTo>
                  <a:pt x="8" y="315"/>
                </a:lnTo>
                <a:lnTo>
                  <a:pt x="6" y="312"/>
                </a:lnTo>
                <a:lnTo>
                  <a:pt x="6" y="315"/>
                </a:lnTo>
                <a:lnTo>
                  <a:pt x="8" y="315"/>
                </a:lnTo>
                <a:lnTo>
                  <a:pt x="8" y="316"/>
                </a:lnTo>
                <a:lnTo>
                  <a:pt x="9" y="316"/>
                </a:lnTo>
                <a:lnTo>
                  <a:pt x="10" y="317"/>
                </a:lnTo>
                <a:lnTo>
                  <a:pt x="13" y="317"/>
                </a:lnTo>
                <a:lnTo>
                  <a:pt x="14" y="317"/>
                </a:lnTo>
                <a:lnTo>
                  <a:pt x="16" y="317"/>
                </a:lnTo>
                <a:lnTo>
                  <a:pt x="21" y="315"/>
                </a:lnTo>
                <a:lnTo>
                  <a:pt x="21" y="313"/>
                </a:lnTo>
                <a:lnTo>
                  <a:pt x="24" y="311"/>
                </a:lnTo>
                <a:lnTo>
                  <a:pt x="25" y="311"/>
                </a:lnTo>
                <a:lnTo>
                  <a:pt x="28" y="305"/>
                </a:lnTo>
                <a:lnTo>
                  <a:pt x="32" y="299"/>
                </a:lnTo>
                <a:lnTo>
                  <a:pt x="33" y="296"/>
                </a:lnTo>
                <a:lnTo>
                  <a:pt x="33" y="297"/>
                </a:lnTo>
                <a:lnTo>
                  <a:pt x="37" y="293"/>
                </a:lnTo>
                <a:lnTo>
                  <a:pt x="30" y="292"/>
                </a:lnTo>
                <a:lnTo>
                  <a:pt x="33" y="300"/>
                </a:lnTo>
                <a:lnTo>
                  <a:pt x="33" y="308"/>
                </a:lnTo>
                <a:lnTo>
                  <a:pt x="34" y="317"/>
                </a:lnTo>
                <a:lnTo>
                  <a:pt x="33" y="327"/>
                </a:lnTo>
                <a:lnTo>
                  <a:pt x="30" y="346"/>
                </a:lnTo>
                <a:lnTo>
                  <a:pt x="30" y="344"/>
                </a:lnTo>
                <a:lnTo>
                  <a:pt x="25" y="365"/>
                </a:lnTo>
                <a:lnTo>
                  <a:pt x="13" y="402"/>
                </a:lnTo>
                <a:lnTo>
                  <a:pt x="13" y="403"/>
                </a:lnTo>
                <a:lnTo>
                  <a:pt x="9" y="422"/>
                </a:lnTo>
                <a:lnTo>
                  <a:pt x="5" y="440"/>
                </a:lnTo>
                <a:lnTo>
                  <a:pt x="5" y="441"/>
                </a:lnTo>
                <a:lnTo>
                  <a:pt x="6" y="444"/>
                </a:lnTo>
                <a:lnTo>
                  <a:pt x="8" y="444"/>
                </a:lnTo>
                <a:lnTo>
                  <a:pt x="12" y="436"/>
                </a:lnTo>
                <a:lnTo>
                  <a:pt x="14" y="441"/>
                </a:lnTo>
                <a:lnTo>
                  <a:pt x="18" y="424"/>
                </a:lnTo>
                <a:lnTo>
                  <a:pt x="22" y="405"/>
                </a:lnTo>
                <a:lnTo>
                  <a:pt x="22" y="406"/>
                </a:lnTo>
                <a:lnTo>
                  <a:pt x="34" y="367"/>
                </a:lnTo>
                <a:lnTo>
                  <a:pt x="34" y="366"/>
                </a:lnTo>
                <a:lnTo>
                  <a:pt x="40" y="347"/>
                </a:lnTo>
                <a:lnTo>
                  <a:pt x="43" y="328"/>
                </a:lnTo>
                <a:lnTo>
                  <a:pt x="43" y="327"/>
                </a:lnTo>
                <a:lnTo>
                  <a:pt x="44" y="317"/>
                </a:lnTo>
                <a:lnTo>
                  <a:pt x="43" y="308"/>
                </a:lnTo>
                <a:lnTo>
                  <a:pt x="41" y="299"/>
                </a:lnTo>
                <a:lnTo>
                  <a:pt x="41" y="297"/>
                </a:lnTo>
                <a:lnTo>
                  <a:pt x="40" y="289"/>
                </a:lnTo>
                <a:lnTo>
                  <a:pt x="39" y="289"/>
                </a:lnTo>
                <a:lnTo>
                  <a:pt x="39" y="288"/>
                </a:lnTo>
                <a:lnTo>
                  <a:pt x="37" y="287"/>
                </a:lnTo>
                <a:lnTo>
                  <a:pt x="36" y="285"/>
                </a:lnTo>
                <a:lnTo>
                  <a:pt x="34" y="285"/>
                </a:lnTo>
                <a:lnTo>
                  <a:pt x="33" y="287"/>
                </a:lnTo>
                <a:lnTo>
                  <a:pt x="32" y="287"/>
                </a:lnTo>
                <a:lnTo>
                  <a:pt x="28" y="289"/>
                </a:lnTo>
                <a:lnTo>
                  <a:pt x="28" y="291"/>
                </a:lnTo>
                <a:lnTo>
                  <a:pt x="25" y="293"/>
                </a:lnTo>
                <a:lnTo>
                  <a:pt x="24" y="293"/>
                </a:lnTo>
                <a:lnTo>
                  <a:pt x="20" y="300"/>
                </a:lnTo>
                <a:lnTo>
                  <a:pt x="17" y="305"/>
                </a:lnTo>
                <a:lnTo>
                  <a:pt x="18" y="304"/>
                </a:lnTo>
                <a:lnTo>
                  <a:pt x="16" y="307"/>
                </a:lnTo>
                <a:lnTo>
                  <a:pt x="12" y="308"/>
                </a:lnTo>
                <a:lnTo>
                  <a:pt x="10" y="308"/>
                </a:lnTo>
                <a:lnTo>
                  <a:pt x="14" y="311"/>
                </a:lnTo>
                <a:lnTo>
                  <a:pt x="14" y="309"/>
                </a:lnTo>
                <a:lnTo>
                  <a:pt x="16" y="311"/>
                </a:lnTo>
                <a:lnTo>
                  <a:pt x="16" y="309"/>
                </a:lnTo>
                <a:lnTo>
                  <a:pt x="14" y="309"/>
                </a:lnTo>
                <a:lnTo>
                  <a:pt x="14" y="308"/>
                </a:lnTo>
                <a:lnTo>
                  <a:pt x="13" y="307"/>
                </a:lnTo>
                <a:lnTo>
                  <a:pt x="12" y="307"/>
                </a:lnTo>
                <a:lnTo>
                  <a:pt x="10" y="305"/>
                </a:lnTo>
                <a:lnTo>
                  <a:pt x="8" y="305"/>
                </a:lnTo>
                <a:lnTo>
                  <a:pt x="12" y="308"/>
                </a:lnTo>
                <a:lnTo>
                  <a:pt x="9" y="304"/>
                </a:lnTo>
                <a:lnTo>
                  <a:pt x="10" y="305"/>
                </a:lnTo>
                <a:lnTo>
                  <a:pt x="9" y="303"/>
                </a:lnTo>
                <a:lnTo>
                  <a:pt x="9" y="304"/>
                </a:lnTo>
                <a:lnTo>
                  <a:pt x="10" y="301"/>
                </a:lnTo>
                <a:lnTo>
                  <a:pt x="10" y="303"/>
                </a:lnTo>
                <a:lnTo>
                  <a:pt x="10" y="299"/>
                </a:lnTo>
                <a:lnTo>
                  <a:pt x="10" y="300"/>
                </a:lnTo>
                <a:lnTo>
                  <a:pt x="18" y="285"/>
                </a:lnTo>
                <a:lnTo>
                  <a:pt x="18" y="284"/>
                </a:lnTo>
                <a:lnTo>
                  <a:pt x="26" y="248"/>
                </a:lnTo>
                <a:lnTo>
                  <a:pt x="34" y="210"/>
                </a:lnTo>
                <a:lnTo>
                  <a:pt x="37" y="191"/>
                </a:lnTo>
                <a:lnTo>
                  <a:pt x="40" y="172"/>
                </a:lnTo>
                <a:lnTo>
                  <a:pt x="41" y="153"/>
                </a:lnTo>
                <a:lnTo>
                  <a:pt x="40" y="133"/>
                </a:lnTo>
                <a:lnTo>
                  <a:pt x="40" y="135"/>
                </a:lnTo>
                <a:lnTo>
                  <a:pt x="41" y="119"/>
                </a:lnTo>
                <a:lnTo>
                  <a:pt x="41" y="117"/>
                </a:lnTo>
                <a:lnTo>
                  <a:pt x="41" y="101"/>
                </a:lnTo>
                <a:lnTo>
                  <a:pt x="41" y="100"/>
                </a:lnTo>
                <a:lnTo>
                  <a:pt x="39" y="66"/>
                </a:lnTo>
                <a:lnTo>
                  <a:pt x="37" y="50"/>
                </a:lnTo>
                <a:lnTo>
                  <a:pt x="36" y="42"/>
                </a:lnTo>
                <a:lnTo>
                  <a:pt x="36" y="34"/>
                </a:lnTo>
                <a:lnTo>
                  <a:pt x="36" y="35"/>
                </a:lnTo>
                <a:lnTo>
                  <a:pt x="36" y="19"/>
                </a:lnTo>
                <a:lnTo>
                  <a:pt x="37" y="6"/>
                </a:lnTo>
                <a:lnTo>
                  <a:pt x="29" y="7"/>
                </a:lnTo>
                <a:lnTo>
                  <a:pt x="52" y="51"/>
                </a:lnTo>
                <a:lnTo>
                  <a:pt x="75" y="94"/>
                </a:lnTo>
                <a:lnTo>
                  <a:pt x="98" y="137"/>
                </a:lnTo>
                <a:lnTo>
                  <a:pt x="123" y="179"/>
                </a:lnTo>
                <a:lnTo>
                  <a:pt x="151" y="218"/>
                </a:lnTo>
                <a:lnTo>
                  <a:pt x="165" y="237"/>
                </a:lnTo>
                <a:lnTo>
                  <a:pt x="180" y="256"/>
                </a:lnTo>
                <a:lnTo>
                  <a:pt x="196" y="273"/>
                </a:lnTo>
                <a:lnTo>
                  <a:pt x="212" y="291"/>
                </a:lnTo>
                <a:lnTo>
                  <a:pt x="229" y="307"/>
                </a:lnTo>
                <a:lnTo>
                  <a:pt x="229" y="308"/>
                </a:lnTo>
                <a:lnTo>
                  <a:pt x="247" y="324"/>
                </a:lnTo>
                <a:lnTo>
                  <a:pt x="246" y="321"/>
                </a:lnTo>
                <a:lnTo>
                  <a:pt x="247" y="327"/>
                </a:lnTo>
                <a:lnTo>
                  <a:pt x="247" y="330"/>
                </a:lnTo>
                <a:lnTo>
                  <a:pt x="247" y="328"/>
                </a:lnTo>
                <a:lnTo>
                  <a:pt x="247" y="331"/>
                </a:lnTo>
                <a:lnTo>
                  <a:pt x="248" y="328"/>
                </a:lnTo>
                <a:lnTo>
                  <a:pt x="246" y="330"/>
                </a:lnTo>
                <a:lnTo>
                  <a:pt x="247" y="330"/>
                </a:lnTo>
                <a:lnTo>
                  <a:pt x="243" y="330"/>
                </a:lnTo>
                <a:lnTo>
                  <a:pt x="244" y="330"/>
                </a:lnTo>
                <a:lnTo>
                  <a:pt x="211" y="323"/>
                </a:lnTo>
                <a:lnTo>
                  <a:pt x="209" y="323"/>
                </a:lnTo>
                <a:lnTo>
                  <a:pt x="208" y="324"/>
                </a:lnTo>
                <a:lnTo>
                  <a:pt x="207" y="324"/>
                </a:lnTo>
                <a:lnTo>
                  <a:pt x="204" y="328"/>
                </a:lnTo>
                <a:lnTo>
                  <a:pt x="203" y="330"/>
                </a:lnTo>
                <a:lnTo>
                  <a:pt x="201" y="334"/>
                </a:lnTo>
                <a:lnTo>
                  <a:pt x="201" y="336"/>
                </a:lnTo>
                <a:lnTo>
                  <a:pt x="205" y="351"/>
                </a:lnTo>
                <a:lnTo>
                  <a:pt x="207" y="351"/>
                </a:lnTo>
                <a:lnTo>
                  <a:pt x="211" y="365"/>
                </a:lnTo>
                <a:lnTo>
                  <a:pt x="223" y="389"/>
                </a:lnTo>
                <a:lnTo>
                  <a:pt x="223" y="390"/>
                </a:lnTo>
                <a:lnTo>
                  <a:pt x="236" y="412"/>
                </a:lnTo>
                <a:lnTo>
                  <a:pt x="250" y="433"/>
                </a:lnTo>
                <a:lnTo>
                  <a:pt x="251" y="433"/>
                </a:lnTo>
                <a:lnTo>
                  <a:pt x="282" y="473"/>
                </a:lnTo>
                <a:lnTo>
                  <a:pt x="282" y="475"/>
                </a:lnTo>
                <a:lnTo>
                  <a:pt x="297" y="495"/>
                </a:lnTo>
                <a:lnTo>
                  <a:pt x="313" y="516"/>
                </a:lnTo>
                <a:lnTo>
                  <a:pt x="314" y="510"/>
                </a:lnTo>
                <a:lnTo>
                  <a:pt x="310" y="512"/>
                </a:lnTo>
                <a:lnTo>
                  <a:pt x="311" y="511"/>
                </a:lnTo>
                <a:lnTo>
                  <a:pt x="307" y="511"/>
                </a:lnTo>
                <a:lnTo>
                  <a:pt x="309" y="511"/>
                </a:lnTo>
                <a:lnTo>
                  <a:pt x="299" y="510"/>
                </a:lnTo>
                <a:lnTo>
                  <a:pt x="295" y="507"/>
                </a:lnTo>
                <a:lnTo>
                  <a:pt x="294" y="507"/>
                </a:lnTo>
                <a:lnTo>
                  <a:pt x="290" y="507"/>
                </a:lnTo>
                <a:lnTo>
                  <a:pt x="289" y="507"/>
                </a:lnTo>
                <a:lnTo>
                  <a:pt x="285" y="508"/>
                </a:lnTo>
                <a:lnTo>
                  <a:pt x="283" y="508"/>
                </a:lnTo>
                <a:lnTo>
                  <a:pt x="282" y="510"/>
                </a:lnTo>
                <a:lnTo>
                  <a:pt x="279" y="512"/>
                </a:lnTo>
                <a:lnTo>
                  <a:pt x="278" y="514"/>
                </a:lnTo>
                <a:lnTo>
                  <a:pt x="278" y="515"/>
                </a:lnTo>
                <a:lnTo>
                  <a:pt x="278" y="516"/>
                </a:lnTo>
                <a:lnTo>
                  <a:pt x="278" y="518"/>
                </a:lnTo>
                <a:lnTo>
                  <a:pt x="279" y="518"/>
                </a:lnTo>
                <a:lnTo>
                  <a:pt x="319" y="574"/>
                </a:lnTo>
                <a:lnTo>
                  <a:pt x="321" y="576"/>
                </a:lnTo>
                <a:lnTo>
                  <a:pt x="322" y="577"/>
                </a:lnTo>
                <a:lnTo>
                  <a:pt x="323" y="577"/>
                </a:lnTo>
                <a:lnTo>
                  <a:pt x="325" y="577"/>
                </a:lnTo>
                <a:lnTo>
                  <a:pt x="326" y="576"/>
                </a:lnTo>
                <a:lnTo>
                  <a:pt x="328" y="574"/>
                </a:lnTo>
                <a:lnTo>
                  <a:pt x="377" y="479"/>
                </a:lnTo>
                <a:lnTo>
                  <a:pt x="377" y="477"/>
                </a:lnTo>
                <a:lnTo>
                  <a:pt x="377" y="476"/>
                </a:lnTo>
                <a:lnTo>
                  <a:pt x="377" y="475"/>
                </a:lnTo>
                <a:lnTo>
                  <a:pt x="376" y="473"/>
                </a:lnTo>
                <a:lnTo>
                  <a:pt x="375" y="472"/>
                </a:lnTo>
                <a:lnTo>
                  <a:pt x="372" y="471"/>
                </a:lnTo>
                <a:lnTo>
                  <a:pt x="371" y="471"/>
                </a:lnTo>
                <a:lnTo>
                  <a:pt x="368" y="469"/>
                </a:lnTo>
                <a:lnTo>
                  <a:pt x="362" y="468"/>
                </a:lnTo>
                <a:lnTo>
                  <a:pt x="365" y="471"/>
                </a:lnTo>
                <a:lnTo>
                  <a:pt x="364" y="464"/>
                </a:lnTo>
                <a:lnTo>
                  <a:pt x="364" y="465"/>
                </a:lnTo>
                <a:lnTo>
                  <a:pt x="364" y="459"/>
                </a:lnTo>
                <a:lnTo>
                  <a:pt x="364" y="461"/>
                </a:lnTo>
                <a:lnTo>
                  <a:pt x="443" y="334"/>
                </a:lnTo>
                <a:lnTo>
                  <a:pt x="444" y="332"/>
                </a:lnTo>
                <a:lnTo>
                  <a:pt x="444" y="331"/>
                </a:lnTo>
                <a:lnTo>
                  <a:pt x="444" y="330"/>
                </a:lnTo>
                <a:lnTo>
                  <a:pt x="443" y="328"/>
                </a:lnTo>
                <a:lnTo>
                  <a:pt x="442" y="328"/>
                </a:lnTo>
                <a:lnTo>
                  <a:pt x="442" y="327"/>
                </a:lnTo>
                <a:lnTo>
                  <a:pt x="440" y="326"/>
                </a:lnTo>
                <a:lnTo>
                  <a:pt x="436" y="326"/>
                </a:lnTo>
                <a:lnTo>
                  <a:pt x="432" y="326"/>
                </a:lnTo>
                <a:lnTo>
                  <a:pt x="431" y="326"/>
                </a:lnTo>
                <a:lnTo>
                  <a:pt x="426" y="327"/>
                </a:lnTo>
                <a:lnTo>
                  <a:pt x="424" y="327"/>
                </a:lnTo>
                <a:lnTo>
                  <a:pt x="419" y="330"/>
                </a:lnTo>
                <a:lnTo>
                  <a:pt x="419" y="331"/>
                </a:lnTo>
                <a:lnTo>
                  <a:pt x="415" y="334"/>
                </a:lnTo>
                <a:lnTo>
                  <a:pt x="414" y="334"/>
                </a:lnTo>
                <a:lnTo>
                  <a:pt x="410" y="338"/>
                </a:lnTo>
                <a:lnTo>
                  <a:pt x="404" y="340"/>
                </a:lnTo>
                <a:lnTo>
                  <a:pt x="406" y="340"/>
                </a:lnTo>
                <a:lnTo>
                  <a:pt x="400" y="340"/>
                </a:lnTo>
                <a:lnTo>
                  <a:pt x="401" y="340"/>
                </a:lnTo>
                <a:lnTo>
                  <a:pt x="399" y="340"/>
                </a:lnTo>
                <a:lnTo>
                  <a:pt x="400" y="340"/>
                </a:lnTo>
                <a:lnTo>
                  <a:pt x="396" y="339"/>
                </a:lnTo>
                <a:lnTo>
                  <a:pt x="393" y="339"/>
                </a:lnTo>
                <a:lnTo>
                  <a:pt x="396" y="340"/>
                </a:lnTo>
                <a:lnTo>
                  <a:pt x="395" y="339"/>
                </a:lnTo>
                <a:lnTo>
                  <a:pt x="396" y="340"/>
                </a:lnTo>
                <a:lnTo>
                  <a:pt x="395" y="335"/>
                </a:lnTo>
                <a:lnTo>
                  <a:pt x="393" y="338"/>
                </a:lnTo>
                <a:lnTo>
                  <a:pt x="395" y="334"/>
                </a:lnTo>
                <a:lnTo>
                  <a:pt x="397" y="331"/>
                </a:lnTo>
                <a:lnTo>
                  <a:pt x="396" y="332"/>
                </a:lnTo>
                <a:lnTo>
                  <a:pt x="401" y="328"/>
                </a:lnTo>
                <a:lnTo>
                  <a:pt x="407" y="323"/>
                </a:lnTo>
                <a:lnTo>
                  <a:pt x="408" y="323"/>
                </a:lnTo>
                <a:lnTo>
                  <a:pt x="411" y="319"/>
                </a:lnTo>
                <a:lnTo>
                  <a:pt x="414" y="315"/>
                </a:lnTo>
                <a:lnTo>
                  <a:pt x="415" y="315"/>
                </a:lnTo>
                <a:lnTo>
                  <a:pt x="428" y="293"/>
                </a:lnTo>
                <a:lnTo>
                  <a:pt x="444" y="270"/>
                </a:lnTo>
                <a:lnTo>
                  <a:pt x="461" y="248"/>
                </a:lnTo>
                <a:lnTo>
                  <a:pt x="477" y="225"/>
                </a:lnTo>
                <a:lnTo>
                  <a:pt x="493" y="202"/>
                </a:lnTo>
                <a:lnTo>
                  <a:pt x="506" y="178"/>
                </a:lnTo>
                <a:lnTo>
                  <a:pt x="513" y="166"/>
                </a:lnTo>
                <a:lnTo>
                  <a:pt x="518" y="155"/>
                </a:lnTo>
                <a:lnTo>
                  <a:pt x="518" y="153"/>
                </a:lnTo>
                <a:lnTo>
                  <a:pt x="522" y="141"/>
                </a:lnTo>
                <a:lnTo>
                  <a:pt x="524" y="141"/>
                </a:lnTo>
                <a:lnTo>
                  <a:pt x="526" y="129"/>
                </a:lnTo>
                <a:lnTo>
                  <a:pt x="526" y="131"/>
                </a:lnTo>
                <a:lnTo>
                  <a:pt x="528" y="128"/>
                </a:lnTo>
                <a:lnTo>
                  <a:pt x="526" y="129"/>
                </a:lnTo>
                <a:lnTo>
                  <a:pt x="528" y="128"/>
                </a:lnTo>
                <a:lnTo>
                  <a:pt x="526" y="129"/>
                </a:lnTo>
                <a:lnTo>
                  <a:pt x="532" y="127"/>
                </a:lnTo>
                <a:lnTo>
                  <a:pt x="537" y="124"/>
                </a:lnTo>
                <a:lnTo>
                  <a:pt x="539" y="124"/>
                </a:lnTo>
                <a:lnTo>
                  <a:pt x="540" y="123"/>
                </a:lnTo>
                <a:lnTo>
                  <a:pt x="541" y="120"/>
                </a:lnTo>
                <a:lnTo>
                  <a:pt x="543" y="119"/>
                </a:lnTo>
                <a:lnTo>
                  <a:pt x="543" y="116"/>
                </a:lnTo>
                <a:lnTo>
                  <a:pt x="543" y="114"/>
                </a:lnTo>
                <a:lnTo>
                  <a:pt x="543" y="113"/>
                </a:lnTo>
                <a:lnTo>
                  <a:pt x="543" y="112"/>
                </a:lnTo>
                <a:lnTo>
                  <a:pt x="541" y="112"/>
                </a:lnTo>
                <a:lnTo>
                  <a:pt x="540" y="110"/>
                </a:lnTo>
                <a:lnTo>
                  <a:pt x="539" y="110"/>
                </a:lnTo>
                <a:lnTo>
                  <a:pt x="536" y="110"/>
                </a:lnTo>
                <a:lnTo>
                  <a:pt x="535" y="112"/>
                </a:lnTo>
                <a:lnTo>
                  <a:pt x="535" y="113"/>
                </a:lnTo>
                <a:lnTo>
                  <a:pt x="533" y="113"/>
                </a:lnTo>
                <a:lnTo>
                  <a:pt x="543" y="116"/>
                </a:lnTo>
                <a:close/>
              </a:path>
            </a:pathLst>
          </a:custGeom>
          <a:solidFill>
            <a:srgbClr val="0D7D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239" name="Freeform 53"/>
          <p:cNvSpPr>
            <a:spLocks/>
          </p:cNvSpPr>
          <p:nvPr/>
        </p:nvSpPr>
        <p:spPr bwMode="auto">
          <a:xfrm>
            <a:off x="4357688" y="5575300"/>
            <a:ext cx="649287" cy="941388"/>
          </a:xfrm>
          <a:custGeom>
            <a:avLst/>
            <a:gdLst>
              <a:gd name="T0" fmla="*/ 2147483647 w 409"/>
              <a:gd name="T1" fmla="*/ 2147483647 h 593"/>
              <a:gd name="T2" fmla="*/ 2147483647 w 409"/>
              <a:gd name="T3" fmla="*/ 2147483647 h 593"/>
              <a:gd name="T4" fmla="*/ 2147483647 w 409"/>
              <a:gd name="T5" fmla="*/ 2147483647 h 593"/>
              <a:gd name="T6" fmla="*/ 2147483647 w 409"/>
              <a:gd name="T7" fmla="*/ 2147483647 h 593"/>
              <a:gd name="T8" fmla="*/ 2147483647 w 409"/>
              <a:gd name="T9" fmla="*/ 2147483647 h 593"/>
              <a:gd name="T10" fmla="*/ 2147483647 w 409"/>
              <a:gd name="T11" fmla="*/ 2147483647 h 593"/>
              <a:gd name="T12" fmla="*/ 2147483647 w 409"/>
              <a:gd name="T13" fmla="*/ 2147483647 h 593"/>
              <a:gd name="T14" fmla="*/ 2147483647 w 409"/>
              <a:gd name="T15" fmla="*/ 2147483647 h 593"/>
              <a:gd name="T16" fmla="*/ 2147483647 w 409"/>
              <a:gd name="T17" fmla="*/ 2147483647 h 593"/>
              <a:gd name="T18" fmla="*/ 2147483647 w 409"/>
              <a:gd name="T19" fmla="*/ 2147483647 h 593"/>
              <a:gd name="T20" fmla="*/ 2147483647 w 409"/>
              <a:gd name="T21" fmla="*/ 2147483647 h 593"/>
              <a:gd name="T22" fmla="*/ 2147483647 w 409"/>
              <a:gd name="T23" fmla="*/ 2147483647 h 593"/>
              <a:gd name="T24" fmla="*/ 2147483647 w 409"/>
              <a:gd name="T25" fmla="*/ 2147483647 h 593"/>
              <a:gd name="T26" fmla="*/ 2147483647 w 409"/>
              <a:gd name="T27" fmla="*/ 2147483647 h 593"/>
              <a:gd name="T28" fmla="*/ 2147483647 w 409"/>
              <a:gd name="T29" fmla="*/ 2147483647 h 593"/>
              <a:gd name="T30" fmla="*/ 2147483647 w 409"/>
              <a:gd name="T31" fmla="*/ 2147483647 h 593"/>
              <a:gd name="T32" fmla="*/ 2147483647 w 409"/>
              <a:gd name="T33" fmla="*/ 2147483647 h 593"/>
              <a:gd name="T34" fmla="*/ 2147483647 w 409"/>
              <a:gd name="T35" fmla="*/ 2147483647 h 593"/>
              <a:gd name="T36" fmla="*/ 2147483647 w 409"/>
              <a:gd name="T37" fmla="*/ 2147483647 h 593"/>
              <a:gd name="T38" fmla="*/ 2147483647 w 409"/>
              <a:gd name="T39" fmla="*/ 2147483647 h 593"/>
              <a:gd name="T40" fmla="*/ 2147483647 w 409"/>
              <a:gd name="T41" fmla="*/ 2147483647 h 593"/>
              <a:gd name="T42" fmla="*/ 2147483647 w 409"/>
              <a:gd name="T43" fmla="*/ 2147483647 h 593"/>
              <a:gd name="T44" fmla="*/ 2147483647 w 409"/>
              <a:gd name="T45" fmla="*/ 2147483647 h 593"/>
              <a:gd name="T46" fmla="*/ 2147483647 w 409"/>
              <a:gd name="T47" fmla="*/ 2147483647 h 593"/>
              <a:gd name="T48" fmla="*/ 2147483647 w 409"/>
              <a:gd name="T49" fmla="*/ 2147483647 h 593"/>
              <a:gd name="T50" fmla="*/ 2147483647 w 409"/>
              <a:gd name="T51" fmla="*/ 2147483647 h 593"/>
              <a:gd name="T52" fmla="*/ 2147483647 w 409"/>
              <a:gd name="T53" fmla="*/ 2147483647 h 593"/>
              <a:gd name="T54" fmla="*/ 2147483647 w 409"/>
              <a:gd name="T55" fmla="*/ 2147483647 h 593"/>
              <a:gd name="T56" fmla="*/ 2147483647 w 409"/>
              <a:gd name="T57" fmla="*/ 2147483647 h 593"/>
              <a:gd name="T58" fmla="*/ 2147483647 w 409"/>
              <a:gd name="T59" fmla="*/ 2147483647 h 593"/>
              <a:gd name="T60" fmla="*/ 2147483647 w 409"/>
              <a:gd name="T61" fmla="*/ 2147483647 h 593"/>
              <a:gd name="T62" fmla="*/ 2147483647 w 409"/>
              <a:gd name="T63" fmla="*/ 2147483647 h 593"/>
              <a:gd name="T64" fmla="*/ 2147483647 w 409"/>
              <a:gd name="T65" fmla="*/ 2147483647 h 593"/>
              <a:gd name="T66" fmla="*/ 2147483647 w 409"/>
              <a:gd name="T67" fmla="*/ 2147483647 h 593"/>
              <a:gd name="T68" fmla="*/ 2147483647 w 409"/>
              <a:gd name="T69" fmla="*/ 2147483647 h 593"/>
              <a:gd name="T70" fmla="*/ 2147483647 w 409"/>
              <a:gd name="T71" fmla="*/ 2147483647 h 593"/>
              <a:gd name="T72" fmla="*/ 2147483647 w 409"/>
              <a:gd name="T73" fmla="*/ 2147483647 h 593"/>
              <a:gd name="T74" fmla="*/ 2147483647 w 409"/>
              <a:gd name="T75" fmla="*/ 2147483647 h 593"/>
              <a:gd name="T76" fmla="*/ 2147483647 w 409"/>
              <a:gd name="T77" fmla="*/ 2147483647 h 593"/>
              <a:gd name="T78" fmla="*/ 2147483647 w 409"/>
              <a:gd name="T79" fmla="*/ 2147483647 h 593"/>
              <a:gd name="T80" fmla="*/ 2147483647 w 409"/>
              <a:gd name="T81" fmla="*/ 2147483647 h 593"/>
              <a:gd name="T82" fmla="*/ 2147483647 w 409"/>
              <a:gd name="T83" fmla="*/ 2147483647 h 593"/>
              <a:gd name="T84" fmla="*/ 2147483647 w 409"/>
              <a:gd name="T85" fmla="*/ 2147483647 h 593"/>
              <a:gd name="T86" fmla="*/ 2147483647 w 409"/>
              <a:gd name="T87" fmla="*/ 2147483647 h 593"/>
              <a:gd name="T88" fmla="*/ 2147483647 w 409"/>
              <a:gd name="T89" fmla="*/ 2147483647 h 593"/>
              <a:gd name="T90" fmla="*/ 2147483647 w 409"/>
              <a:gd name="T91" fmla="*/ 2147483647 h 593"/>
              <a:gd name="T92" fmla="*/ 2147483647 w 409"/>
              <a:gd name="T93" fmla="*/ 2147483647 h 593"/>
              <a:gd name="T94" fmla="*/ 2147483647 w 409"/>
              <a:gd name="T95" fmla="*/ 2147483647 h 593"/>
              <a:gd name="T96" fmla="*/ 2147483647 w 409"/>
              <a:gd name="T97" fmla="*/ 2147483647 h 593"/>
              <a:gd name="T98" fmla="*/ 2147483647 w 409"/>
              <a:gd name="T99" fmla="*/ 2147483647 h 593"/>
              <a:gd name="T100" fmla="*/ 2147483647 w 409"/>
              <a:gd name="T101" fmla="*/ 2147483647 h 593"/>
              <a:gd name="T102" fmla="*/ 2147483647 w 409"/>
              <a:gd name="T103" fmla="*/ 2147483647 h 593"/>
              <a:gd name="T104" fmla="*/ 2147483647 w 409"/>
              <a:gd name="T105" fmla="*/ 2147483647 h 593"/>
              <a:gd name="T106" fmla="*/ 2147483647 w 409"/>
              <a:gd name="T107" fmla="*/ 2147483647 h 593"/>
              <a:gd name="T108" fmla="*/ 2147483647 w 409"/>
              <a:gd name="T109" fmla="*/ 2147483647 h 593"/>
              <a:gd name="T110" fmla="*/ 2147483647 w 409"/>
              <a:gd name="T111" fmla="*/ 2147483647 h 593"/>
              <a:gd name="T112" fmla="*/ 2147483647 w 409"/>
              <a:gd name="T113" fmla="*/ 2147483647 h 5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9"/>
              <a:gd name="T172" fmla="*/ 0 h 593"/>
              <a:gd name="T173" fmla="*/ 409 w 409"/>
              <a:gd name="T174" fmla="*/ 593 h 5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9" h="593">
                <a:moveTo>
                  <a:pt x="388" y="412"/>
                </a:moveTo>
                <a:lnTo>
                  <a:pt x="389" y="413"/>
                </a:lnTo>
                <a:lnTo>
                  <a:pt x="396" y="415"/>
                </a:lnTo>
                <a:lnTo>
                  <a:pt x="398" y="416"/>
                </a:lnTo>
                <a:lnTo>
                  <a:pt x="398" y="415"/>
                </a:lnTo>
                <a:lnTo>
                  <a:pt x="401" y="417"/>
                </a:lnTo>
                <a:lnTo>
                  <a:pt x="398" y="415"/>
                </a:lnTo>
                <a:lnTo>
                  <a:pt x="400" y="427"/>
                </a:lnTo>
                <a:lnTo>
                  <a:pt x="400" y="425"/>
                </a:lnTo>
                <a:lnTo>
                  <a:pt x="398" y="439"/>
                </a:lnTo>
                <a:lnTo>
                  <a:pt x="398" y="437"/>
                </a:lnTo>
                <a:lnTo>
                  <a:pt x="396" y="451"/>
                </a:lnTo>
                <a:lnTo>
                  <a:pt x="393" y="464"/>
                </a:lnTo>
                <a:lnTo>
                  <a:pt x="388" y="478"/>
                </a:lnTo>
                <a:lnTo>
                  <a:pt x="388" y="476"/>
                </a:lnTo>
                <a:lnTo>
                  <a:pt x="382" y="488"/>
                </a:lnTo>
                <a:lnTo>
                  <a:pt x="375" y="499"/>
                </a:lnTo>
                <a:lnTo>
                  <a:pt x="369" y="507"/>
                </a:lnTo>
                <a:lnTo>
                  <a:pt x="377" y="509"/>
                </a:lnTo>
                <a:lnTo>
                  <a:pt x="359" y="474"/>
                </a:lnTo>
                <a:lnTo>
                  <a:pt x="359" y="475"/>
                </a:lnTo>
                <a:lnTo>
                  <a:pt x="353" y="439"/>
                </a:lnTo>
                <a:lnTo>
                  <a:pt x="353" y="441"/>
                </a:lnTo>
                <a:lnTo>
                  <a:pt x="353" y="439"/>
                </a:lnTo>
                <a:lnTo>
                  <a:pt x="354" y="436"/>
                </a:lnTo>
                <a:lnTo>
                  <a:pt x="351" y="439"/>
                </a:lnTo>
                <a:lnTo>
                  <a:pt x="355" y="436"/>
                </a:lnTo>
                <a:lnTo>
                  <a:pt x="354" y="436"/>
                </a:lnTo>
                <a:lnTo>
                  <a:pt x="365" y="431"/>
                </a:lnTo>
                <a:lnTo>
                  <a:pt x="366" y="431"/>
                </a:lnTo>
                <a:lnTo>
                  <a:pt x="367" y="428"/>
                </a:lnTo>
                <a:lnTo>
                  <a:pt x="369" y="428"/>
                </a:lnTo>
                <a:lnTo>
                  <a:pt x="369" y="427"/>
                </a:lnTo>
                <a:lnTo>
                  <a:pt x="369" y="424"/>
                </a:lnTo>
                <a:lnTo>
                  <a:pt x="370" y="424"/>
                </a:lnTo>
                <a:lnTo>
                  <a:pt x="370" y="421"/>
                </a:lnTo>
                <a:lnTo>
                  <a:pt x="370" y="419"/>
                </a:lnTo>
                <a:lnTo>
                  <a:pt x="370" y="417"/>
                </a:lnTo>
                <a:lnTo>
                  <a:pt x="362" y="405"/>
                </a:lnTo>
                <a:lnTo>
                  <a:pt x="355" y="392"/>
                </a:lnTo>
                <a:lnTo>
                  <a:pt x="349" y="380"/>
                </a:lnTo>
                <a:lnTo>
                  <a:pt x="345" y="366"/>
                </a:lnTo>
                <a:lnTo>
                  <a:pt x="335" y="337"/>
                </a:lnTo>
                <a:lnTo>
                  <a:pt x="335" y="338"/>
                </a:lnTo>
                <a:lnTo>
                  <a:pt x="328" y="308"/>
                </a:lnTo>
                <a:lnTo>
                  <a:pt x="323" y="279"/>
                </a:lnTo>
                <a:lnTo>
                  <a:pt x="319" y="249"/>
                </a:lnTo>
                <a:lnTo>
                  <a:pt x="312" y="189"/>
                </a:lnTo>
                <a:lnTo>
                  <a:pt x="311" y="187"/>
                </a:lnTo>
                <a:lnTo>
                  <a:pt x="311" y="186"/>
                </a:lnTo>
                <a:lnTo>
                  <a:pt x="310" y="186"/>
                </a:lnTo>
                <a:lnTo>
                  <a:pt x="308" y="185"/>
                </a:lnTo>
                <a:lnTo>
                  <a:pt x="300" y="185"/>
                </a:lnTo>
                <a:lnTo>
                  <a:pt x="299" y="186"/>
                </a:lnTo>
                <a:lnTo>
                  <a:pt x="296" y="187"/>
                </a:lnTo>
                <a:lnTo>
                  <a:pt x="296" y="189"/>
                </a:lnTo>
                <a:lnTo>
                  <a:pt x="296" y="190"/>
                </a:lnTo>
                <a:lnTo>
                  <a:pt x="295" y="221"/>
                </a:lnTo>
                <a:lnTo>
                  <a:pt x="291" y="252"/>
                </a:lnTo>
                <a:lnTo>
                  <a:pt x="291" y="251"/>
                </a:lnTo>
                <a:lnTo>
                  <a:pt x="284" y="283"/>
                </a:lnTo>
                <a:lnTo>
                  <a:pt x="276" y="312"/>
                </a:lnTo>
                <a:lnTo>
                  <a:pt x="267" y="343"/>
                </a:lnTo>
                <a:lnTo>
                  <a:pt x="256" y="373"/>
                </a:lnTo>
                <a:lnTo>
                  <a:pt x="244" y="402"/>
                </a:lnTo>
                <a:lnTo>
                  <a:pt x="229" y="431"/>
                </a:lnTo>
                <a:lnTo>
                  <a:pt x="230" y="429"/>
                </a:lnTo>
                <a:lnTo>
                  <a:pt x="225" y="436"/>
                </a:lnTo>
                <a:lnTo>
                  <a:pt x="224" y="439"/>
                </a:lnTo>
                <a:lnTo>
                  <a:pt x="222" y="439"/>
                </a:lnTo>
                <a:lnTo>
                  <a:pt x="222" y="441"/>
                </a:lnTo>
                <a:lnTo>
                  <a:pt x="222" y="443"/>
                </a:lnTo>
                <a:lnTo>
                  <a:pt x="222" y="445"/>
                </a:lnTo>
                <a:lnTo>
                  <a:pt x="222" y="448"/>
                </a:lnTo>
                <a:lnTo>
                  <a:pt x="225" y="451"/>
                </a:lnTo>
                <a:lnTo>
                  <a:pt x="225" y="452"/>
                </a:lnTo>
                <a:lnTo>
                  <a:pt x="229" y="455"/>
                </a:lnTo>
                <a:lnTo>
                  <a:pt x="233" y="458"/>
                </a:lnTo>
                <a:lnTo>
                  <a:pt x="234" y="458"/>
                </a:lnTo>
                <a:lnTo>
                  <a:pt x="237" y="459"/>
                </a:lnTo>
                <a:lnTo>
                  <a:pt x="240" y="459"/>
                </a:lnTo>
                <a:lnTo>
                  <a:pt x="242" y="458"/>
                </a:lnTo>
                <a:lnTo>
                  <a:pt x="244" y="456"/>
                </a:lnTo>
                <a:lnTo>
                  <a:pt x="249" y="452"/>
                </a:lnTo>
                <a:lnTo>
                  <a:pt x="254" y="447"/>
                </a:lnTo>
                <a:lnTo>
                  <a:pt x="253" y="448"/>
                </a:lnTo>
                <a:lnTo>
                  <a:pt x="257" y="445"/>
                </a:lnTo>
                <a:lnTo>
                  <a:pt x="254" y="447"/>
                </a:lnTo>
                <a:lnTo>
                  <a:pt x="259" y="447"/>
                </a:lnTo>
                <a:lnTo>
                  <a:pt x="253" y="441"/>
                </a:lnTo>
                <a:lnTo>
                  <a:pt x="228" y="585"/>
                </a:lnTo>
                <a:lnTo>
                  <a:pt x="232" y="581"/>
                </a:lnTo>
                <a:lnTo>
                  <a:pt x="229" y="581"/>
                </a:lnTo>
                <a:lnTo>
                  <a:pt x="228" y="583"/>
                </a:lnTo>
                <a:lnTo>
                  <a:pt x="226" y="584"/>
                </a:lnTo>
                <a:lnTo>
                  <a:pt x="225" y="584"/>
                </a:lnTo>
                <a:lnTo>
                  <a:pt x="224" y="587"/>
                </a:lnTo>
                <a:lnTo>
                  <a:pt x="225" y="585"/>
                </a:lnTo>
                <a:lnTo>
                  <a:pt x="230" y="585"/>
                </a:lnTo>
                <a:lnTo>
                  <a:pt x="229" y="585"/>
                </a:lnTo>
                <a:lnTo>
                  <a:pt x="229" y="584"/>
                </a:lnTo>
                <a:lnTo>
                  <a:pt x="226" y="583"/>
                </a:lnTo>
                <a:lnTo>
                  <a:pt x="228" y="585"/>
                </a:lnTo>
                <a:lnTo>
                  <a:pt x="199" y="511"/>
                </a:lnTo>
                <a:lnTo>
                  <a:pt x="194" y="517"/>
                </a:lnTo>
                <a:lnTo>
                  <a:pt x="217" y="521"/>
                </a:lnTo>
                <a:lnTo>
                  <a:pt x="218" y="521"/>
                </a:lnTo>
                <a:lnTo>
                  <a:pt x="221" y="521"/>
                </a:lnTo>
                <a:lnTo>
                  <a:pt x="221" y="519"/>
                </a:lnTo>
                <a:lnTo>
                  <a:pt x="222" y="518"/>
                </a:lnTo>
                <a:lnTo>
                  <a:pt x="222" y="517"/>
                </a:lnTo>
                <a:lnTo>
                  <a:pt x="218" y="491"/>
                </a:lnTo>
                <a:lnTo>
                  <a:pt x="213" y="466"/>
                </a:lnTo>
                <a:lnTo>
                  <a:pt x="207" y="440"/>
                </a:lnTo>
                <a:lnTo>
                  <a:pt x="203" y="415"/>
                </a:lnTo>
                <a:lnTo>
                  <a:pt x="199" y="389"/>
                </a:lnTo>
                <a:lnTo>
                  <a:pt x="199" y="363"/>
                </a:lnTo>
                <a:lnTo>
                  <a:pt x="199" y="365"/>
                </a:lnTo>
                <a:lnTo>
                  <a:pt x="199" y="351"/>
                </a:lnTo>
                <a:lnTo>
                  <a:pt x="201" y="339"/>
                </a:lnTo>
                <a:lnTo>
                  <a:pt x="205" y="327"/>
                </a:lnTo>
                <a:lnTo>
                  <a:pt x="205" y="328"/>
                </a:lnTo>
                <a:lnTo>
                  <a:pt x="207" y="316"/>
                </a:lnTo>
                <a:lnTo>
                  <a:pt x="201" y="319"/>
                </a:lnTo>
                <a:lnTo>
                  <a:pt x="221" y="330"/>
                </a:lnTo>
                <a:lnTo>
                  <a:pt x="222" y="331"/>
                </a:lnTo>
                <a:lnTo>
                  <a:pt x="225" y="331"/>
                </a:lnTo>
                <a:lnTo>
                  <a:pt x="225" y="330"/>
                </a:lnTo>
                <a:lnTo>
                  <a:pt x="226" y="330"/>
                </a:lnTo>
                <a:lnTo>
                  <a:pt x="228" y="328"/>
                </a:lnTo>
                <a:lnTo>
                  <a:pt x="228" y="327"/>
                </a:lnTo>
                <a:lnTo>
                  <a:pt x="228" y="326"/>
                </a:lnTo>
                <a:lnTo>
                  <a:pt x="228" y="252"/>
                </a:lnTo>
                <a:lnTo>
                  <a:pt x="228" y="213"/>
                </a:lnTo>
                <a:lnTo>
                  <a:pt x="228" y="174"/>
                </a:lnTo>
                <a:lnTo>
                  <a:pt x="230" y="134"/>
                </a:lnTo>
                <a:lnTo>
                  <a:pt x="236" y="95"/>
                </a:lnTo>
                <a:lnTo>
                  <a:pt x="242" y="56"/>
                </a:lnTo>
                <a:lnTo>
                  <a:pt x="246" y="37"/>
                </a:lnTo>
                <a:lnTo>
                  <a:pt x="253" y="18"/>
                </a:lnTo>
                <a:lnTo>
                  <a:pt x="253" y="6"/>
                </a:lnTo>
                <a:lnTo>
                  <a:pt x="252" y="5"/>
                </a:lnTo>
                <a:lnTo>
                  <a:pt x="250" y="3"/>
                </a:lnTo>
                <a:lnTo>
                  <a:pt x="250" y="2"/>
                </a:lnTo>
                <a:lnTo>
                  <a:pt x="249" y="2"/>
                </a:lnTo>
                <a:lnTo>
                  <a:pt x="248" y="2"/>
                </a:lnTo>
                <a:lnTo>
                  <a:pt x="246" y="0"/>
                </a:lnTo>
                <a:lnTo>
                  <a:pt x="244" y="0"/>
                </a:lnTo>
                <a:lnTo>
                  <a:pt x="240" y="0"/>
                </a:lnTo>
                <a:lnTo>
                  <a:pt x="238" y="0"/>
                </a:lnTo>
                <a:lnTo>
                  <a:pt x="237" y="0"/>
                </a:lnTo>
                <a:lnTo>
                  <a:pt x="236" y="2"/>
                </a:lnTo>
                <a:lnTo>
                  <a:pt x="236" y="3"/>
                </a:lnTo>
                <a:lnTo>
                  <a:pt x="185" y="96"/>
                </a:lnTo>
                <a:lnTo>
                  <a:pt x="167" y="127"/>
                </a:lnTo>
                <a:lnTo>
                  <a:pt x="148" y="155"/>
                </a:lnTo>
                <a:lnTo>
                  <a:pt x="127" y="185"/>
                </a:lnTo>
                <a:lnTo>
                  <a:pt x="127" y="183"/>
                </a:lnTo>
                <a:lnTo>
                  <a:pt x="116" y="197"/>
                </a:lnTo>
                <a:lnTo>
                  <a:pt x="104" y="210"/>
                </a:lnTo>
                <a:lnTo>
                  <a:pt x="92" y="224"/>
                </a:lnTo>
                <a:lnTo>
                  <a:pt x="77" y="236"/>
                </a:lnTo>
                <a:lnTo>
                  <a:pt x="77" y="237"/>
                </a:lnTo>
                <a:lnTo>
                  <a:pt x="76" y="238"/>
                </a:lnTo>
                <a:lnTo>
                  <a:pt x="76" y="240"/>
                </a:lnTo>
                <a:lnTo>
                  <a:pt x="77" y="241"/>
                </a:lnTo>
                <a:lnTo>
                  <a:pt x="77" y="242"/>
                </a:lnTo>
                <a:lnTo>
                  <a:pt x="80" y="245"/>
                </a:lnTo>
                <a:lnTo>
                  <a:pt x="80" y="246"/>
                </a:lnTo>
                <a:lnTo>
                  <a:pt x="82" y="248"/>
                </a:lnTo>
                <a:lnTo>
                  <a:pt x="84" y="249"/>
                </a:lnTo>
                <a:lnTo>
                  <a:pt x="85" y="249"/>
                </a:lnTo>
                <a:lnTo>
                  <a:pt x="88" y="249"/>
                </a:lnTo>
                <a:lnTo>
                  <a:pt x="89" y="249"/>
                </a:lnTo>
                <a:lnTo>
                  <a:pt x="93" y="249"/>
                </a:lnTo>
                <a:lnTo>
                  <a:pt x="97" y="248"/>
                </a:lnTo>
                <a:lnTo>
                  <a:pt x="101" y="248"/>
                </a:lnTo>
                <a:lnTo>
                  <a:pt x="105" y="248"/>
                </a:lnTo>
                <a:lnTo>
                  <a:pt x="108" y="248"/>
                </a:lnTo>
                <a:lnTo>
                  <a:pt x="104" y="242"/>
                </a:lnTo>
                <a:lnTo>
                  <a:pt x="103" y="253"/>
                </a:lnTo>
                <a:lnTo>
                  <a:pt x="101" y="263"/>
                </a:lnTo>
                <a:lnTo>
                  <a:pt x="101" y="261"/>
                </a:lnTo>
                <a:lnTo>
                  <a:pt x="99" y="272"/>
                </a:lnTo>
                <a:lnTo>
                  <a:pt x="96" y="281"/>
                </a:lnTo>
                <a:lnTo>
                  <a:pt x="85" y="302"/>
                </a:lnTo>
                <a:lnTo>
                  <a:pt x="85" y="300"/>
                </a:lnTo>
                <a:lnTo>
                  <a:pt x="73" y="320"/>
                </a:lnTo>
                <a:lnTo>
                  <a:pt x="74" y="320"/>
                </a:lnTo>
                <a:lnTo>
                  <a:pt x="61" y="341"/>
                </a:lnTo>
                <a:lnTo>
                  <a:pt x="46" y="361"/>
                </a:lnTo>
                <a:lnTo>
                  <a:pt x="33" y="381"/>
                </a:lnTo>
                <a:lnTo>
                  <a:pt x="21" y="401"/>
                </a:lnTo>
                <a:lnTo>
                  <a:pt x="15" y="408"/>
                </a:lnTo>
                <a:lnTo>
                  <a:pt x="17" y="408"/>
                </a:lnTo>
                <a:lnTo>
                  <a:pt x="13" y="410"/>
                </a:lnTo>
                <a:lnTo>
                  <a:pt x="7" y="413"/>
                </a:lnTo>
                <a:lnTo>
                  <a:pt x="7" y="412"/>
                </a:lnTo>
                <a:lnTo>
                  <a:pt x="6" y="413"/>
                </a:lnTo>
                <a:lnTo>
                  <a:pt x="4" y="413"/>
                </a:lnTo>
                <a:lnTo>
                  <a:pt x="4" y="415"/>
                </a:lnTo>
                <a:lnTo>
                  <a:pt x="2" y="416"/>
                </a:lnTo>
                <a:lnTo>
                  <a:pt x="2" y="417"/>
                </a:lnTo>
                <a:lnTo>
                  <a:pt x="0" y="417"/>
                </a:lnTo>
                <a:lnTo>
                  <a:pt x="0" y="423"/>
                </a:lnTo>
                <a:lnTo>
                  <a:pt x="0" y="428"/>
                </a:lnTo>
                <a:lnTo>
                  <a:pt x="0" y="429"/>
                </a:lnTo>
                <a:lnTo>
                  <a:pt x="8" y="428"/>
                </a:lnTo>
                <a:lnTo>
                  <a:pt x="10" y="431"/>
                </a:lnTo>
                <a:lnTo>
                  <a:pt x="8" y="427"/>
                </a:lnTo>
                <a:lnTo>
                  <a:pt x="8" y="428"/>
                </a:lnTo>
                <a:lnTo>
                  <a:pt x="8" y="423"/>
                </a:lnTo>
                <a:lnTo>
                  <a:pt x="8" y="424"/>
                </a:lnTo>
                <a:lnTo>
                  <a:pt x="10" y="420"/>
                </a:lnTo>
                <a:lnTo>
                  <a:pt x="8" y="423"/>
                </a:lnTo>
                <a:lnTo>
                  <a:pt x="10" y="420"/>
                </a:lnTo>
                <a:lnTo>
                  <a:pt x="8" y="423"/>
                </a:lnTo>
                <a:lnTo>
                  <a:pt x="10" y="421"/>
                </a:lnTo>
                <a:lnTo>
                  <a:pt x="17" y="419"/>
                </a:lnTo>
                <a:lnTo>
                  <a:pt x="17" y="417"/>
                </a:lnTo>
                <a:lnTo>
                  <a:pt x="22" y="415"/>
                </a:lnTo>
                <a:lnTo>
                  <a:pt x="27" y="406"/>
                </a:lnTo>
                <a:lnTo>
                  <a:pt x="29" y="406"/>
                </a:lnTo>
                <a:lnTo>
                  <a:pt x="41" y="386"/>
                </a:lnTo>
                <a:lnTo>
                  <a:pt x="54" y="366"/>
                </a:lnTo>
                <a:lnTo>
                  <a:pt x="53" y="366"/>
                </a:lnTo>
                <a:lnTo>
                  <a:pt x="68" y="346"/>
                </a:lnTo>
                <a:lnTo>
                  <a:pt x="81" y="326"/>
                </a:lnTo>
                <a:lnTo>
                  <a:pt x="93" y="306"/>
                </a:lnTo>
                <a:lnTo>
                  <a:pt x="104" y="285"/>
                </a:lnTo>
                <a:lnTo>
                  <a:pt x="107" y="275"/>
                </a:lnTo>
                <a:lnTo>
                  <a:pt x="108" y="275"/>
                </a:lnTo>
                <a:lnTo>
                  <a:pt x="111" y="265"/>
                </a:lnTo>
                <a:lnTo>
                  <a:pt x="111" y="264"/>
                </a:lnTo>
                <a:lnTo>
                  <a:pt x="112" y="253"/>
                </a:lnTo>
                <a:lnTo>
                  <a:pt x="113" y="244"/>
                </a:lnTo>
                <a:lnTo>
                  <a:pt x="113" y="242"/>
                </a:lnTo>
                <a:lnTo>
                  <a:pt x="112" y="241"/>
                </a:lnTo>
                <a:lnTo>
                  <a:pt x="112" y="240"/>
                </a:lnTo>
                <a:lnTo>
                  <a:pt x="111" y="240"/>
                </a:lnTo>
                <a:lnTo>
                  <a:pt x="109" y="238"/>
                </a:lnTo>
                <a:lnTo>
                  <a:pt x="105" y="238"/>
                </a:lnTo>
                <a:lnTo>
                  <a:pt x="101" y="238"/>
                </a:lnTo>
                <a:lnTo>
                  <a:pt x="96" y="238"/>
                </a:lnTo>
                <a:lnTo>
                  <a:pt x="92" y="240"/>
                </a:lnTo>
                <a:lnTo>
                  <a:pt x="88" y="240"/>
                </a:lnTo>
                <a:lnTo>
                  <a:pt x="89" y="240"/>
                </a:lnTo>
                <a:lnTo>
                  <a:pt x="85" y="240"/>
                </a:lnTo>
                <a:lnTo>
                  <a:pt x="88" y="240"/>
                </a:lnTo>
                <a:lnTo>
                  <a:pt x="85" y="238"/>
                </a:lnTo>
                <a:lnTo>
                  <a:pt x="86" y="240"/>
                </a:lnTo>
                <a:lnTo>
                  <a:pt x="84" y="237"/>
                </a:lnTo>
                <a:lnTo>
                  <a:pt x="84" y="242"/>
                </a:lnTo>
                <a:lnTo>
                  <a:pt x="97" y="230"/>
                </a:lnTo>
                <a:lnTo>
                  <a:pt x="111" y="217"/>
                </a:lnTo>
                <a:lnTo>
                  <a:pt x="123" y="203"/>
                </a:lnTo>
                <a:lnTo>
                  <a:pt x="135" y="190"/>
                </a:lnTo>
                <a:lnTo>
                  <a:pt x="135" y="189"/>
                </a:lnTo>
                <a:lnTo>
                  <a:pt x="155" y="160"/>
                </a:lnTo>
                <a:lnTo>
                  <a:pt x="156" y="160"/>
                </a:lnTo>
                <a:lnTo>
                  <a:pt x="175" y="131"/>
                </a:lnTo>
                <a:lnTo>
                  <a:pt x="193" y="101"/>
                </a:lnTo>
                <a:lnTo>
                  <a:pt x="193" y="100"/>
                </a:lnTo>
                <a:lnTo>
                  <a:pt x="244" y="7"/>
                </a:lnTo>
                <a:lnTo>
                  <a:pt x="238" y="9"/>
                </a:lnTo>
                <a:lnTo>
                  <a:pt x="242" y="10"/>
                </a:lnTo>
                <a:lnTo>
                  <a:pt x="244" y="10"/>
                </a:lnTo>
                <a:lnTo>
                  <a:pt x="246" y="11"/>
                </a:lnTo>
                <a:lnTo>
                  <a:pt x="244" y="9"/>
                </a:lnTo>
                <a:lnTo>
                  <a:pt x="244" y="7"/>
                </a:lnTo>
                <a:lnTo>
                  <a:pt x="244" y="17"/>
                </a:lnTo>
                <a:lnTo>
                  <a:pt x="244" y="15"/>
                </a:lnTo>
                <a:lnTo>
                  <a:pt x="237" y="34"/>
                </a:lnTo>
                <a:lnTo>
                  <a:pt x="233" y="54"/>
                </a:lnTo>
                <a:lnTo>
                  <a:pt x="226" y="93"/>
                </a:lnTo>
                <a:lnTo>
                  <a:pt x="221" y="134"/>
                </a:lnTo>
                <a:lnTo>
                  <a:pt x="218" y="173"/>
                </a:lnTo>
                <a:lnTo>
                  <a:pt x="218" y="174"/>
                </a:lnTo>
                <a:lnTo>
                  <a:pt x="218" y="213"/>
                </a:lnTo>
                <a:lnTo>
                  <a:pt x="218" y="252"/>
                </a:lnTo>
                <a:lnTo>
                  <a:pt x="218" y="326"/>
                </a:lnTo>
                <a:lnTo>
                  <a:pt x="226" y="322"/>
                </a:lnTo>
                <a:lnTo>
                  <a:pt x="206" y="311"/>
                </a:lnTo>
                <a:lnTo>
                  <a:pt x="205" y="310"/>
                </a:lnTo>
                <a:lnTo>
                  <a:pt x="203" y="310"/>
                </a:lnTo>
                <a:lnTo>
                  <a:pt x="202" y="310"/>
                </a:lnTo>
                <a:lnTo>
                  <a:pt x="201" y="311"/>
                </a:lnTo>
                <a:lnTo>
                  <a:pt x="199" y="312"/>
                </a:lnTo>
                <a:lnTo>
                  <a:pt x="195" y="324"/>
                </a:lnTo>
                <a:lnTo>
                  <a:pt x="195" y="326"/>
                </a:lnTo>
                <a:lnTo>
                  <a:pt x="193" y="338"/>
                </a:lnTo>
                <a:lnTo>
                  <a:pt x="190" y="350"/>
                </a:lnTo>
                <a:lnTo>
                  <a:pt x="190" y="363"/>
                </a:lnTo>
                <a:lnTo>
                  <a:pt x="190" y="389"/>
                </a:lnTo>
                <a:lnTo>
                  <a:pt x="190" y="390"/>
                </a:lnTo>
                <a:lnTo>
                  <a:pt x="194" y="416"/>
                </a:lnTo>
                <a:lnTo>
                  <a:pt x="198" y="443"/>
                </a:lnTo>
                <a:lnTo>
                  <a:pt x="203" y="468"/>
                </a:lnTo>
                <a:lnTo>
                  <a:pt x="209" y="492"/>
                </a:lnTo>
                <a:lnTo>
                  <a:pt x="213" y="517"/>
                </a:lnTo>
                <a:lnTo>
                  <a:pt x="218" y="511"/>
                </a:lnTo>
                <a:lnTo>
                  <a:pt x="197" y="507"/>
                </a:lnTo>
                <a:lnTo>
                  <a:pt x="195" y="507"/>
                </a:lnTo>
                <a:lnTo>
                  <a:pt x="194" y="509"/>
                </a:lnTo>
                <a:lnTo>
                  <a:pt x="193" y="509"/>
                </a:lnTo>
                <a:lnTo>
                  <a:pt x="191" y="510"/>
                </a:lnTo>
                <a:lnTo>
                  <a:pt x="190" y="511"/>
                </a:lnTo>
                <a:lnTo>
                  <a:pt x="190" y="513"/>
                </a:lnTo>
                <a:lnTo>
                  <a:pt x="191" y="514"/>
                </a:lnTo>
                <a:lnTo>
                  <a:pt x="220" y="588"/>
                </a:lnTo>
                <a:lnTo>
                  <a:pt x="221" y="589"/>
                </a:lnTo>
                <a:lnTo>
                  <a:pt x="221" y="591"/>
                </a:lnTo>
                <a:lnTo>
                  <a:pt x="224" y="592"/>
                </a:lnTo>
                <a:lnTo>
                  <a:pt x="224" y="591"/>
                </a:lnTo>
                <a:lnTo>
                  <a:pt x="225" y="592"/>
                </a:lnTo>
                <a:lnTo>
                  <a:pt x="225" y="593"/>
                </a:lnTo>
                <a:lnTo>
                  <a:pt x="226" y="593"/>
                </a:lnTo>
                <a:lnTo>
                  <a:pt x="228" y="593"/>
                </a:lnTo>
                <a:lnTo>
                  <a:pt x="229" y="593"/>
                </a:lnTo>
                <a:lnTo>
                  <a:pt x="230" y="593"/>
                </a:lnTo>
                <a:lnTo>
                  <a:pt x="230" y="592"/>
                </a:lnTo>
                <a:lnTo>
                  <a:pt x="232" y="591"/>
                </a:lnTo>
                <a:lnTo>
                  <a:pt x="233" y="589"/>
                </a:lnTo>
                <a:lnTo>
                  <a:pt x="232" y="591"/>
                </a:lnTo>
                <a:lnTo>
                  <a:pt x="233" y="589"/>
                </a:lnTo>
                <a:lnTo>
                  <a:pt x="230" y="591"/>
                </a:lnTo>
                <a:lnTo>
                  <a:pt x="232" y="591"/>
                </a:lnTo>
                <a:lnTo>
                  <a:pt x="233" y="591"/>
                </a:lnTo>
                <a:lnTo>
                  <a:pt x="234" y="589"/>
                </a:lnTo>
                <a:lnTo>
                  <a:pt x="236" y="589"/>
                </a:lnTo>
                <a:lnTo>
                  <a:pt x="236" y="588"/>
                </a:lnTo>
                <a:lnTo>
                  <a:pt x="237" y="587"/>
                </a:lnTo>
                <a:lnTo>
                  <a:pt x="263" y="443"/>
                </a:lnTo>
                <a:lnTo>
                  <a:pt x="263" y="441"/>
                </a:lnTo>
                <a:lnTo>
                  <a:pt x="263" y="440"/>
                </a:lnTo>
                <a:lnTo>
                  <a:pt x="261" y="439"/>
                </a:lnTo>
                <a:lnTo>
                  <a:pt x="261" y="437"/>
                </a:lnTo>
                <a:lnTo>
                  <a:pt x="259" y="437"/>
                </a:lnTo>
                <a:lnTo>
                  <a:pt x="254" y="437"/>
                </a:lnTo>
                <a:lnTo>
                  <a:pt x="253" y="437"/>
                </a:lnTo>
                <a:lnTo>
                  <a:pt x="249" y="439"/>
                </a:lnTo>
                <a:lnTo>
                  <a:pt x="248" y="440"/>
                </a:lnTo>
                <a:lnTo>
                  <a:pt x="242" y="445"/>
                </a:lnTo>
                <a:lnTo>
                  <a:pt x="238" y="449"/>
                </a:lnTo>
                <a:lnTo>
                  <a:pt x="240" y="448"/>
                </a:lnTo>
                <a:lnTo>
                  <a:pt x="237" y="449"/>
                </a:lnTo>
                <a:lnTo>
                  <a:pt x="238" y="449"/>
                </a:lnTo>
                <a:lnTo>
                  <a:pt x="236" y="448"/>
                </a:lnTo>
                <a:lnTo>
                  <a:pt x="237" y="449"/>
                </a:lnTo>
                <a:lnTo>
                  <a:pt x="233" y="447"/>
                </a:lnTo>
                <a:lnTo>
                  <a:pt x="234" y="448"/>
                </a:lnTo>
                <a:lnTo>
                  <a:pt x="232" y="445"/>
                </a:lnTo>
                <a:lnTo>
                  <a:pt x="233" y="447"/>
                </a:lnTo>
                <a:lnTo>
                  <a:pt x="232" y="443"/>
                </a:lnTo>
                <a:lnTo>
                  <a:pt x="232" y="445"/>
                </a:lnTo>
                <a:lnTo>
                  <a:pt x="232" y="441"/>
                </a:lnTo>
                <a:lnTo>
                  <a:pt x="230" y="444"/>
                </a:lnTo>
                <a:lnTo>
                  <a:pt x="232" y="443"/>
                </a:lnTo>
                <a:lnTo>
                  <a:pt x="230" y="443"/>
                </a:lnTo>
                <a:lnTo>
                  <a:pt x="232" y="441"/>
                </a:lnTo>
                <a:lnTo>
                  <a:pt x="237" y="435"/>
                </a:lnTo>
                <a:lnTo>
                  <a:pt x="252" y="406"/>
                </a:lnTo>
                <a:lnTo>
                  <a:pt x="252" y="405"/>
                </a:lnTo>
                <a:lnTo>
                  <a:pt x="264" y="377"/>
                </a:lnTo>
                <a:lnTo>
                  <a:pt x="275" y="346"/>
                </a:lnTo>
                <a:lnTo>
                  <a:pt x="276" y="346"/>
                </a:lnTo>
                <a:lnTo>
                  <a:pt x="285" y="315"/>
                </a:lnTo>
                <a:lnTo>
                  <a:pt x="293" y="284"/>
                </a:lnTo>
                <a:lnTo>
                  <a:pt x="300" y="253"/>
                </a:lnTo>
                <a:lnTo>
                  <a:pt x="304" y="221"/>
                </a:lnTo>
                <a:lnTo>
                  <a:pt x="306" y="190"/>
                </a:lnTo>
                <a:lnTo>
                  <a:pt x="300" y="194"/>
                </a:lnTo>
                <a:lnTo>
                  <a:pt x="308" y="194"/>
                </a:lnTo>
                <a:lnTo>
                  <a:pt x="303" y="190"/>
                </a:lnTo>
                <a:lnTo>
                  <a:pt x="311" y="249"/>
                </a:lnTo>
                <a:lnTo>
                  <a:pt x="315" y="280"/>
                </a:lnTo>
                <a:lnTo>
                  <a:pt x="319" y="311"/>
                </a:lnTo>
                <a:lnTo>
                  <a:pt x="326" y="339"/>
                </a:lnTo>
                <a:lnTo>
                  <a:pt x="326" y="341"/>
                </a:lnTo>
                <a:lnTo>
                  <a:pt x="335" y="369"/>
                </a:lnTo>
                <a:lnTo>
                  <a:pt x="337" y="369"/>
                </a:lnTo>
                <a:lnTo>
                  <a:pt x="341" y="382"/>
                </a:lnTo>
                <a:lnTo>
                  <a:pt x="341" y="384"/>
                </a:lnTo>
                <a:lnTo>
                  <a:pt x="347" y="396"/>
                </a:lnTo>
                <a:lnTo>
                  <a:pt x="354" y="409"/>
                </a:lnTo>
                <a:lnTo>
                  <a:pt x="362" y="423"/>
                </a:lnTo>
                <a:lnTo>
                  <a:pt x="362" y="419"/>
                </a:lnTo>
                <a:lnTo>
                  <a:pt x="361" y="421"/>
                </a:lnTo>
                <a:lnTo>
                  <a:pt x="359" y="424"/>
                </a:lnTo>
                <a:lnTo>
                  <a:pt x="361" y="423"/>
                </a:lnTo>
                <a:lnTo>
                  <a:pt x="359" y="424"/>
                </a:lnTo>
                <a:lnTo>
                  <a:pt x="361" y="423"/>
                </a:lnTo>
                <a:lnTo>
                  <a:pt x="350" y="428"/>
                </a:lnTo>
                <a:lnTo>
                  <a:pt x="349" y="428"/>
                </a:lnTo>
                <a:lnTo>
                  <a:pt x="346" y="432"/>
                </a:lnTo>
                <a:lnTo>
                  <a:pt x="345" y="433"/>
                </a:lnTo>
                <a:lnTo>
                  <a:pt x="345" y="435"/>
                </a:lnTo>
                <a:lnTo>
                  <a:pt x="343" y="436"/>
                </a:lnTo>
                <a:lnTo>
                  <a:pt x="343" y="439"/>
                </a:lnTo>
                <a:lnTo>
                  <a:pt x="343" y="441"/>
                </a:lnTo>
                <a:lnTo>
                  <a:pt x="350" y="476"/>
                </a:lnTo>
                <a:lnTo>
                  <a:pt x="351" y="478"/>
                </a:lnTo>
                <a:lnTo>
                  <a:pt x="369" y="513"/>
                </a:lnTo>
                <a:lnTo>
                  <a:pt x="369" y="514"/>
                </a:lnTo>
                <a:lnTo>
                  <a:pt x="370" y="515"/>
                </a:lnTo>
                <a:lnTo>
                  <a:pt x="371" y="515"/>
                </a:lnTo>
                <a:lnTo>
                  <a:pt x="373" y="515"/>
                </a:lnTo>
                <a:lnTo>
                  <a:pt x="374" y="515"/>
                </a:lnTo>
                <a:lnTo>
                  <a:pt x="374" y="514"/>
                </a:lnTo>
                <a:lnTo>
                  <a:pt x="375" y="514"/>
                </a:lnTo>
                <a:lnTo>
                  <a:pt x="384" y="505"/>
                </a:lnTo>
                <a:lnTo>
                  <a:pt x="390" y="494"/>
                </a:lnTo>
                <a:lnTo>
                  <a:pt x="390" y="492"/>
                </a:lnTo>
                <a:lnTo>
                  <a:pt x="396" y="480"/>
                </a:lnTo>
                <a:lnTo>
                  <a:pt x="401" y="467"/>
                </a:lnTo>
                <a:lnTo>
                  <a:pt x="402" y="467"/>
                </a:lnTo>
                <a:lnTo>
                  <a:pt x="405" y="454"/>
                </a:lnTo>
                <a:lnTo>
                  <a:pt x="408" y="440"/>
                </a:lnTo>
                <a:lnTo>
                  <a:pt x="408" y="439"/>
                </a:lnTo>
                <a:lnTo>
                  <a:pt x="409" y="427"/>
                </a:lnTo>
                <a:lnTo>
                  <a:pt x="409" y="425"/>
                </a:lnTo>
                <a:lnTo>
                  <a:pt x="408" y="413"/>
                </a:lnTo>
                <a:lnTo>
                  <a:pt x="408" y="412"/>
                </a:lnTo>
                <a:lnTo>
                  <a:pt x="406" y="412"/>
                </a:lnTo>
                <a:lnTo>
                  <a:pt x="404" y="409"/>
                </a:lnTo>
                <a:lnTo>
                  <a:pt x="404" y="408"/>
                </a:lnTo>
                <a:lnTo>
                  <a:pt x="402" y="408"/>
                </a:lnTo>
                <a:lnTo>
                  <a:pt x="400" y="406"/>
                </a:lnTo>
                <a:lnTo>
                  <a:pt x="398" y="405"/>
                </a:lnTo>
                <a:lnTo>
                  <a:pt x="392" y="404"/>
                </a:lnTo>
                <a:lnTo>
                  <a:pt x="388" y="412"/>
                </a:lnTo>
                <a:close/>
              </a:path>
            </a:pathLst>
          </a:custGeom>
          <a:solidFill>
            <a:srgbClr val="0D7D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240" name="Freeform 54"/>
          <p:cNvSpPr>
            <a:spLocks/>
          </p:cNvSpPr>
          <p:nvPr/>
        </p:nvSpPr>
        <p:spPr bwMode="auto">
          <a:xfrm>
            <a:off x="3443288" y="5572125"/>
            <a:ext cx="955675" cy="873125"/>
          </a:xfrm>
          <a:custGeom>
            <a:avLst/>
            <a:gdLst>
              <a:gd name="T0" fmla="*/ 2147483647 w 602"/>
              <a:gd name="T1" fmla="*/ 2147483647 h 550"/>
              <a:gd name="T2" fmla="*/ 2147483647 w 602"/>
              <a:gd name="T3" fmla="*/ 2147483647 h 550"/>
              <a:gd name="T4" fmla="*/ 2147483647 w 602"/>
              <a:gd name="T5" fmla="*/ 2147483647 h 550"/>
              <a:gd name="T6" fmla="*/ 2147483647 w 602"/>
              <a:gd name="T7" fmla="*/ 2147483647 h 550"/>
              <a:gd name="T8" fmla="*/ 2147483647 w 602"/>
              <a:gd name="T9" fmla="*/ 2147483647 h 550"/>
              <a:gd name="T10" fmla="*/ 2147483647 w 602"/>
              <a:gd name="T11" fmla="*/ 2147483647 h 550"/>
              <a:gd name="T12" fmla="*/ 2147483647 w 602"/>
              <a:gd name="T13" fmla="*/ 2147483647 h 550"/>
              <a:gd name="T14" fmla="*/ 2147483647 w 602"/>
              <a:gd name="T15" fmla="*/ 2147483647 h 550"/>
              <a:gd name="T16" fmla="*/ 2147483647 w 602"/>
              <a:gd name="T17" fmla="*/ 2147483647 h 550"/>
              <a:gd name="T18" fmla="*/ 2147483647 w 602"/>
              <a:gd name="T19" fmla="*/ 2147483647 h 550"/>
              <a:gd name="T20" fmla="*/ 2147483647 w 602"/>
              <a:gd name="T21" fmla="*/ 2147483647 h 550"/>
              <a:gd name="T22" fmla="*/ 2147483647 w 602"/>
              <a:gd name="T23" fmla="*/ 2147483647 h 550"/>
              <a:gd name="T24" fmla="*/ 2147483647 w 602"/>
              <a:gd name="T25" fmla="*/ 2147483647 h 550"/>
              <a:gd name="T26" fmla="*/ 2147483647 w 602"/>
              <a:gd name="T27" fmla="*/ 2147483647 h 550"/>
              <a:gd name="T28" fmla="*/ 2147483647 w 602"/>
              <a:gd name="T29" fmla="*/ 2147483647 h 550"/>
              <a:gd name="T30" fmla="*/ 2147483647 w 602"/>
              <a:gd name="T31" fmla="*/ 2147483647 h 550"/>
              <a:gd name="T32" fmla="*/ 2147483647 w 602"/>
              <a:gd name="T33" fmla="*/ 2147483647 h 550"/>
              <a:gd name="T34" fmla="*/ 2147483647 w 602"/>
              <a:gd name="T35" fmla="*/ 2147483647 h 550"/>
              <a:gd name="T36" fmla="*/ 2147483647 w 602"/>
              <a:gd name="T37" fmla="*/ 2147483647 h 550"/>
              <a:gd name="T38" fmla="*/ 2147483647 w 602"/>
              <a:gd name="T39" fmla="*/ 2147483647 h 550"/>
              <a:gd name="T40" fmla="*/ 2147483647 w 602"/>
              <a:gd name="T41" fmla="*/ 2147483647 h 550"/>
              <a:gd name="T42" fmla="*/ 2147483647 w 602"/>
              <a:gd name="T43" fmla="*/ 2147483647 h 550"/>
              <a:gd name="T44" fmla="*/ 2147483647 w 602"/>
              <a:gd name="T45" fmla="*/ 2147483647 h 550"/>
              <a:gd name="T46" fmla="*/ 2147483647 w 602"/>
              <a:gd name="T47" fmla="*/ 2147483647 h 550"/>
              <a:gd name="T48" fmla="*/ 2147483647 w 602"/>
              <a:gd name="T49" fmla="*/ 2147483647 h 550"/>
              <a:gd name="T50" fmla="*/ 2147483647 w 602"/>
              <a:gd name="T51" fmla="*/ 2147483647 h 550"/>
              <a:gd name="T52" fmla="*/ 0 w 602"/>
              <a:gd name="T53" fmla="*/ 2147483647 h 550"/>
              <a:gd name="T54" fmla="*/ 2147483647 w 602"/>
              <a:gd name="T55" fmla="*/ 2147483647 h 550"/>
              <a:gd name="T56" fmla="*/ 2147483647 w 602"/>
              <a:gd name="T57" fmla="*/ 2147483647 h 550"/>
              <a:gd name="T58" fmla="*/ 2147483647 w 602"/>
              <a:gd name="T59" fmla="*/ 2147483647 h 550"/>
              <a:gd name="T60" fmla="*/ 2147483647 w 602"/>
              <a:gd name="T61" fmla="*/ 2147483647 h 550"/>
              <a:gd name="T62" fmla="*/ 2147483647 w 602"/>
              <a:gd name="T63" fmla="*/ 2147483647 h 550"/>
              <a:gd name="T64" fmla="*/ 2147483647 w 602"/>
              <a:gd name="T65" fmla="*/ 2147483647 h 550"/>
              <a:gd name="T66" fmla="*/ 2147483647 w 602"/>
              <a:gd name="T67" fmla="*/ 2147483647 h 550"/>
              <a:gd name="T68" fmla="*/ 2147483647 w 602"/>
              <a:gd name="T69" fmla="*/ 2147483647 h 550"/>
              <a:gd name="T70" fmla="*/ 2147483647 w 602"/>
              <a:gd name="T71" fmla="*/ 2147483647 h 550"/>
              <a:gd name="T72" fmla="*/ 2147483647 w 602"/>
              <a:gd name="T73" fmla="*/ 2147483647 h 550"/>
              <a:gd name="T74" fmla="*/ 2147483647 w 602"/>
              <a:gd name="T75" fmla="*/ 2147483647 h 550"/>
              <a:gd name="T76" fmla="*/ 2147483647 w 602"/>
              <a:gd name="T77" fmla="*/ 2147483647 h 550"/>
              <a:gd name="T78" fmla="*/ 2147483647 w 602"/>
              <a:gd name="T79" fmla="*/ 2147483647 h 550"/>
              <a:gd name="T80" fmla="*/ 2147483647 w 602"/>
              <a:gd name="T81" fmla="*/ 2147483647 h 550"/>
              <a:gd name="T82" fmla="*/ 2147483647 w 602"/>
              <a:gd name="T83" fmla="*/ 2147483647 h 550"/>
              <a:gd name="T84" fmla="*/ 2147483647 w 602"/>
              <a:gd name="T85" fmla="*/ 2147483647 h 550"/>
              <a:gd name="T86" fmla="*/ 2147483647 w 602"/>
              <a:gd name="T87" fmla="*/ 2147483647 h 550"/>
              <a:gd name="T88" fmla="*/ 2147483647 w 602"/>
              <a:gd name="T89" fmla="*/ 2147483647 h 550"/>
              <a:gd name="T90" fmla="*/ 2147483647 w 602"/>
              <a:gd name="T91" fmla="*/ 2147483647 h 550"/>
              <a:gd name="T92" fmla="*/ 2147483647 w 602"/>
              <a:gd name="T93" fmla="*/ 2147483647 h 550"/>
              <a:gd name="T94" fmla="*/ 2147483647 w 602"/>
              <a:gd name="T95" fmla="*/ 2147483647 h 550"/>
              <a:gd name="T96" fmla="*/ 2147483647 w 602"/>
              <a:gd name="T97" fmla="*/ 2147483647 h 550"/>
              <a:gd name="T98" fmla="*/ 2147483647 w 602"/>
              <a:gd name="T99" fmla="*/ 2147483647 h 550"/>
              <a:gd name="T100" fmla="*/ 2147483647 w 602"/>
              <a:gd name="T101" fmla="*/ 2147483647 h 550"/>
              <a:gd name="T102" fmla="*/ 2147483647 w 602"/>
              <a:gd name="T103" fmla="*/ 2147483647 h 550"/>
              <a:gd name="T104" fmla="*/ 2147483647 w 602"/>
              <a:gd name="T105" fmla="*/ 2147483647 h 550"/>
              <a:gd name="T106" fmla="*/ 2147483647 w 602"/>
              <a:gd name="T107" fmla="*/ 2147483647 h 550"/>
              <a:gd name="T108" fmla="*/ 2147483647 w 602"/>
              <a:gd name="T109" fmla="*/ 2147483647 h 550"/>
              <a:gd name="T110" fmla="*/ 2147483647 w 602"/>
              <a:gd name="T111" fmla="*/ 2147483647 h 550"/>
              <a:gd name="T112" fmla="*/ 2147483647 w 602"/>
              <a:gd name="T113" fmla="*/ 2147483647 h 5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02"/>
              <a:gd name="T172" fmla="*/ 0 h 550"/>
              <a:gd name="T173" fmla="*/ 602 w 602"/>
              <a:gd name="T174" fmla="*/ 550 h 55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02" h="550">
                <a:moveTo>
                  <a:pt x="576" y="431"/>
                </a:moveTo>
                <a:lnTo>
                  <a:pt x="578" y="435"/>
                </a:lnTo>
                <a:lnTo>
                  <a:pt x="579" y="437"/>
                </a:lnTo>
                <a:lnTo>
                  <a:pt x="579" y="438"/>
                </a:lnTo>
                <a:lnTo>
                  <a:pt x="595" y="447"/>
                </a:lnTo>
                <a:lnTo>
                  <a:pt x="593" y="442"/>
                </a:lnTo>
                <a:lnTo>
                  <a:pt x="555" y="539"/>
                </a:lnTo>
                <a:lnTo>
                  <a:pt x="562" y="538"/>
                </a:lnTo>
                <a:lnTo>
                  <a:pt x="552" y="528"/>
                </a:lnTo>
                <a:lnTo>
                  <a:pt x="544" y="516"/>
                </a:lnTo>
                <a:lnTo>
                  <a:pt x="536" y="503"/>
                </a:lnTo>
                <a:lnTo>
                  <a:pt x="529" y="488"/>
                </a:lnTo>
                <a:lnTo>
                  <a:pt x="529" y="489"/>
                </a:lnTo>
                <a:lnTo>
                  <a:pt x="517" y="457"/>
                </a:lnTo>
                <a:lnTo>
                  <a:pt x="512" y="441"/>
                </a:lnTo>
                <a:lnTo>
                  <a:pt x="505" y="425"/>
                </a:lnTo>
                <a:lnTo>
                  <a:pt x="500" y="430"/>
                </a:lnTo>
                <a:lnTo>
                  <a:pt x="537" y="441"/>
                </a:lnTo>
                <a:lnTo>
                  <a:pt x="540" y="441"/>
                </a:lnTo>
                <a:lnTo>
                  <a:pt x="541" y="441"/>
                </a:lnTo>
                <a:lnTo>
                  <a:pt x="541" y="439"/>
                </a:lnTo>
                <a:lnTo>
                  <a:pt x="543" y="438"/>
                </a:lnTo>
                <a:lnTo>
                  <a:pt x="544" y="438"/>
                </a:lnTo>
                <a:lnTo>
                  <a:pt x="546" y="435"/>
                </a:lnTo>
                <a:lnTo>
                  <a:pt x="547" y="433"/>
                </a:lnTo>
                <a:lnTo>
                  <a:pt x="548" y="431"/>
                </a:lnTo>
                <a:lnTo>
                  <a:pt x="548" y="429"/>
                </a:lnTo>
                <a:lnTo>
                  <a:pt x="547" y="427"/>
                </a:lnTo>
                <a:lnTo>
                  <a:pt x="546" y="427"/>
                </a:lnTo>
                <a:lnTo>
                  <a:pt x="533" y="414"/>
                </a:lnTo>
                <a:lnTo>
                  <a:pt x="535" y="415"/>
                </a:lnTo>
                <a:lnTo>
                  <a:pt x="523" y="383"/>
                </a:lnTo>
                <a:lnTo>
                  <a:pt x="524" y="383"/>
                </a:lnTo>
                <a:lnTo>
                  <a:pt x="512" y="349"/>
                </a:lnTo>
                <a:lnTo>
                  <a:pt x="502" y="317"/>
                </a:lnTo>
                <a:lnTo>
                  <a:pt x="493" y="282"/>
                </a:lnTo>
                <a:lnTo>
                  <a:pt x="486" y="248"/>
                </a:lnTo>
                <a:lnTo>
                  <a:pt x="486" y="250"/>
                </a:lnTo>
                <a:lnTo>
                  <a:pt x="481" y="215"/>
                </a:lnTo>
                <a:lnTo>
                  <a:pt x="480" y="199"/>
                </a:lnTo>
                <a:lnTo>
                  <a:pt x="480" y="181"/>
                </a:lnTo>
                <a:lnTo>
                  <a:pt x="480" y="165"/>
                </a:lnTo>
                <a:lnTo>
                  <a:pt x="480" y="148"/>
                </a:lnTo>
                <a:lnTo>
                  <a:pt x="480" y="146"/>
                </a:lnTo>
                <a:lnTo>
                  <a:pt x="480" y="145"/>
                </a:lnTo>
                <a:lnTo>
                  <a:pt x="478" y="144"/>
                </a:lnTo>
                <a:lnTo>
                  <a:pt x="477" y="144"/>
                </a:lnTo>
                <a:lnTo>
                  <a:pt x="465" y="144"/>
                </a:lnTo>
                <a:lnTo>
                  <a:pt x="463" y="144"/>
                </a:lnTo>
                <a:lnTo>
                  <a:pt x="462" y="146"/>
                </a:lnTo>
                <a:lnTo>
                  <a:pt x="461" y="146"/>
                </a:lnTo>
                <a:lnTo>
                  <a:pt x="461" y="148"/>
                </a:lnTo>
                <a:lnTo>
                  <a:pt x="458" y="168"/>
                </a:lnTo>
                <a:lnTo>
                  <a:pt x="458" y="166"/>
                </a:lnTo>
                <a:lnTo>
                  <a:pt x="454" y="187"/>
                </a:lnTo>
                <a:lnTo>
                  <a:pt x="450" y="208"/>
                </a:lnTo>
                <a:lnTo>
                  <a:pt x="445" y="228"/>
                </a:lnTo>
                <a:lnTo>
                  <a:pt x="438" y="248"/>
                </a:lnTo>
                <a:lnTo>
                  <a:pt x="430" y="269"/>
                </a:lnTo>
                <a:lnTo>
                  <a:pt x="430" y="267"/>
                </a:lnTo>
                <a:lnTo>
                  <a:pt x="420" y="286"/>
                </a:lnTo>
                <a:lnTo>
                  <a:pt x="411" y="304"/>
                </a:lnTo>
                <a:lnTo>
                  <a:pt x="410" y="305"/>
                </a:lnTo>
                <a:lnTo>
                  <a:pt x="407" y="313"/>
                </a:lnTo>
                <a:lnTo>
                  <a:pt x="408" y="313"/>
                </a:lnTo>
                <a:lnTo>
                  <a:pt x="404" y="320"/>
                </a:lnTo>
                <a:lnTo>
                  <a:pt x="406" y="320"/>
                </a:lnTo>
                <a:lnTo>
                  <a:pt x="396" y="332"/>
                </a:lnTo>
                <a:lnTo>
                  <a:pt x="396" y="330"/>
                </a:lnTo>
                <a:lnTo>
                  <a:pt x="387" y="343"/>
                </a:lnTo>
                <a:lnTo>
                  <a:pt x="384" y="349"/>
                </a:lnTo>
                <a:lnTo>
                  <a:pt x="381" y="357"/>
                </a:lnTo>
                <a:lnTo>
                  <a:pt x="381" y="360"/>
                </a:lnTo>
                <a:lnTo>
                  <a:pt x="381" y="361"/>
                </a:lnTo>
                <a:lnTo>
                  <a:pt x="381" y="364"/>
                </a:lnTo>
                <a:lnTo>
                  <a:pt x="383" y="365"/>
                </a:lnTo>
                <a:lnTo>
                  <a:pt x="383" y="367"/>
                </a:lnTo>
                <a:lnTo>
                  <a:pt x="384" y="367"/>
                </a:lnTo>
                <a:lnTo>
                  <a:pt x="387" y="369"/>
                </a:lnTo>
                <a:lnTo>
                  <a:pt x="388" y="369"/>
                </a:lnTo>
                <a:lnTo>
                  <a:pt x="388" y="371"/>
                </a:lnTo>
                <a:lnTo>
                  <a:pt x="394" y="372"/>
                </a:lnTo>
                <a:lnTo>
                  <a:pt x="399" y="373"/>
                </a:lnTo>
                <a:lnTo>
                  <a:pt x="396" y="367"/>
                </a:lnTo>
                <a:lnTo>
                  <a:pt x="348" y="497"/>
                </a:lnTo>
                <a:lnTo>
                  <a:pt x="349" y="494"/>
                </a:lnTo>
                <a:lnTo>
                  <a:pt x="344" y="499"/>
                </a:lnTo>
                <a:lnTo>
                  <a:pt x="343" y="500"/>
                </a:lnTo>
                <a:lnTo>
                  <a:pt x="341" y="503"/>
                </a:lnTo>
                <a:lnTo>
                  <a:pt x="340" y="503"/>
                </a:lnTo>
                <a:lnTo>
                  <a:pt x="338" y="507"/>
                </a:lnTo>
                <a:lnTo>
                  <a:pt x="338" y="508"/>
                </a:lnTo>
                <a:lnTo>
                  <a:pt x="338" y="511"/>
                </a:lnTo>
                <a:lnTo>
                  <a:pt x="344" y="529"/>
                </a:lnTo>
                <a:lnTo>
                  <a:pt x="344" y="527"/>
                </a:lnTo>
                <a:lnTo>
                  <a:pt x="338" y="544"/>
                </a:lnTo>
                <a:lnTo>
                  <a:pt x="347" y="543"/>
                </a:lnTo>
                <a:lnTo>
                  <a:pt x="309" y="492"/>
                </a:lnTo>
                <a:lnTo>
                  <a:pt x="309" y="497"/>
                </a:lnTo>
                <a:lnTo>
                  <a:pt x="317" y="480"/>
                </a:lnTo>
                <a:lnTo>
                  <a:pt x="317" y="478"/>
                </a:lnTo>
                <a:lnTo>
                  <a:pt x="317" y="477"/>
                </a:lnTo>
                <a:lnTo>
                  <a:pt x="317" y="474"/>
                </a:lnTo>
                <a:lnTo>
                  <a:pt x="277" y="430"/>
                </a:lnTo>
                <a:lnTo>
                  <a:pt x="258" y="408"/>
                </a:lnTo>
                <a:lnTo>
                  <a:pt x="240" y="386"/>
                </a:lnTo>
                <a:lnTo>
                  <a:pt x="223" y="361"/>
                </a:lnTo>
                <a:lnTo>
                  <a:pt x="224" y="361"/>
                </a:lnTo>
                <a:lnTo>
                  <a:pt x="209" y="336"/>
                </a:lnTo>
                <a:lnTo>
                  <a:pt x="197" y="309"/>
                </a:lnTo>
                <a:lnTo>
                  <a:pt x="197" y="310"/>
                </a:lnTo>
                <a:lnTo>
                  <a:pt x="192" y="296"/>
                </a:lnTo>
                <a:lnTo>
                  <a:pt x="193" y="296"/>
                </a:lnTo>
                <a:lnTo>
                  <a:pt x="188" y="282"/>
                </a:lnTo>
                <a:lnTo>
                  <a:pt x="188" y="285"/>
                </a:lnTo>
                <a:lnTo>
                  <a:pt x="187" y="286"/>
                </a:lnTo>
                <a:lnTo>
                  <a:pt x="188" y="285"/>
                </a:lnTo>
                <a:lnTo>
                  <a:pt x="187" y="285"/>
                </a:lnTo>
                <a:lnTo>
                  <a:pt x="189" y="285"/>
                </a:lnTo>
                <a:lnTo>
                  <a:pt x="191" y="285"/>
                </a:lnTo>
                <a:lnTo>
                  <a:pt x="193" y="282"/>
                </a:lnTo>
                <a:lnTo>
                  <a:pt x="189" y="282"/>
                </a:lnTo>
                <a:lnTo>
                  <a:pt x="209" y="291"/>
                </a:lnTo>
                <a:lnTo>
                  <a:pt x="209" y="293"/>
                </a:lnTo>
                <a:lnTo>
                  <a:pt x="212" y="293"/>
                </a:lnTo>
                <a:lnTo>
                  <a:pt x="215" y="291"/>
                </a:lnTo>
                <a:lnTo>
                  <a:pt x="216" y="291"/>
                </a:lnTo>
                <a:lnTo>
                  <a:pt x="217" y="291"/>
                </a:lnTo>
                <a:lnTo>
                  <a:pt x="220" y="289"/>
                </a:lnTo>
                <a:lnTo>
                  <a:pt x="220" y="287"/>
                </a:lnTo>
                <a:lnTo>
                  <a:pt x="223" y="285"/>
                </a:lnTo>
                <a:lnTo>
                  <a:pt x="223" y="283"/>
                </a:lnTo>
                <a:lnTo>
                  <a:pt x="224" y="279"/>
                </a:lnTo>
                <a:lnTo>
                  <a:pt x="224" y="278"/>
                </a:lnTo>
                <a:lnTo>
                  <a:pt x="224" y="277"/>
                </a:lnTo>
                <a:lnTo>
                  <a:pt x="224" y="275"/>
                </a:lnTo>
                <a:lnTo>
                  <a:pt x="223" y="275"/>
                </a:lnTo>
                <a:lnTo>
                  <a:pt x="209" y="262"/>
                </a:lnTo>
                <a:lnTo>
                  <a:pt x="199" y="247"/>
                </a:lnTo>
                <a:lnTo>
                  <a:pt x="188" y="232"/>
                </a:lnTo>
                <a:lnTo>
                  <a:pt x="189" y="234"/>
                </a:lnTo>
                <a:lnTo>
                  <a:pt x="180" y="218"/>
                </a:lnTo>
                <a:lnTo>
                  <a:pt x="172" y="201"/>
                </a:lnTo>
                <a:lnTo>
                  <a:pt x="162" y="187"/>
                </a:lnTo>
                <a:lnTo>
                  <a:pt x="152" y="171"/>
                </a:lnTo>
                <a:lnTo>
                  <a:pt x="141" y="156"/>
                </a:lnTo>
                <a:lnTo>
                  <a:pt x="141" y="157"/>
                </a:lnTo>
                <a:lnTo>
                  <a:pt x="133" y="137"/>
                </a:lnTo>
                <a:lnTo>
                  <a:pt x="122" y="118"/>
                </a:lnTo>
                <a:lnTo>
                  <a:pt x="111" y="99"/>
                </a:lnTo>
                <a:lnTo>
                  <a:pt x="102" y="79"/>
                </a:lnTo>
                <a:lnTo>
                  <a:pt x="92" y="62"/>
                </a:lnTo>
                <a:lnTo>
                  <a:pt x="83" y="41"/>
                </a:lnTo>
                <a:lnTo>
                  <a:pt x="83" y="43"/>
                </a:lnTo>
                <a:lnTo>
                  <a:pt x="76" y="23"/>
                </a:lnTo>
                <a:lnTo>
                  <a:pt x="76" y="24"/>
                </a:lnTo>
                <a:lnTo>
                  <a:pt x="72" y="4"/>
                </a:lnTo>
                <a:lnTo>
                  <a:pt x="71" y="1"/>
                </a:lnTo>
                <a:lnTo>
                  <a:pt x="71" y="0"/>
                </a:lnTo>
                <a:lnTo>
                  <a:pt x="70" y="0"/>
                </a:lnTo>
                <a:lnTo>
                  <a:pt x="67" y="0"/>
                </a:lnTo>
                <a:lnTo>
                  <a:pt x="64" y="1"/>
                </a:lnTo>
                <a:lnTo>
                  <a:pt x="63" y="2"/>
                </a:lnTo>
                <a:lnTo>
                  <a:pt x="64" y="2"/>
                </a:lnTo>
                <a:lnTo>
                  <a:pt x="60" y="5"/>
                </a:lnTo>
                <a:lnTo>
                  <a:pt x="62" y="4"/>
                </a:lnTo>
                <a:lnTo>
                  <a:pt x="52" y="8"/>
                </a:lnTo>
                <a:lnTo>
                  <a:pt x="41" y="12"/>
                </a:lnTo>
                <a:lnTo>
                  <a:pt x="37" y="13"/>
                </a:lnTo>
                <a:lnTo>
                  <a:pt x="36" y="15"/>
                </a:lnTo>
                <a:lnTo>
                  <a:pt x="35" y="17"/>
                </a:lnTo>
                <a:lnTo>
                  <a:pt x="33" y="17"/>
                </a:lnTo>
                <a:lnTo>
                  <a:pt x="33" y="19"/>
                </a:lnTo>
                <a:lnTo>
                  <a:pt x="33" y="20"/>
                </a:lnTo>
                <a:lnTo>
                  <a:pt x="36" y="37"/>
                </a:lnTo>
                <a:lnTo>
                  <a:pt x="37" y="55"/>
                </a:lnTo>
                <a:lnTo>
                  <a:pt x="37" y="72"/>
                </a:lnTo>
                <a:lnTo>
                  <a:pt x="37" y="90"/>
                </a:lnTo>
                <a:lnTo>
                  <a:pt x="37" y="89"/>
                </a:lnTo>
                <a:lnTo>
                  <a:pt x="35" y="123"/>
                </a:lnTo>
                <a:lnTo>
                  <a:pt x="29" y="158"/>
                </a:lnTo>
                <a:lnTo>
                  <a:pt x="23" y="193"/>
                </a:lnTo>
                <a:lnTo>
                  <a:pt x="16" y="230"/>
                </a:lnTo>
                <a:lnTo>
                  <a:pt x="10" y="266"/>
                </a:lnTo>
                <a:lnTo>
                  <a:pt x="6" y="302"/>
                </a:lnTo>
                <a:lnTo>
                  <a:pt x="6" y="304"/>
                </a:lnTo>
                <a:lnTo>
                  <a:pt x="6" y="305"/>
                </a:lnTo>
                <a:lnTo>
                  <a:pt x="8" y="306"/>
                </a:lnTo>
                <a:lnTo>
                  <a:pt x="10" y="309"/>
                </a:lnTo>
                <a:lnTo>
                  <a:pt x="12" y="310"/>
                </a:lnTo>
                <a:lnTo>
                  <a:pt x="14" y="312"/>
                </a:lnTo>
                <a:lnTo>
                  <a:pt x="17" y="312"/>
                </a:lnTo>
                <a:lnTo>
                  <a:pt x="21" y="313"/>
                </a:lnTo>
                <a:lnTo>
                  <a:pt x="28" y="313"/>
                </a:lnTo>
                <a:lnTo>
                  <a:pt x="36" y="310"/>
                </a:lnTo>
                <a:lnTo>
                  <a:pt x="40" y="309"/>
                </a:lnTo>
                <a:lnTo>
                  <a:pt x="43" y="308"/>
                </a:lnTo>
                <a:lnTo>
                  <a:pt x="37" y="305"/>
                </a:lnTo>
                <a:lnTo>
                  <a:pt x="39" y="312"/>
                </a:lnTo>
                <a:lnTo>
                  <a:pt x="39" y="310"/>
                </a:lnTo>
                <a:lnTo>
                  <a:pt x="40" y="317"/>
                </a:lnTo>
                <a:lnTo>
                  <a:pt x="40" y="330"/>
                </a:lnTo>
                <a:lnTo>
                  <a:pt x="39" y="344"/>
                </a:lnTo>
                <a:lnTo>
                  <a:pt x="36" y="359"/>
                </a:lnTo>
                <a:lnTo>
                  <a:pt x="32" y="373"/>
                </a:lnTo>
                <a:lnTo>
                  <a:pt x="28" y="387"/>
                </a:lnTo>
                <a:lnTo>
                  <a:pt x="21" y="402"/>
                </a:lnTo>
                <a:lnTo>
                  <a:pt x="17" y="414"/>
                </a:lnTo>
                <a:lnTo>
                  <a:pt x="25" y="414"/>
                </a:lnTo>
                <a:lnTo>
                  <a:pt x="0" y="361"/>
                </a:lnTo>
                <a:lnTo>
                  <a:pt x="17" y="418"/>
                </a:lnTo>
                <a:lnTo>
                  <a:pt x="17" y="419"/>
                </a:lnTo>
                <a:lnTo>
                  <a:pt x="19" y="419"/>
                </a:lnTo>
                <a:lnTo>
                  <a:pt x="20" y="421"/>
                </a:lnTo>
                <a:lnTo>
                  <a:pt x="21" y="421"/>
                </a:lnTo>
                <a:lnTo>
                  <a:pt x="23" y="419"/>
                </a:lnTo>
                <a:lnTo>
                  <a:pt x="24" y="419"/>
                </a:lnTo>
                <a:lnTo>
                  <a:pt x="24" y="418"/>
                </a:lnTo>
                <a:lnTo>
                  <a:pt x="25" y="418"/>
                </a:lnTo>
                <a:lnTo>
                  <a:pt x="29" y="404"/>
                </a:lnTo>
                <a:lnTo>
                  <a:pt x="36" y="391"/>
                </a:lnTo>
                <a:lnTo>
                  <a:pt x="40" y="376"/>
                </a:lnTo>
                <a:lnTo>
                  <a:pt x="41" y="376"/>
                </a:lnTo>
                <a:lnTo>
                  <a:pt x="45" y="361"/>
                </a:lnTo>
                <a:lnTo>
                  <a:pt x="48" y="345"/>
                </a:lnTo>
                <a:lnTo>
                  <a:pt x="49" y="330"/>
                </a:lnTo>
                <a:lnTo>
                  <a:pt x="49" y="317"/>
                </a:lnTo>
                <a:lnTo>
                  <a:pt x="49" y="316"/>
                </a:lnTo>
                <a:lnTo>
                  <a:pt x="48" y="309"/>
                </a:lnTo>
                <a:lnTo>
                  <a:pt x="47" y="302"/>
                </a:lnTo>
                <a:lnTo>
                  <a:pt x="45" y="302"/>
                </a:lnTo>
                <a:lnTo>
                  <a:pt x="45" y="301"/>
                </a:lnTo>
                <a:lnTo>
                  <a:pt x="45" y="300"/>
                </a:lnTo>
                <a:lnTo>
                  <a:pt x="44" y="300"/>
                </a:lnTo>
                <a:lnTo>
                  <a:pt x="43" y="300"/>
                </a:lnTo>
                <a:lnTo>
                  <a:pt x="41" y="300"/>
                </a:lnTo>
                <a:lnTo>
                  <a:pt x="40" y="300"/>
                </a:lnTo>
                <a:lnTo>
                  <a:pt x="37" y="301"/>
                </a:lnTo>
                <a:lnTo>
                  <a:pt x="39" y="300"/>
                </a:lnTo>
                <a:lnTo>
                  <a:pt x="35" y="301"/>
                </a:lnTo>
                <a:lnTo>
                  <a:pt x="25" y="304"/>
                </a:lnTo>
                <a:lnTo>
                  <a:pt x="27" y="304"/>
                </a:lnTo>
                <a:lnTo>
                  <a:pt x="21" y="304"/>
                </a:lnTo>
                <a:lnTo>
                  <a:pt x="17" y="302"/>
                </a:lnTo>
                <a:lnTo>
                  <a:pt x="19" y="304"/>
                </a:lnTo>
                <a:lnTo>
                  <a:pt x="16" y="302"/>
                </a:lnTo>
                <a:lnTo>
                  <a:pt x="17" y="302"/>
                </a:lnTo>
                <a:lnTo>
                  <a:pt x="14" y="300"/>
                </a:lnTo>
                <a:lnTo>
                  <a:pt x="16" y="304"/>
                </a:lnTo>
                <a:lnTo>
                  <a:pt x="20" y="267"/>
                </a:lnTo>
                <a:lnTo>
                  <a:pt x="25" y="231"/>
                </a:lnTo>
                <a:lnTo>
                  <a:pt x="32" y="196"/>
                </a:lnTo>
                <a:lnTo>
                  <a:pt x="39" y="161"/>
                </a:lnTo>
                <a:lnTo>
                  <a:pt x="39" y="160"/>
                </a:lnTo>
                <a:lnTo>
                  <a:pt x="43" y="125"/>
                </a:lnTo>
                <a:lnTo>
                  <a:pt x="47" y="90"/>
                </a:lnTo>
                <a:lnTo>
                  <a:pt x="47" y="72"/>
                </a:lnTo>
                <a:lnTo>
                  <a:pt x="47" y="55"/>
                </a:lnTo>
                <a:lnTo>
                  <a:pt x="47" y="54"/>
                </a:lnTo>
                <a:lnTo>
                  <a:pt x="45" y="36"/>
                </a:lnTo>
                <a:lnTo>
                  <a:pt x="43" y="20"/>
                </a:lnTo>
                <a:lnTo>
                  <a:pt x="40" y="23"/>
                </a:lnTo>
                <a:lnTo>
                  <a:pt x="43" y="21"/>
                </a:lnTo>
                <a:lnTo>
                  <a:pt x="41" y="21"/>
                </a:lnTo>
                <a:lnTo>
                  <a:pt x="45" y="20"/>
                </a:lnTo>
                <a:lnTo>
                  <a:pt x="55" y="16"/>
                </a:lnTo>
                <a:lnTo>
                  <a:pt x="64" y="12"/>
                </a:lnTo>
                <a:lnTo>
                  <a:pt x="66" y="12"/>
                </a:lnTo>
                <a:lnTo>
                  <a:pt x="68" y="9"/>
                </a:lnTo>
                <a:lnTo>
                  <a:pt x="70" y="9"/>
                </a:lnTo>
                <a:lnTo>
                  <a:pt x="71" y="8"/>
                </a:lnTo>
                <a:lnTo>
                  <a:pt x="63" y="5"/>
                </a:lnTo>
                <a:lnTo>
                  <a:pt x="68" y="25"/>
                </a:lnTo>
                <a:lnTo>
                  <a:pt x="75" y="45"/>
                </a:lnTo>
                <a:lnTo>
                  <a:pt x="83" y="66"/>
                </a:lnTo>
                <a:lnTo>
                  <a:pt x="94" y="83"/>
                </a:lnTo>
                <a:lnTo>
                  <a:pt x="103" y="103"/>
                </a:lnTo>
                <a:lnTo>
                  <a:pt x="114" y="122"/>
                </a:lnTo>
                <a:lnTo>
                  <a:pt x="125" y="141"/>
                </a:lnTo>
                <a:lnTo>
                  <a:pt x="133" y="161"/>
                </a:lnTo>
                <a:lnTo>
                  <a:pt x="145" y="176"/>
                </a:lnTo>
                <a:lnTo>
                  <a:pt x="156" y="191"/>
                </a:lnTo>
                <a:lnTo>
                  <a:pt x="154" y="191"/>
                </a:lnTo>
                <a:lnTo>
                  <a:pt x="164" y="205"/>
                </a:lnTo>
                <a:lnTo>
                  <a:pt x="172" y="222"/>
                </a:lnTo>
                <a:lnTo>
                  <a:pt x="181" y="238"/>
                </a:lnTo>
                <a:lnTo>
                  <a:pt x="192" y="253"/>
                </a:lnTo>
                <a:lnTo>
                  <a:pt x="203" y="267"/>
                </a:lnTo>
                <a:lnTo>
                  <a:pt x="217" y="281"/>
                </a:lnTo>
                <a:lnTo>
                  <a:pt x="216" y="277"/>
                </a:lnTo>
                <a:lnTo>
                  <a:pt x="215" y="281"/>
                </a:lnTo>
                <a:lnTo>
                  <a:pt x="215" y="279"/>
                </a:lnTo>
                <a:lnTo>
                  <a:pt x="213" y="282"/>
                </a:lnTo>
                <a:lnTo>
                  <a:pt x="211" y="283"/>
                </a:lnTo>
                <a:lnTo>
                  <a:pt x="213" y="282"/>
                </a:lnTo>
                <a:lnTo>
                  <a:pt x="211" y="283"/>
                </a:lnTo>
                <a:lnTo>
                  <a:pt x="213" y="283"/>
                </a:lnTo>
                <a:lnTo>
                  <a:pt x="193" y="274"/>
                </a:lnTo>
                <a:lnTo>
                  <a:pt x="192" y="274"/>
                </a:lnTo>
                <a:lnTo>
                  <a:pt x="191" y="274"/>
                </a:lnTo>
                <a:lnTo>
                  <a:pt x="189" y="274"/>
                </a:lnTo>
                <a:lnTo>
                  <a:pt x="187" y="277"/>
                </a:lnTo>
                <a:lnTo>
                  <a:pt x="184" y="277"/>
                </a:lnTo>
                <a:lnTo>
                  <a:pt x="183" y="278"/>
                </a:lnTo>
                <a:lnTo>
                  <a:pt x="181" y="278"/>
                </a:lnTo>
                <a:lnTo>
                  <a:pt x="180" y="279"/>
                </a:lnTo>
                <a:lnTo>
                  <a:pt x="180" y="281"/>
                </a:lnTo>
                <a:lnTo>
                  <a:pt x="179" y="282"/>
                </a:lnTo>
                <a:lnTo>
                  <a:pt x="179" y="283"/>
                </a:lnTo>
                <a:lnTo>
                  <a:pt x="179" y="285"/>
                </a:lnTo>
                <a:lnTo>
                  <a:pt x="184" y="300"/>
                </a:lnTo>
                <a:lnTo>
                  <a:pt x="189" y="313"/>
                </a:lnTo>
                <a:lnTo>
                  <a:pt x="201" y="340"/>
                </a:lnTo>
                <a:lnTo>
                  <a:pt x="216" y="365"/>
                </a:lnTo>
                <a:lnTo>
                  <a:pt x="216" y="367"/>
                </a:lnTo>
                <a:lnTo>
                  <a:pt x="232" y="390"/>
                </a:lnTo>
                <a:lnTo>
                  <a:pt x="251" y="414"/>
                </a:lnTo>
                <a:lnTo>
                  <a:pt x="270" y="437"/>
                </a:lnTo>
                <a:lnTo>
                  <a:pt x="309" y="480"/>
                </a:lnTo>
                <a:lnTo>
                  <a:pt x="309" y="476"/>
                </a:lnTo>
                <a:lnTo>
                  <a:pt x="301" y="493"/>
                </a:lnTo>
                <a:lnTo>
                  <a:pt x="299" y="494"/>
                </a:lnTo>
                <a:lnTo>
                  <a:pt x="299" y="496"/>
                </a:lnTo>
                <a:lnTo>
                  <a:pt x="301" y="497"/>
                </a:lnTo>
                <a:lnTo>
                  <a:pt x="340" y="548"/>
                </a:lnTo>
                <a:lnTo>
                  <a:pt x="340" y="550"/>
                </a:lnTo>
                <a:lnTo>
                  <a:pt x="341" y="550"/>
                </a:lnTo>
                <a:lnTo>
                  <a:pt x="343" y="550"/>
                </a:lnTo>
                <a:lnTo>
                  <a:pt x="344" y="550"/>
                </a:lnTo>
                <a:lnTo>
                  <a:pt x="345" y="550"/>
                </a:lnTo>
                <a:lnTo>
                  <a:pt x="347" y="548"/>
                </a:lnTo>
                <a:lnTo>
                  <a:pt x="348" y="547"/>
                </a:lnTo>
                <a:lnTo>
                  <a:pt x="353" y="529"/>
                </a:lnTo>
                <a:lnTo>
                  <a:pt x="353" y="528"/>
                </a:lnTo>
                <a:lnTo>
                  <a:pt x="353" y="527"/>
                </a:lnTo>
                <a:lnTo>
                  <a:pt x="347" y="508"/>
                </a:lnTo>
                <a:lnTo>
                  <a:pt x="347" y="511"/>
                </a:lnTo>
                <a:lnTo>
                  <a:pt x="349" y="508"/>
                </a:lnTo>
                <a:lnTo>
                  <a:pt x="348" y="508"/>
                </a:lnTo>
                <a:lnTo>
                  <a:pt x="351" y="505"/>
                </a:lnTo>
                <a:lnTo>
                  <a:pt x="349" y="507"/>
                </a:lnTo>
                <a:lnTo>
                  <a:pt x="355" y="503"/>
                </a:lnTo>
                <a:lnTo>
                  <a:pt x="356" y="503"/>
                </a:lnTo>
                <a:lnTo>
                  <a:pt x="356" y="501"/>
                </a:lnTo>
                <a:lnTo>
                  <a:pt x="404" y="371"/>
                </a:lnTo>
                <a:lnTo>
                  <a:pt x="404" y="369"/>
                </a:lnTo>
                <a:lnTo>
                  <a:pt x="404" y="368"/>
                </a:lnTo>
                <a:lnTo>
                  <a:pt x="404" y="367"/>
                </a:lnTo>
                <a:lnTo>
                  <a:pt x="403" y="365"/>
                </a:lnTo>
                <a:lnTo>
                  <a:pt x="403" y="364"/>
                </a:lnTo>
                <a:lnTo>
                  <a:pt x="402" y="364"/>
                </a:lnTo>
                <a:lnTo>
                  <a:pt x="396" y="363"/>
                </a:lnTo>
                <a:lnTo>
                  <a:pt x="392" y="361"/>
                </a:lnTo>
                <a:lnTo>
                  <a:pt x="390" y="360"/>
                </a:lnTo>
                <a:lnTo>
                  <a:pt x="391" y="361"/>
                </a:lnTo>
                <a:lnTo>
                  <a:pt x="391" y="360"/>
                </a:lnTo>
                <a:lnTo>
                  <a:pt x="390" y="357"/>
                </a:lnTo>
                <a:lnTo>
                  <a:pt x="390" y="360"/>
                </a:lnTo>
                <a:lnTo>
                  <a:pt x="392" y="353"/>
                </a:lnTo>
                <a:lnTo>
                  <a:pt x="395" y="347"/>
                </a:lnTo>
                <a:lnTo>
                  <a:pt x="395" y="348"/>
                </a:lnTo>
                <a:lnTo>
                  <a:pt x="404" y="337"/>
                </a:lnTo>
                <a:lnTo>
                  <a:pt x="404" y="336"/>
                </a:lnTo>
                <a:lnTo>
                  <a:pt x="412" y="324"/>
                </a:lnTo>
                <a:lnTo>
                  <a:pt x="414" y="324"/>
                </a:lnTo>
                <a:lnTo>
                  <a:pt x="416" y="317"/>
                </a:lnTo>
                <a:lnTo>
                  <a:pt x="416" y="316"/>
                </a:lnTo>
                <a:lnTo>
                  <a:pt x="419" y="308"/>
                </a:lnTo>
                <a:lnTo>
                  <a:pt x="419" y="309"/>
                </a:lnTo>
                <a:lnTo>
                  <a:pt x="429" y="290"/>
                </a:lnTo>
                <a:lnTo>
                  <a:pt x="438" y="273"/>
                </a:lnTo>
                <a:lnTo>
                  <a:pt x="438" y="271"/>
                </a:lnTo>
                <a:lnTo>
                  <a:pt x="446" y="251"/>
                </a:lnTo>
                <a:lnTo>
                  <a:pt x="453" y="231"/>
                </a:lnTo>
                <a:lnTo>
                  <a:pt x="454" y="231"/>
                </a:lnTo>
                <a:lnTo>
                  <a:pt x="459" y="209"/>
                </a:lnTo>
                <a:lnTo>
                  <a:pt x="463" y="189"/>
                </a:lnTo>
                <a:lnTo>
                  <a:pt x="468" y="169"/>
                </a:lnTo>
                <a:lnTo>
                  <a:pt x="468" y="168"/>
                </a:lnTo>
                <a:lnTo>
                  <a:pt x="470" y="148"/>
                </a:lnTo>
                <a:lnTo>
                  <a:pt x="466" y="152"/>
                </a:lnTo>
                <a:lnTo>
                  <a:pt x="476" y="152"/>
                </a:lnTo>
                <a:lnTo>
                  <a:pt x="472" y="148"/>
                </a:lnTo>
                <a:lnTo>
                  <a:pt x="470" y="164"/>
                </a:lnTo>
                <a:lnTo>
                  <a:pt x="470" y="165"/>
                </a:lnTo>
                <a:lnTo>
                  <a:pt x="470" y="181"/>
                </a:lnTo>
                <a:lnTo>
                  <a:pt x="470" y="199"/>
                </a:lnTo>
                <a:lnTo>
                  <a:pt x="472" y="216"/>
                </a:lnTo>
                <a:lnTo>
                  <a:pt x="477" y="251"/>
                </a:lnTo>
                <a:lnTo>
                  <a:pt x="484" y="285"/>
                </a:lnTo>
                <a:lnTo>
                  <a:pt x="493" y="320"/>
                </a:lnTo>
                <a:lnTo>
                  <a:pt x="504" y="353"/>
                </a:lnTo>
                <a:lnTo>
                  <a:pt x="515" y="386"/>
                </a:lnTo>
                <a:lnTo>
                  <a:pt x="527" y="418"/>
                </a:lnTo>
                <a:lnTo>
                  <a:pt x="527" y="419"/>
                </a:lnTo>
                <a:lnTo>
                  <a:pt x="540" y="433"/>
                </a:lnTo>
                <a:lnTo>
                  <a:pt x="539" y="429"/>
                </a:lnTo>
                <a:lnTo>
                  <a:pt x="537" y="431"/>
                </a:lnTo>
                <a:lnTo>
                  <a:pt x="537" y="430"/>
                </a:lnTo>
                <a:lnTo>
                  <a:pt x="536" y="433"/>
                </a:lnTo>
                <a:lnTo>
                  <a:pt x="537" y="433"/>
                </a:lnTo>
                <a:lnTo>
                  <a:pt x="535" y="434"/>
                </a:lnTo>
                <a:lnTo>
                  <a:pt x="540" y="433"/>
                </a:lnTo>
                <a:lnTo>
                  <a:pt x="504" y="422"/>
                </a:lnTo>
                <a:lnTo>
                  <a:pt x="502" y="422"/>
                </a:lnTo>
                <a:lnTo>
                  <a:pt x="501" y="422"/>
                </a:lnTo>
                <a:lnTo>
                  <a:pt x="500" y="422"/>
                </a:lnTo>
                <a:lnTo>
                  <a:pt x="498" y="422"/>
                </a:lnTo>
                <a:lnTo>
                  <a:pt x="498" y="423"/>
                </a:lnTo>
                <a:lnTo>
                  <a:pt x="497" y="425"/>
                </a:lnTo>
                <a:lnTo>
                  <a:pt x="497" y="426"/>
                </a:lnTo>
                <a:lnTo>
                  <a:pt x="497" y="427"/>
                </a:lnTo>
                <a:lnTo>
                  <a:pt x="504" y="443"/>
                </a:lnTo>
                <a:lnTo>
                  <a:pt x="502" y="443"/>
                </a:lnTo>
                <a:lnTo>
                  <a:pt x="508" y="460"/>
                </a:lnTo>
                <a:lnTo>
                  <a:pt x="509" y="460"/>
                </a:lnTo>
                <a:lnTo>
                  <a:pt x="521" y="492"/>
                </a:lnTo>
                <a:lnTo>
                  <a:pt x="528" y="508"/>
                </a:lnTo>
                <a:lnTo>
                  <a:pt x="536" y="521"/>
                </a:lnTo>
                <a:lnTo>
                  <a:pt x="546" y="533"/>
                </a:lnTo>
                <a:lnTo>
                  <a:pt x="556" y="544"/>
                </a:lnTo>
                <a:lnTo>
                  <a:pt x="558" y="544"/>
                </a:lnTo>
                <a:lnTo>
                  <a:pt x="559" y="546"/>
                </a:lnTo>
                <a:lnTo>
                  <a:pt x="562" y="544"/>
                </a:lnTo>
                <a:lnTo>
                  <a:pt x="563" y="543"/>
                </a:lnTo>
                <a:lnTo>
                  <a:pt x="563" y="542"/>
                </a:lnTo>
                <a:lnTo>
                  <a:pt x="602" y="445"/>
                </a:lnTo>
                <a:lnTo>
                  <a:pt x="602" y="443"/>
                </a:lnTo>
                <a:lnTo>
                  <a:pt x="602" y="442"/>
                </a:lnTo>
                <a:lnTo>
                  <a:pt x="602" y="441"/>
                </a:lnTo>
                <a:lnTo>
                  <a:pt x="601" y="441"/>
                </a:lnTo>
                <a:lnTo>
                  <a:pt x="599" y="439"/>
                </a:lnTo>
                <a:lnTo>
                  <a:pt x="584" y="430"/>
                </a:lnTo>
                <a:lnTo>
                  <a:pt x="576" y="431"/>
                </a:lnTo>
                <a:close/>
              </a:path>
            </a:pathLst>
          </a:custGeom>
          <a:solidFill>
            <a:srgbClr val="0D7D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241" name="Freeform 55"/>
          <p:cNvSpPr>
            <a:spLocks/>
          </p:cNvSpPr>
          <p:nvPr/>
        </p:nvSpPr>
        <p:spPr bwMode="auto">
          <a:xfrm>
            <a:off x="2571750" y="5119688"/>
            <a:ext cx="908050" cy="1168400"/>
          </a:xfrm>
          <a:custGeom>
            <a:avLst/>
            <a:gdLst>
              <a:gd name="T0" fmla="*/ 2147483647 w 572"/>
              <a:gd name="T1" fmla="*/ 2147483647 h 736"/>
              <a:gd name="T2" fmla="*/ 2147483647 w 572"/>
              <a:gd name="T3" fmla="*/ 2147483647 h 736"/>
              <a:gd name="T4" fmla="*/ 2147483647 w 572"/>
              <a:gd name="T5" fmla="*/ 2147483647 h 736"/>
              <a:gd name="T6" fmla="*/ 2147483647 w 572"/>
              <a:gd name="T7" fmla="*/ 2147483647 h 736"/>
              <a:gd name="T8" fmla="*/ 2147483647 w 572"/>
              <a:gd name="T9" fmla="*/ 2147483647 h 736"/>
              <a:gd name="T10" fmla="*/ 2147483647 w 572"/>
              <a:gd name="T11" fmla="*/ 2147483647 h 736"/>
              <a:gd name="T12" fmla="*/ 2147483647 w 572"/>
              <a:gd name="T13" fmla="*/ 2147483647 h 736"/>
              <a:gd name="T14" fmla="*/ 2147483647 w 572"/>
              <a:gd name="T15" fmla="*/ 2147483647 h 736"/>
              <a:gd name="T16" fmla="*/ 2147483647 w 572"/>
              <a:gd name="T17" fmla="*/ 2147483647 h 736"/>
              <a:gd name="T18" fmla="*/ 2147483647 w 572"/>
              <a:gd name="T19" fmla="*/ 2147483647 h 736"/>
              <a:gd name="T20" fmla="*/ 2147483647 w 572"/>
              <a:gd name="T21" fmla="*/ 2147483647 h 736"/>
              <a:gd name="T22" fmla="*/ 2147483647 w 572"/>
              <a:gd name="T23" fmla="*/ 2147483647 h 736"/>
              <a:gd name="T24" fmla="*/ 2147483647 w 572"/>
              <a:gd name="T25" fmla="*/ 2147483647 h 736"/>
              <a:gd name="T26" fmla="*/ 2147483647 w 572"/>
              <a:gd name="T27" fmla="*/ 2147483647 h 736"/>
              <a:gd name="T28" fmla="*/ 2147483647 w 572"/>
              <a:gd name="T29" fmla="*/ 2147483647 h 736"/>
              <a:gd name="T30" fmla="*/ 2147483647 w 572"/>
              <a:gd name="T31" fmla="*/ 2147483647 h 736"/>
              <a:gd name="T32" fmla="*/ 2147483647 w 572"/>
              <a:gd name="T33" fmla="*/ 2147483647 h 736"/>
              <a:gd name="T34" fmla="*/ 2147483647 w 572"/>
              <a:gd name="T35" fmla="*/ 2147483647 h 736"/>
              <a:gd name="T36" fmla="*/ 2147483647 w 572"/>
              <a:gd name="T37" fmla="*/ 2147483647 h 736"/>
              <a:gd name="T38" fmla="*/ 2147483647 w 572"/>
              <a:gd name="T39" fmla="*/ 2147483647 h 736"/>
              <a:gd name="T40" fmla="*/ 2147483647 w 572"/>
              <a:gd name="T41" fmla="*/ 2147483647 h 736"/>
              <a:gd name="T42" fmla="*/ 2147483647 w 572"/>
              <a:gd name="T43" fmla="*/ 2147483647 h 736"/>
              <a:gd name="T44" fmla="*/ 2147483647 w 572"/>
              <a:gd name="T45" fmla="*/ 2147483647 h 736"/>
              <a:gd name="T46" fmla="*/ 2147483647 w 572"/>
              <a:gd name="T47" fmla="*/ 2147483647 h 736"/>
              <a:gd name="T48" fmla="*/ 2147483647 w 572"/>
              <a:gd name="T49" fmla="*/ 2147483647 h 736"/>
              <a:gd name="T50" fmla="*/ 2147483647 w 572"/>
              <a:gd name="T51" fmla="*/ 0 h 736"/>
              <a:gd name="T52" fmla="*/ 2147483647 w 572"/>
              <a:gd name="T53" fmla="*/ 2147483647 h 736"/>
              <a:gd name="T54" fmla="*/ 2147483647 w 572"/>
              <a:gd name="T55" fmla="*/ 2147483647 h 736"/>
              <a:gd name="T56" fmla="*/ 2147483647 w 572"/>
              <a:gd name="T57" fmla="*/ 2147483647 h 736"/>
              <a:gd name="T58" fmla="*/ 2147483647 w 572"/>
              <a:gd name="T59" fmla="*/ 2147483647 h 736"/>
              <a:gd name="T60" fmla="*/ 2147483647 w 572"/>
              <a:gd name="T61" fmla="*/ 2147483647 h 736"/>
              <a:gd name="T62" fmla="*/ 2147483647 w 572"/>
              <a:gd name="T63" fmla="*/ 2147483647 h 736"/>
              <a:gd name="T64" fmla="*/ 2147483647 w 572"/>
              <a:gd name="T65" fmla="*/ 2147483647 h 736"/>
              <a:gd name="T66" fmla="*/ 2147483647 w 572"/>
              <a:gd name="T67" fmla="*/ 2147483647 h 736"/>
              <a:gd name="T68" fmla="*/ 2147483647 w 572"/>
              <a:gd name="T69" fmla="*/ 2147483647 h 736"/>
              <a:gd name="T70" fmla="*/ 2147483647 w 572"/>
              <a:gd name="T71" fmla="*/ 2147483647 h 736"/>
              <a:gd name="T72" fmla="*/ 2147483647 w 572"/>
              <a:gd name="T73" fmla="*/ 2147483647 h 736"/>
              <a:gd name="T74" fmla="*/ 2147483647 w 572"/>
              <a:gd name="T75" fmla="*/ 2147483647 h 736"/>
              <a:gd name="T76" fmla="*/ 2147483647 w 572"/>
              <a:gd name="T77" fmla="*/ 2147483647 h 736"/>
              <a:gd name="T78" fmla="*/ 2147483647 w 572"/>
              <a:gd name="T79" fmla="*/ 2147483647 h 736"/>
              <a:gd name="T80" fmla="*/ 2147483647 w 572"/>
              <a:gd name="T81" fmla="*/ 2147483647 h 736"/>
              <a:gd name="T82" fmla="*/ 2147483647 w 572"/>
              <a:gd name="T83" fmla="*/ 2147483647 h 736"/>
              <a:gd name="T84" fmla="*/ 2147483647 w 572"/>
              <a:gd name="T85" fmla="*/ 2147483647 h 736"/>
              <a:gd name="T86" fmla="*/ 2147483647 w 572"/>
              <a:gd name="T87" fmla="*/ 2147483647 h 736"/>
              <a:gd name="T88" fmla="*/ 2147483647 w 572"/>
              <a:gd name="T89" fmla="*/ 2147483647 h 736"/>
              <a:gd name="T90" fmla="*/ 2147483647 w 572"/>
              <a:gd name="T91" fmla="*/ 2147483647 h 736"/>
              <a:gd name="T92" fmla="*/ 2147483647 w 572"/>
              <a:gd name="T93" fmla="*/ 2147483647 h 736"/>
              <a:gd name="T94" fmla="*/ 2147483647 w 572"/>
              <a:gd name="T95" fmla="*/ 2147483647 h 736"/>
              <a:gd name="T96" fmla="*/ 2147483647 w 572"/>
              <a:gd name="T97" fmla="*/ 2147483647 h 736"/>
              <a:gd name="T98" fmla="*/ 2147483647 w 572"/>
              <a:gd name="T99" fmla="*/ 2147483647 h 736"/>
              <a:gd name="T100" fmla="*/ 2147483647 w 572"/>
              <a:gd name="T101" fmla="*/ 2147483647 h 736"/>
              <a:gd name="T102" fmla="*/ 2147483647 w 572"/>
              <a:gd name="T103" fmla="*/ 2147483647 h 736"/>
              <a:gd name="T104" fmla="*/ 2147483647 w 572"/>
              <a:gd name="T105" fmla="*/ 2147483647 h 736"/>
              <a:gd name="T106" fmla="*/ 2147483647 w 572"/>
              <a:gd name="T107" fmla="*/ 2147483647 h 736"/>
              <a:gd name="T108" fmla="*/ 2147483647 w 572"/>
              <a:gd name="T109" fmla="*/ 2147483647 h 736"/>
              <a:gd name="T110" fmla="*/ 2147483647 w 572"/>
              <a:gd name="T111" fmla="*/ 2147483647 h 736"/>
              <a:gd name="T112" fmla="*/ 2147483647 w 572"/>
              <a:gd name="T113" fmla="*/ 2147483647 h 7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72"/>
              <a:gd name="T172" fmla="*/ 0 h 736"/>
              <a:gd name="T173" fmla="*/ 572 w 572"/>
              <a:gd name="T174" fmla="*/ 736 h 7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72" h="736">
                <a:moveTo>
                  <a:pt x="549" y="646"/>
                </a:moveTo>
                <a:lnTo>
                  <a:pt x="547" y="653"/>
                </a:lnTo>
                <a:lnTo>
                  <a:pt x="550" y="652"/>
                </a:lnTo>
                <a:lnTo>
                  <a:pt x="549" y="652"/>
                </a:lnTo>
                <a:lnTo>
                  <a:pt x="551" y="652"/>
                </a:lnTo>
                <a:lnTo>
                  <a:pt x="555" y="652"/>
                </a:lnTo>
                <a:lnTo>
                  <a:pt x="557" y="652"/>
                </a:lnTo>
                <a:lnTo>
                  <a:pt x="561" y="649"/>
                </a:lnTo>
                <a:lnTo>
                  <a:pt x="562" y="649"/>
                </a:lnTo>
                <a:lnTo>
                  <a:pt x="563" y="646"/>
                </a:lnTo>
                <a:lnTo>
                  <a:pt x="565" y="642"/>
                </a:lnTo>
                <a:lnTo>
                  <a:pt x="566" y="638"/>
                </a:lnTo>
                <a:lnTo>
                  <a:pt x="569" y="624"/>
                </a:lnTo>
                <a:lnTo>
                  <a:pt x="570" y="618"/>
                </a:lnTo>
                <a:lnTo>
                  <a:pt x="570" y="620"/>
                </a:lnTo>
                <a:lnTo>
                  <a:pt x="570" y="617"/>
                </a:lnTo>
                <a:lnTo>
                  <a:pt x="572" y="615"/>
                </a:lnTo>
                <a:lnTo>
                  <a:pt x="572" y="614"/>
                </a:lnTo>
                <a:lnTo>
                  <a:pt x="570" y="613"/>
                </a:lnTo>
                <a:lnTo>
                  <a:pt x="563" y="601"/>
                </a:lnTo>
                <a:lnTo>
                  <a:pt x="557" y="590"/>
                </a:lnTo>
                <a:lnTo>
                  <a:pt x="545" y="568"/>
                </a:lnTo>
                <a:lnTo>
                  <a:pt x="534" y="548"/>
                </a:lnTo>
                <a:lnTo>
                  <a:pt x="534" y="550"/>
                </a:lnTo>
                <a:lnTo>
                  <a:pt x="526" y="529"/>
                </a:lnTo>
                <a:lnTo>
                  <a:pt x="527" y="529"/>
                </a:lnTo>
                <a:lnTo>
                  <a:pt x="520" y="509"/>
                </a:lnTo>
                <a:lnTo>
                  <a:pt x="516" y="488"/>
                </a:lnTo>
                <a:lnTo>
                  <a:pt x="514" y="465"/>
                </a:lnTo>
                <a:lnTo>
                  <a:pt x="512" y="453"/>
                </a:lnTo>
                <a:lnTo>
                  <a:pt x="512" y="439"/>
                </a:lnTo>
                <a:lnTo>
                  <a:pt x="512" y="437"/>
                </a:lnTo>
                <a:lnTo>
                  <a:pt x="514" y="431"/>
                </a:lnTo>
                <a:lnTo>
                  <a:pt x="512" y="417"/>
                </a:lnTo>
                <a:lnTo>
                  <a:pt x="512" y="410"/>
                </a:lnTo>
                <a:lnTo>
                  <a:pt x="511" y="403"/>
                </a:lnTo>
                <a:lnTo>
                  <a:pt x="511" y="399"/>
                </a:lnTo>
                <a:lnTo>
                  <a:pt x="511" y="400"/>
                </a:lnTo>
                <a:lnTo>
                  <a:pt x="511" y="399"/>
                </a:lnTo>
                <a:lnTo>
                  <a:pt x="504" y="403"/>
                </a:lnTo>
                <a:lnTo>
                  <a:pt x="508" y="404"/>
                </a:lnTo>
                <a:lnTo>
                  <a:pt x="507" y="404"/>
                </a:lnTo>
                <a:lnTo>
                  <a:pt x="511" y="408"/>
                </a:lnTo>
                <a:lnTo>
                  <a:pt x="510" y="407"/>
                </a:lnTo>
                <a:lnTo>
                  <a:pt x="516" y="418"/>
                </a:lnTo>
                <a:lnTo>
                  <a:pt x="519" y="423"/>
                </a:lnTo>
                <a:lnTo>
                  <a:pt x="520" y="425"/>
                </a:lnTo>
                <a:lnTo>
                  <a:pt x="523" y="429"/>
                </a:lnTo>
                <a:lnTo>
                  <a:pt x="525" y="429"/>
                </a:lnTo>
                <a:lnTo>
                  <a:pt x="526" y="430"/>
                </a:lnTo>
                <a:lnTo>
                  <a:pt x="530" y="433"/>
                </a:lnTo>
                <a:lnTo>
                  <a:pt x="531" y="433"/>
                </a:lnTo>
                <a:lnTo>
                  <a:pt x="537" y="434"/>
                </a:lnTo>
                <a:lnTo>
                  <a:pt x="538" y="434"/>
                </a:lnTo>
                <a:lnTo>
                  <a:pt x="539" y="433"/>
                </a:lnTo>
                <a:lnTo>
                  <a:pt x="541" y="433"/>
                </a:lnTo>
                <a:lnTo>
                  <a:pt x="542" y="431"/>
                </a:lnTo>
                <a:lnTo>
                  <a:pt x="543" y="429"/>
                </a:lnTo>
                <a:lnTo>
                  <a:pt x="545" y="422"/>
                </a:lnTo>
                <a:lnTo>
                  <a:pt x="546" y="422"/>
                </a:lnTo>
                <a:lnTo>
                  <a:pt x="547" y="419"/>
                </a:lnTo>
                <a:lnTo>
                  <a:pt x="547" y="415"/>
                </a:lnTo>
                <a:lnTo>
                  <a:pt x="549" y="411"/>
                </a:lnTo>
                <a:lnTo>
                  <a:pt x="549" y="408"/>
                </a:lnTo>
                <a:lnTo>
                  <a:pt x="506" y="227"/>
                </a:lnTo>
                <a:lnTo>
                  <a:pt x="506" y="228"/>
                </a:lnTo>
                <a:lnTo>
                  <a:pt x="503" y="185"/>
                </a:lnTo>
                <a:lnTo>
                  <a:pt x="502" y="184"/>
                </a:lnTo>
                <a:lnTo>
                  <a:pt x="502" y="183"/>
                </a:lnTo>
                <a:lnTo>
                  <a:pt x="500" y="180"/>
                </a:lnTo>
                <a:lnTo>
                  <a:pt x="499" y="180"/>
                </a:lnTo>
                <a:lnTo>
                  <a:pt x="495" y="177"/>
                </a:lnTo>
                <a:lnTo>
                  <a:pt x="487" y="173"/>
                </a:lnTo>
                <a:lnTo>
                  <a:pt x="477" y="169"/>
                </a:lnTo>
                <a:lnTo>
                  <a:pt x="471" y="165"/>
                </a:lnTo>
                <a:lnTo>
                  <a:pt x="469" y="164"/>
                </a:lnTo>
                <a:lnTo>
                  <a:pt x="468" y="164"/>
                </a:lnTo>
                <a:lnTo>
                  <a:pt x="465" y="165"/>
                </a:lnTo>
                <a:lnTo>
                  <a:pt x="464" y="166"/>
                </a:lnTo>
                <a:lnTo>
                  <a:pt x="464" y="168"/>
                </a:lnTo>
                <a:lnTo>
                  <a:pt x="375" y="387"/>
                </a:lnTo>
                <a:lnTo>
                  <a:pt x="375" y="386"/>
                </a:lnTo>
                <a:lnTo>
                  <a:pt x="347" y="450"/>
                </a:lnTo>
                <a:lnTo>
                  <a:pt x="346" y="451"/>
                </a:lnTo>
                <a:lnTo>
                  <a:pt x="346" y="453"/>
                </a:lnTo>
                <a:lnTo>
                  <a:pt x="347" y="454"/>
                </a:lnTo>
                <a:lnTo>
                  <a:pt x="347" y="456"/>
                </a:lnTo>
                <a:lnTo>
                  <a:pt x="348" y="458"/>
                </a:lnTo>
                <a:lnTo>
                  <a:pt x="350" y="458"/>
                </a:lnTo>
                <a:lnTo>
                  <a:pt x="354" y="465"/>
                </a:lnTo>
                <a:lnTo>
                  <a:pt x="359" y="472"/>
                </a:lnTo>
                <a:lnTo>
                  <a:pt x="361" y="472"/>
                </a:lnTo>
                <a:lnTo>
                  <a:pt x="362" y="473"/>
                </a:lnTo>
                <a:lnTo>
                  <a:pt x="363" y="473"/>
                </a:lnTo>
                <a:lnTo>
                  <a:pt x="365" y="476"/>
                </a:lnTo>
                <a:lnTo>
                  <a:pt x="367" y="476"/>
                </a:lnTo>
                <a:lnTo>
                  <a:pt x="373" y="476"/>
                </a:lnTo>
                <a:lnTo>
                  <a:pt x="374" y="476"/>
                </a:lnTo>
                <a:lnTo>
                  <a:pt x="377" y="474"/>
                </a:lnTo>
                <a:lnTo>
                  <a:pt x="378" y="473"/>
                </a:lnTo>
                <a:lnTo>
                  <a:pt x="383" y="468"/>
                </a:lnTo>
                <a:lnTo>
                  <a:pt x="387" y="464"/>
                </a:lnTo>
                <a:lnTo>
                  <a:pt x="390" y="461"/>
                </a:lnTo>
                <a:lnTo>
                  <a:pt x="393" y="458"/>
                </a:lnTo>
                <a:lnTo>
                  <a:pt x="397" y="457"/>
                </a:lnTo>
                <a:lnTo>
                  <a:pt x="390" y="453"/>
                </a:lnTo>
                <a:lnTo>
                  <a:pt x="390" y="468"/>
                </a:lnTo>
                <a:lnTo>
                  <a:pt x="389" y="481"/>
                </a:lnTo>
                <a:lnTo>
                  <a:pt x="386" y="494"/>
                </a:lnTo>
                <a:lnTo>
                  <a:pt x="383" y="508"/>
                </a:lnTo>
                <a:lnTo>
                  <a:pt x="374" y="535"/>
                </a:lnTo>
                <a:lnTo>
                  <a:pt x="375" y="535"/>
                </a:lnTo>
                <a:lnTo>
                  <a:pt x="365" y="560"/>
                </a:lnTo>
                <a:lnTo>
                  <a:pt x="351" y="586"/>
                </a:lnTo>
                <a:lnTo>
                  <a:pt x="311" y="663"/>
                </a:lnTo>
                <a:lnTo>
                  <a:pt x="311" y="664"/>
                </a:lnTo>
                <a:lnTo>
                  <a:pt x="292" y="731"/>
                </a:lnTo>
                <a:lnTo>
                  <a:pt x="300" y="730"/>
                </a:lnTo>
                <a:lnTo>
                  <a:pt x="238" y="618"/>
                </a:lnTo>
                <a:lnTo>
                  <a:pt x="238" y="621"/>
                </a:lnTo>
                <a:lnTo>
                  <a:pt x="240" y="618"/>
                </a:lnTo>
                <a:lnTo>
                  <a:pt x="238" y="620"/>
                </a:lnTo>
                <a:lnTo>
                  <a:pt x="240" y="617"/>
                </a:lnTo>
                <a:lnTo>
                  <a:pt x="238" y="620"/>
                </a:lnTo>
                <a:lnTo>
                  <a:pt x="242" y="617"/>
                </a:lnTo>
                <a:lnTo>
                  <a:pt x="245" y="615"/>
                </a:lnTo>
                <a:lnTo>
                  <a:pt x="250" y="613"/>
                </a:lnTo>
                <a:lnTo>
                  <a:pt x="252" y="611"/>
                </a:lnTo>
                <a:lnTo>
                  <a:pt x="253" y="609"/>
                </a:lnTo>
                <a:lnTo>
                  <a:pt x="252" y="610"/>
                </a:lnTo>
                <a:lnTo>
                  <a:pt x="254" y="609"/>
                </a:lnTo>
                <a:lnTo>
                  <a:pt x="253" y="609"/>
                </a:lnTo>
                <a:lnTo>
                  <a:pt x="264" y="606"/>
                </a:lnTo>
                <a:lnTo>
                  <a:pt x="266" y="605"/>
                </a:lnTo>
                <a:lnTo>
                  <a:pt x="268" y="605"/>
                </a:lnTo>
                <a:lnTo>
                  <a:pt x="268" y="603"/>
                </a:lnTo>
                <a:lnTo>
                  <a:pt x="268" y="602"/>
                </a:lnTo>
                <a:lnTo>
                  <a:pt x="269" y="601"/>
                </a:lnTo>
                <a:lnTo>
                  <a:pt x="269" y="598"/>
                </a:lnTo>
                <a:lnTo>
                  <a:pt x="166" y="415"/>
                </a:lnTo>
                <a:lnTo>
                  <a:pt x="166" y="421"/>
                </a:lnTo>
                <a:lnTo>
                  <a:pt x="168" y="417"/>
                </a:lnTo>
                <a:lnTo>
                  <a:pt x="166" y="418"/>
                </a:lnTo>
                <a:lnTo>
                  <a:pt x="170" y="418"/>
                </a:lnTo>
                <a:lnTo>
                  <a:pt x="168" y="418"/>
                </a:lnTo>
                <a:lnTo>
                  <a:pt x="172" y="418"/>
                </a:lnTo>
                <a:lnTo>
                  <a:pt x="188" y="422"/>
                </a:lnTo>
                <a:lnTo>
                  <a:pt x="190" y="422"/>
                </a:lnTo>
                <a:lnTo>
                  <a:pt x="194" y="422"/>
                </a:lnTo>
                <a:lnTo>
                  <a:pt x="199" y="422"/>
                </a:lnTo>
                <a:lnTo>
                  <a:pt x="202" y="422"/>
                </a:lnTo>
                <a:lnTo>
                  <a:pt x="202" y="421"/>
                </a:lnTo>
                <a:lnTo>
                  <a:pt x="203" y="421"/>
                </a:lnTo>
                <a:lnTo>
                  <a:pt x="203" y="419"/>
                </a:lnTo>
                <a:lnTo>
                  <a:pt x="203" y="417"/>
                </a:lnTo>
                <a:lnTo>
                  <a:pt x="199" y="403"/>
                </a:lnTo>
                <a:lnTo>
                  <a:pt x="198" y="403"/>
                </a:lnTo>
                <a:lnTo>
                  <a:pt x="192" y="388"/>
                </a:lnTo>
                <a:lnTo>
                  <a:pt x="179" y="360"/>
                </a:lnTo>
                <a:lnTo>
                  <a:pt x="164" y="330"/>
                </a:lnTo>
                <a:lnTo>
                  <a:pt x="148" y="301"/>
                </a:lnTo>
                <a:lnTo>
                  <a:pt x="135" y="270"/>
                </a:lnTo>
                <a:lnTo>
                  <a:pt x="128" y="255"/>
                </a:lnTo>
                <a:lnTo>
                  <a:pt x="123" y="240"/>
                </a:lnTo>
                <a:lnTo>
                  <a:pt x="119" y="226"/>
                </a:lnTo>
                <a:lnTo>
                  <a:pt x="114" y="210"/>
                </a:lnTo>
                <a:lnTo>
                  <a:pt x="114" y="211"/>
                </a:lnTo>
                <a:lnTo>
                  <a:pt x="113" y="195"/>
                </a:lnTo>
                <a:lnTo>
                  <a:pt x="113" y="180"/>
                </a:lnTo>
                <a:lnTo>
                  <a:pt x="113" y="179"/>
                </a:lnTo>
                <a:lnTo>
                  <a:pt x="112" y="179"/>
                </a:lnTo>
                <a:lnTo>
                  <a:pt x="97" y="137"/>
                </a:lnTo>
                <a:lnTo>
                  <a:pt x="98" y="137"/>
                </a:lnTo>
                <a:lnTo>
                  <a:pt x="92" y="115"/>
                </a:lnTo>
                <a:lnTo>
                  <a:pt x="92" y="117"/>
                </a:lnTo>
                <a:lnTo>
                  <a:pt x="86" y="95"/>
                </a:lnTo>
                <a:lnTo>
                  <a:pt x="84" y="74"/>
                </a:lnTo>
                <a:lnTo>
                  <a:pt x="84" y="75"/>
                </a:lnTo>
                <a:lnTo>
                  <a:pt x="81" y="54"/>
                </a:lnTo>
                <a:lnTo>
                  <a:pt x="80" y="33"/>
                </a:lnTo>
                <a:lnTo>
                  <a:pt x="81" y="13"/>
                </a:lnTo>
                <a:lnTo>
                  <a:pt x="81" y="12"/>
                </a:lnTo>
                <a:lnTo>
                  <a:pt x="80" y="9"/>
                </a:lnTo>
                <a:lnTo>
                  <a:pt x="78" y="8"/>
                </a:lnTo>
                <a:lnTo>
                  <a:pt x="77" y="7"/>
                </a:lnTo>
                <a:lnTo>
                  <a:pt x="73" y="5"/>
                </a:lnTo>
                <a:lnTo>
                  <a:pt x="67" y="2"/>
                </a:lnTo>
                <a:lnTo>
                  <a:pt x="61" y="1"/>
                </a:lnTo>
                <a:lnTo>
                  <a:pt x="47" y="0"/>
                </a:lnTo>
                <a:lnTo>
                  <a:pt x="42" y="0"/>
                </a:lnTo>
                <a:lnTo>
                  <a:pt x="38" y="1"/>
                </a:lnTo>
                <a:lnTo>
                  <a:pt x="37" y="1"/>
                </a:lnTo>
                <a:lnTo>
                  <a:pt x="37" y="2"/>
                </a:lnTo>
                <a:lnTo>
                  <a:pt x="35" y="2"/>
                </a:lnTo>
                <a:lnTo>
                  <a:pt x="35" y="4"/>
                </a:lnTo>
                <a:lnTo>
                  <a:pt x="35" y="5"/>
                </a:lnTo>
                <a:lnTo>
                  <a:pt x="32" y="48"/>
                </a:lnTo>
                <a:lnTo>
                  <a:pt x="31" y="90"/>
                </a:lnTo>
                <a:lnTo>
                  <a:pt x="27" y="134"/>
                </a:lnTo>
                <a:lnTo>
                  <a:pt x="23" y="179"/>
                </a:lnTo>
                <a:lnTo>
                  <a:pt x="16" y="223"/>
                </a:lnTo>
                <a:lnTo>
                  <a:pt x="10" y="267"/>
                </a:lnTo>
                <a:lnTo>
                  <a:pt x="10" y="266"/>
                </a:lnTo>
                <a:lnTo>
                  <a:pt x="0" y="310"/>
                </a:lnTo>
                <a:lnTo>
                  <a:pt x="10" y="313"/>
                </a:lnTo>
                <a:lnTo>
                  <a:pt x="19" y="269"/>
                </a:lnTo>
                <a:lnTo>
                  <a:pt x="26" y="224"/>
                </a:lnTo>
                <a:lnTo>
                  <a:pt x="32" y="180"/>
                </a:lnTo>
                <a:lnTo>
                  <a:pt x="37" y="136"/>
                </a:lnTo>
                <a:lnTo>
                  <a:pt x="39" y="91"/>
                </a:lnTo>
                <a:lnTo>
                  <a:pt x="42" y="48"/>
                </a:lnTo>
                <a:lnTo>
                  <a:pt x="43" y="5"/>
                </a:lnTo>
                <a:lnTo>
                  <a:pt x="41" y="9"/>
                </a:lnTo>
                <a:lnTo>
                  <a:pt x="43" y="9"/>
                </a:lnTo>
                <a:lnTo>
                  <a:pt x="47" y="9"/>
                </a:lnTo>
                <a:lnTo>
                  <a:pt x="59" y="11"/>
                </a:lnTo>
                <a:lnTo>
                  <a:pt x="65" y="12"/>
                </a:lnTo>
                <a:lnTo>
                  <a:pt x="69" y="13"/>
                </a:lnTo>
                <a:lnTo>
                  <a:pt x="73" y="16"/>
                </a:lnTo>
                <a:lnTo>
                  <a:pt x="71" y="15"/>
                </a:lnTo>
                <a:lnTo>
                  <a:pt x="73" y="16"/>
                </a:lnTo>
                <a:lnTo>
                  <a:pt x="71" y="13"/>
                </a:lnTo>
                <a:lnTo>
                  <a:pt x="70" y="33"/>
                </a:lnTo>
                <a:lnTo>
                  <a:pt x="71" y="54"/>
                </a:lnTo>
                <a:lnTo>
                  <a:pt x="71" y="55"/>
                </a:lnTo>
                <a:lnTo>
                  <a:pt x="74" y="75"/>
                </a:lnTo>
                <a:lnTo>
                  <a:pt x="74" y="76"/>
                </a:lnTo>
                <a:lnTo>
                  <a:pt x="78" y="97"/>
                </a:lnTo>
                <a:lnTo>
                  <a:pt x="82" y="118"/>
                </a:lnTo>
                <a:lnTo>
                  <a:pt x="89" y="140"/>
                </a:lnTo>
                <a:lnTo>
                  <a:pt x="104" y="181"/>
                </a:lnTo>
                <a:lnTo>
                  <a:pt x="104" y="180"/>
                </a:lnTo>
                <a:lnTo>
                  <a:pt x="104" y="195"/>
                </a:lnTo>
                <a:lnTo>
                  <a:pt x="104" y="196"/>
                </a:lnTo>
                <a:lnTo>
                  <a:pt x="105" y="211"/>
                </a:lnTo>
                <a:lnTo>
                  <a:pt x="105" y="212"/>
                </a:lnTo>
                <a:lnTo>
                  <a:pt x="109" y="227"/>
                </a:lnTo>
                <a:lnTo>
                  <a:pt x="113" y="243"/>
                </a:lnTo>
                <a:lnTo>
                  <a:pt x="114" y="243"/>
                </a:lnTo>
                <a:lnTo>
                  <a:pt x="120" y="259"/>
                </a:lnTo>
                <a:lnTo>
                  <a:pt x="127" y="274"/>
                </a:lnTo>
                <a:lnTo>
                  <a:pt x="140" y="305"/>
                </a:lnTo>
                <a:lnTo>
                  <a:pt x="156" y="335"/>
                </a:lnTo>
                <a:lnTo>
                  <a:pt x="171" y="364"/>
                </a:lnTo>
                <a:lnTo>
                  <a:pt x="184" y="392"/>
                </a:lnTo>
                <a:lnTo>
                  <a:pt x="184" y="391"/>
                </a:lnTo>
                <a:lnTo>
                  <a:pt x="190" y="406"/>
                </a:lnTo>
                <a:lnTo>
                  <a:pt x="194" y="419"/>
                </a:lnTo>
                <a:lnTo>
                  <a:pt x="199" y="414"/>
                </a:lnTo>
                <a:lnTo>
                  <a:pt x="195" y="414"/>
                </a:lnTo>
                <a:lnTo>
                  <a:pt x="190" y="412"/>
                </a:lnTo>
                <a:lnTo>
                  <a:pt x="191" y="412"/>
                </a:lnTo>
                <a:lnTo>
                  <a:pt x="174" y="408"/>
                </a:lnTo>
                <a:lnTo>
                  <a:pt x="172" y="408"/>
                </a:lnTo>
                <a:lnTo>
                  <a:pt x="168" y="408"/>
                </a:lnTo>
                <a:lnTo>
                  <a:pt x="167" y="408"/>
                </a:lnTo>
                <a:lnTo>
                  <a:pt x="163" y="410"/>
                </a:lnTo>
                <a:lnTo>
                  <a:pt x="162" y="410"/>
                </a:lnTo>
                <a:lnTo>
                  <a:pt x="160" y="411"/>
                </a:lnTo>
                <a:lnTo>
                  <a:pt x="158" y="414"/>
                </a:lnTo>
                <a:lnTo>
                  <a:pt x="158" y="415"/>
                </a:lnTo>
                <a:lnTo>
                  <a:pt x="158" y="417"/>
                </a:lnTo>
                <a:lnTo>
                  <a:pt x="158" y="418"/>
                </a:lnTo>
                <a:lnTo>
                  <a:pt x="158" y="419"/>
                </a:lnTo>
                <a:lnTo>
                  <a:pt x="261" y="602"/>
                </a:lnTo>
                <a:lnTo>
                  <a:pt x="261" y="598"/>
                </a:lnTo>
                <a:lnTo>
                  <a:pt x="260" y="598"/>
                </a:lnTo>
                <a:lnTo>
                  <a:pt x="262" y="597"/>
                </a:lnTo>
                <a:lnTo>
                  <a:pt x="260" y="598"/>
                </a:lnTo>
                <a:lnTo>
                  <a:pt x="261" y="597"/>
                </a:lnTo>
                <a:lnTo>
                  <a:pt x="250" y="599"/>
                </a:lnTo>
                <a:lnTo>
                  <a:pt x="250" y="601"/>
                </a:lnTo>
                <a:lnTo>
                  <a:pt x="248" y="602"/>
                </a:lnTo>
                <a:lnTo>
                  <a:pt x="246" y="603"/>
                </a:lnTo>
                <a:lnTo>
                  <a:pt x="245" y="603"/>
                </a:lnTo>
                <a:lnTo>
                  <a:pt x="244" y="606"/>
                </a:lnTo>
                <a:lnTo>
                  <a:pt x="245" y="605"/>
                </a:lnTo>
                <a:lnTo>
                  <a:pt x="241" y="607"/>
                </a:lnTo>
                <a:lnTo>
                  <a:pt x="238" y="609"/>
                </a:lnTo>
                <a:lnTo>
                  <a:pt x="234" y="611"/>
                </a:lnTo>
                <a:lnTo>
                  <a:pt x="233" y="611"/>
                </a:lnTo>
                <a:lnTo>
                  <a:pt x="231" y="613"/>
                </a:lnTo>
                <a:lnTo>
                  <a:pt x="230" y="615"/>
                </a:lnTo>
                <a:lnTo>
                  <a:pt x="230" y="617"/>
                </a:lnTo>
                <a:lnTo>
                  <a:pt x="230" y="620"/>
                </a:lnTo>
                <a:lnTo>
                  <a:pt x="230" y="621"/>
                </a:lnTo>
                <a:lnTo>
                  <a:pt x="230" y="622"/>
                </a:lnTo>
                <a:lnTo>
                  <a:pt x="292" y="734"/>
                </a:lnTo>
                <a:lnTo>
                  <a:pt x="293" y="735"/>
                </a:lnTo>
                <a:lnTo>
                  <a:pt x="293" y="736"/>
                </a:lnTo>
                <a:lnTo>
                  <a:pt x="295" y="736"/>
                </a:lnTo>
                <a:lnTo>
                  <a:pt x="296" y="736"/>
                </a:lnTo>
                <a:lnTo>
                  <a:pt x="297" y="736"/>
                </a:lnTo>
                <a:lnTo>
                  <a:pt x="299" y="736"/>
                </a:lnTo>
                <a:lnTo>
                  <a:pt x="299" y="735"/>
                </a:lnTo>
                <a:lnTo>
                  <a:pt x="300" y="735"/>
                </a:lnTo>
                <a:lnTo>
                  <a:pt x="300" y="732"/>
                </a:lnTo>
                <a:lnTo>
                  <a:pt x="320" y="665"/>
                </a:lnTo>
                <a:lnTo>
                  <a:pt x="320" y="667"/>
                </a:lnTo>
                <a:lnTo>
                  <a:pt x="359" y="590"/>
                </a:lnTo>
                <a:lnTo>
                  <a:pt x="373" y="564"/>
                </a:lnTo>
                <a:lnTo>
                  <a:pt x="373" y="563"/>
                </a:lnTo>
                <a:lnTo>
                  <a:pt x="383" y="538"/>
                </a:lnTo>
                <a:lnTo>
                  <a:pt x="393" y="511"/>
                </a:lnTo>
                <a:lnTo>
                  <a:pt x="395" y="497"/>
                </a:lnTo>
                <a:lnTo>
                  <a:pt x="398" y="482"/>
                </a:lnTo>
                <a:lnTo>
                  <a:pt x="399" y="468"/>
                </a:lnTo>
                <a:lnTo>
                  <a:pt x="399" y="453"/>
                </a:lnTo>
                <a:lnTo>
                  <a:pt x="399" y="451"/>
                </a:lnTo>
                <a:lnTo>
                  <a:pt x="398" y="450"/>
                </a:lnTo>
                <a:lnTo>
                  <a:pt x="397" y="449"/>
                </a:lnTo>
                <a:lnTo>
                  <a:pt x="395" y="449"/>
                </a:lnTo>
                <a:lnTo>
                  <a:pt x="394" y="449"/>
                </a:lnTo>
                <a:lnTo>
                  <a:pt x="393" y="449"/>
                </a:lnTo>
                <a:lnTo>
                  <a:pt x="389" y="450"/>
                </a:lnTo>
                <a:lnTo>
                  <a:pt x="389" y="451"/>
                </a:lnTo>
                <a:lnTo>
                  <a:pt x="385" y="454"/>
                </a:lnTo>
                <a:lnTo>
                  <a:pt x="383" y="454"/>
                </a:lnTo>
                <a:lnTo>
                  <a:pt x="381" y="458"/>
                </a:lnTo>
                <a:lnTo>
                  <a:pt x="378" y="461"/>
                </a:lnTo>
                <a:lnTo>
                  <a:pt x="371" y="466"/>
                </a:lnTo>
                <a:lnTo>
                  <a:pt x="373" y="466"/>
                </a:lnTo>
                <a:lnTo>
                  <a:pt x="369" y="468"/>
                </a:lnTo>
                <a:lnTo>
                  <a:pt x="371" y="468"/>
                </a:lnTo>
                <a:lnTo>
                  <a:pt x="367" y="468"/>
                </a:lnTo>
                <a:lnTo>
                  <a:pt x="370" y="468"/>
                </a:lnTo>
                <a:lnTo>
                  <a:pt x="367" y="466"/>
                </a:lnTo>
                <a:lnTo>
                  <a:pt x="369" y="468"/>
                </a:lnTo>
                <a:lnTo>
                  <a:pt x="366" y="465"/>
                </a:lnTo>
                <a:lnTo>
                  <a:pt x="367" y="465"/>
                </a:lnTo>
                <a:lnTo>
                  <a:pt x="361" y="458"/>
                </a:lnTo>
                <a:lnTo>
                  <a:pt x="361" y="460"/>
                </a:lnTo>
                <a:lnTo>
                  <a:pt x="356" y="453"/>
                </a:lnTo>
                <a:lnTo>
                  <a:pt x="355" y="450"/>
                </a:lnTo>
                <a:lnTo>
                  <a:pt x="356" y="451"/>
                </a:lnTo>
                <a:lnTo>
                  <a:pt x="355" y="450"/>
                </a:lnTo>
                <a:lnTo>
                  <a:pt x="355" y="454"/>
                </a:lnTo>
                <a:lnTo>
                  <a:pt x="383" y="390"/>
                </a:lnTo>
                <a:lnTo>
                  <a:pt x="472" y="171"/>
                </a:lnTo>
                <a:lnTo>
                  <a:pt x="467" y="173"/>
                </a:lnTo>
                <a:lnTo>
                  <a:pt x="473" y="177"/>
                </a:lnTo>
                <a:lnTo>
                  <a:pt x="483" y="181"/>
                </a:lnTo>
                <a:lnTo>
                  <a:pt x="491" y="185"/>
                </a:lnTo>
                <a:lnTo>
                  <a:pt x="490" y="185"/>
                </a:lnTo>
                <a:lnTo>
                  <a:pt x="494" y="187"/>
                </a:lnTo>
                <a:lnTo>
                  <a:pt x="492" y="187"/>
                </a:lnTo>
                <a:lnTo>
                  <a:pt x="495" y="189"/>
                </a:lnTo>
                <a:lnTo>
                  <a:pt x="494" y="187"/>
                </a:lnTo>
                <a:lnTo>
                  <a:pt x="496" y="230"/>
                </a:lnTo>
                <a:lnTo>
                  <a:pt x="541" y="410"/>
                </a:lnTo>
                <a:lnTo>
                  <a:pt x="541" y="407"/>
                </a:lnTo>
                <a:lnTo>
                  <a:pt x="538" y="412"/>
                </a:lnTo>
                <a:lnTo>
                  <a:pt x="538" y="414"/>
                </a:lnTo>
                <a:lnTo>
                  <a:pt x="538" y="417"/>
                </a:lnTo>
                <a:lnTo>
                  <a:pt x="537" y="419"/>
                </a:lnTo>
                <a:lnTo>
                  <a:pt x="535" y="425"/>
                </a:lnTo>
                <a:lnTo>
                  <a:pt x="534" y="426"/>
                </a:lnTo>
                <a:lnTo>
                  <a:pt x="537" y="425"/>
                </a:lnTo>
                <a:lnTo>
                  <a:pt x="535" y="425"/>
                </a:lnTo>
                <a:lnTo>
                  <a:pt x="538" y="425"/>
                </a:lnTo>
                <a:lnTo>
                  <a:pt x="533" y="423"/>
                </a:lnTo>
                <a:lnTo>
                  <a:pt x="534" y="425"/>
                </a:lnTo>
                <a:lnTo>
                  <a:pt x="530" y="422"/>
                </a:lnTo>
                <a:lnTo>
                  <a:pt x="531" y="422"/>
                </a:lnTo>
                <a:lnTo>
                  <a:pt x="527" y="418"/>
                </a:lnTo>
                <a:lnTo>
                  <a:pt x="525" y="414"/>
                </a:lnTo>
                <a:lnTo>
                  <a:pt x="519" y="403"/>
                </a:lnTo>
                <a:lnTo>
                  <a:pt x="518" y="402"/>
                </a:lnTo>
                <a:lnTo>
                  <a:pt x="515" y="398"/>
                </a:lnTo>
                <a:lnTo>
                  <a:pt x="514" y="398"/>
                </a:lnTo>
                <a:lnTo>
                  <a:pt x="512" y="396"/>
                </a:lnTo>
                <a:lnTo>
                  <a:pt x="508" y="395"/>
                </a:lnTo>
                <a:lnTo>
                  <a:pt x="507" y="394"/>
                </a:lnTo>
                <a:lnTo>
                  <a:pt x="506" y="394"/>
                </a:lnTo>
                <a:lnTo>
                  <a:pt x="504" y="395"/>
                </a:lnTo>
                <a:lnTo>
                  <a:pt x="503" y="395"/>
                </a:lnTo>
                <a:lnTo>
                  <a:pt x="502" y="396"/>
                </a:lnTo>
                <a:lnTo>
                  <a:pt x="502" y="398"/>
                </a:lnTo>
                <a:lnTo>
                  <a:pt x="502" y="399"/>
                </a:lnTo>
                <a:lnTo>
                  <a:pt x="502" y="400"/>
                </a:lnTo>
                <a:lnTo>
                  <a:pt x="502" y="404"/>
                </a:lnTo>
                <a:lnTo>
                  <a:pt x="503" y="411"/>
                </a:lnTo>
                <a:lnTo>
                  <a:pt x="503" y="418"/>
                </a:lnTo>
                <a:lnTo>
                  <a:pt x="504" y="431"/>
                </a:lnTo>
                <a:lnTo>
                  <a:pt x="504" y="435"/>
                </a:lnTo>
                <a:lnTo>
                  <a:pt x="503" y="439"/>
                </a:lnTo>
                <a:lnTo>
                  <a:pt x="504" y="453"/>
                </a:lnTo>
                <a:lnTo>
                  <a:pt x="504" y="465"/>
                </a:lnTo>
                <a:lnTo>
                  <a:pt x="504" y="466"/>
                </a:lnTo>
                <a:lnTo>
                  <a:pt x="507" y="489"/>
                </a:lnTo>
                <a:lnTo>
                  <a:pt x="511" y="512"/>
                </a:lnTo>
                <a:lnTo>
                  <a:pt x="518" y="532"/>
                </a:lnTo>
                <a:lnTo>
                  <a:pt x="526" y="552"/>
                </a:lnTo>
                <a:lnTo>
                  <a:pt x="537" y="572"/>
                </a:lnTo>
                <a:lnTo>
                  <a:pt x="549" y="594"/>
                </a:lnTo>
                <a:lnTo>
                  <a:pt x="549" y="595"/>
                </a:lnTo>
                <a:lnTo>
                  <a:pt x="555" y="606"/>
                </a:lnTo>
                <a:lnTo>
                  <a:pt x="562" y="617"/>
                </a:lnTo>
                <a:lnTo>
                  <a:pt x="562" y="613"/>
                </a:lnTo>
                <a:lnTo>
                  <a:pt x="562" y="615"/>
                </a:lnTo>
                <a:lnTo>
                  <a:pt x="561" y="617"/>
                </a:lnTo>
                <a:lnTo>
                  <a:pt x="559" y="621"/>
                </a:lnTo>
                <a:lnTo>
                  <a:pt x="557" y="636"/>
                </a:lnTo>
                <a:lnTo>
                  <a:pt x="555" y="641"/>
                </a:lnTo>
                <a:lnTo>
                  <a:pt x="555" y="640"/>
                </a:lnTo>
                <a:lnTo>
                  <a:pt x="555" y="642"/>
                </a:lnTo>
                <a:lnTo>
                  <a:pt x="555" y="644"/>
                </a:lnTo>
                <a:lnTo>
                  <a:pt x="558" y="641"/>
                </a:lnTo>
                <a:lnTo>
                  <a:pt x="553" y="642"/>
                </a:lnTo>
                <a:lnTo>
                  <a:pt x="555" y="642"/>
                </a:lnTo>
                <a:lnTo>
                  <a:pt x="551" y="642"/>
                </a:lnTo>
                <a:lnTo>
                  <a:pt x="547" y="642"/>
                </a:lnTo>
                <a:lnTo>
                  <a:pt x="546" y="644"/>
                </a:lnTo>
                <a:lnTo>
                  <a:pt x="542" y="645"/>
                </a:lnTo>
                <a:lnTo>
                  <a:pt x="541" y="646"/>
                </a:lnTo>
                <a:lnTo>
                  <a:pt x="541" y="648"/>
                </a:lnTo>
                <a:lnTo>
                  <a:pt x="541" y="649"/>
                </a:lnTo>
                <a:lnTo>
                  <a:pt x="541" y="650"/>
                </a:lnTo>
                <a:lnTo>
                  <a:pt x="541" y="652"/>
                </a:lnTo>
                <a:lnTo>
                  <a:pt x="566" y="703"/>
                </a:lnTo>
                <a:lnTo>
                  <a:pt x="549" y="646"/>
                </a:lnTo>
                <a:close/>
              </a:path>
            </a:pathLst>
          </a:custGeom>
          <a:solidFill>
            <a:srgbClr val="0D7D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242" name="Freeform 56"/>
          <p:cNvSpPr>
            <a:spLocks/>
          </p:cNvSpPr>
          <p:nvPr/>
        </p:nvSpPr>
        <p:spPr bwMode="auto">
          <a:xfrm>
            <a:off x="1944688" y="5116513"/>
            <a:ext cx="3997325" cy="1473200"/>
          </a:xfrm>
          <a:custGeom>
            <a:avLst/>
            <a:gdLst>
              <a:gd name="T0" fmla="*/ 2147483647 w 2518"/>
              <a:gd name="T1" fmla="*/ 2147483647 h 928"/>
              <a:gd name="T2" fmla="*/ 2147483647 w 2518"/>
              <a:gd name="T3" fmla="*/ 2147483647 h 928"/>
              <a:gd name="T4" fmla="*/ 2147483647 w 2518"/>
              <a:gd name="T5" fmla="*/ 2147483647 h 928"/>
              <a:gd name="T6" fmla="*/ 2147483647 w 2518"/>
              <a:gd name="T7" fmla="*/ 2147483647 h 928"/>
              <a:gd name="T8" fmla="*/ 2147483647 w 2518"/>
              <a:gd name="T9" fmla="*/ 2147483647 h 928"/>
              <a:gd name="T10" fmla="*/ 2147483647 w 2518"/>
              <a:gd name="T11" fmla="*/ 2147483647 h 928"/>
              <a:gd name="T12" fmla="*/ 2147483647 w 2518"/>
              <a:gd name="T13" fmla="*/ 2147483647 h 928"/>
              <a:gd name="T14" fmla="*/ 2147483647 w 2518"/>
              <a:gd name="T15" fmla="*/ 2147483647 h 928"/>
              <a:gd name="T16" fmla="*/ 2147483647 w 2518"/>
              <a:gd name="T17" fmla="*/ 2147483647 h 928"/>
              <a:gd name="T18" fmla="*/ 2147483647 w 2518"/>
              <a:gd name="T19" fmla="*/ 2147483647 h 928"/>
              <a:gd name="T20" fmla="*/ 2147483647 w 2518"/>
              <a:gd name="T21" fmla="*/ 2147483647 h 928"/>
              <a:gd name="T22" fmla="*/ 2147483647 w 2518"/>
              <a:gd name="T23" fmla="*/ 2147483647 h 928"/>
              <a:gd name="T24" fmla="*/ 2147483647 w 2518"/>
              <a:gd name="T25" fmla="*/ 2147483647 h 928"/>
              <a:gd name="T26" fmla="*/ 2147483647 w 2518"/>
              <a:gd name="T27" fmla="*/ 2147483647 h 928"/>
              <a:gd name="T28" fmla="*/ 2147483647 w 2518"/>
              <a:gd name="T29" fmla="*/ 2147483647 h 928"/>
              <a:gd name="T30" fmla="*/ 2147483647 w 2518"/>
              <a:gd name="T31" fmla="*/ 2147483647 h 928"/>
              <a:gd name="T32" fmla="*/ 2147483647 w 2518"/>
              <a:gd name="T33" fmla="*/ 2147483647 h 928"/>
              <a:gd name="T34" fmla="*/ 2147483647 w 2518"/>
              <a:gd name="T35" fmla="*/ 2147483647 h 928"/>
              <a:gd name="T36" fmla="*/ 0 w 2518"/>
              <a:gd name="T37" fmla="*/ 2147483647 h 928"/>
              <a:gd name="T38" fmla="*/ 2147483647 w 2518"/>
              <a:gd name="T39" fmla="*/ 2147483647 h 928"/>
              <a:gd name="T40" fmla="*/ 2147483647 w 2518"/>
              <a:gd name="T41" fmla="*/ 2147483647 h 928"/>
              <a:gd name="T42" fmla="*/ 2147483647 w 2518"/>
              <a:gd name="T43" fmla="*/ 2147483647 h 928"/>
              <a:gd name="T44" fmla="*/ 2147483647 w 2518"/>
              <a:gd name="T45" fmla="*/ 2147483647 h 928"/>
              <a:gd name="T46" fmla="*/ 2147483647 w 2518"/>
              <a:gd name="T47" fmla="*/ 2147483647 h 928"/>
              <a:gd name="T48" fmla="*/ 2147483647 w 2518"/>
              <a:gd name="T49" fmla="*/ 2147483647 h 928"/>
              <a:gd name="T50" fmla="*/ 2147483647 w 2518"/>
              <a:gd name="T51" fmla="*/ 2147483647 h 928"/>
              <a:gd name="T52" fmla="*/ 2147483647 w 2518"/>
              <a:gd name="T53" fmla="*/ 2147483647 h 928"/>
              <a:gd name="T54" fmla="*/ 2147483647 w 2518"/>
              <a:gd name="T55" fmla="*/ 2147483647 h 928"/>
              <a:gd name="T56" fmla="*/ 2147483647 w 2518"/>
              <a:gd name="T57" fmla="*/ 2147483647 h 928"/>
              <a:gd name="T58" fmla="*/ 2147483647 w 2518"/>
              <a:gd name="T59" fmla="*/ 2147483647 h 928"/>
              <a:gd name="T60" fmla="*/ 2147483647 w 2518"/>
              <a:gd name="T61" fmla="*/ 2147483647 h 928"/>
              <a:gd name="T62" fmla="*/ 2147483647 w 2518"/>
              <a:gd name="T63" fmla="*/ 2147483647 h 928"/>
              <a:gd name="T64" fmla="*/ 2147483647 w 2518"/>
              <a:gd name="T65" fmla="*/ 2147483647 h 928"/>
              <a:gd name="T66" fmla="*/ 2147483647 w 2518"/>
              <a:gd name="T67" fmla="*/ 2147483647 h 928"/>
              <a:gd name="T68" fmla="*/ 2147483647 w 2518"/>
              <a:gd name="T69" fmla="*/ 2147483647 h 928"/>
              <a:gd name="T70" fmla="*/ 2147483647 w 2518"/>
              <a:gd name="T71" fmla="*/ 2147483647 h 928"/>
              <a:gd name="T72" fmla="*/ 2147483647 w 2518"/>
              <a:gd name="T73" fmla="*/ 2147483647 h 928"/>
              <a:gd name="T74" fmla="*/ 2147483647 w 2518"/>
              <a:gd name="T75" fmla="*/ 2147483647 h 928"/>
              <a:gd name="T76" fmla="*/ 2147483647 w 2518"/>
              <a:gd name="T77" fmla="*/ 2147483647 h 928"/>
              <a:gd name="T78" fmla="*/ 2147483647 w 2518"/>
              <a:gd name="T79" fmla="*/ 2147483647 h 928"/>
              <a:gd name="T80" fmla="*/ 2147483647 w 2518"/>
              <a:gd name="T81" fmla="*/ 2147483647 h 928"/>
              <a:gd name="T82" fmla="*/ 2147483647 w 2518"/>
              <a:gd name="T83" fmla="*/ 2147483647 h 928"/>
              <a:gd name="T84" fmla="*/ 2147483647 w 2518"/>
              <a:gd name="T85" fmla="*/ 2147483647 h 928"/>
              <a:gd name="T86" fmla="*/ 2147483647 w 2518"/>
              <a:gd name="T87" fmla="*/ 2147483647 h 928"/>
              <a:gd name="T88" fmla="*/ 2147483647 w 2518"/>
              <a:gd name="T89" fmla="*/ 2147483647 h 928"/>
              <a:gd name="T90" fmla="*/ 2147483647 w 2518"/>
              <a:gd name="T91" fmla="*/ 2147483647 h 928"/>
              <a:gd name="T92" fmla="*/ 2147483647 w 2518"/>
              <a:gd name="T93" fmla="*/ 2147483647 h 928"/>
              <a:gd name="T94" fmla="*/ 2147483647 w 2518"/>
              <a:gd name="T95" fmla="*/ 2147483647 h 928"/>
              <a:gd name="T96" fmla="*/ 2147483647 w 2518"/>
              <a:gd name="T97" fmla="*/ 2147483647 h 928"/>
              <a:gd name="T98" fmla="*/ 2147483647 w 2518"/>
              <a:gd name="T99" fmla="*/ 2147483647 h 928"/>
              <a:gd name="T100" fmla="*/ 2147483647 w 2518"/>
              <a:gd name="T101" fmla="*/ 2147483647 h 928"/>
              <a:gd name="T102" fmla="*/ 2147483647 w 2518"/>
              <a:gd name="T103" fmla="*/ 2147483647 h 928"/>
              <a:gd name="T104" fmla="*/ 2147483647 w 2518"/>
              <a:gd name="T105" fmla="*/ 2147483647 h 928"/>
              <a:gd name="T106" fmla="*/ 2147483647 w 2518"/>
              <a:gd name="T107" fmla="*/ 2147483647 h 928"/>
              <a:gd name="T108" fmla="*/ 2147483647 w 2518"/>
              <a:gd name="T109" fmla="*/ 2147483647 h 928"/>
              <a:gd name="T110" fmla="*/ 2147483647 w 2518"/>
              <a:gd name="T111" fmla="*/ 2147483647 h 928"/>
              <a:gd name="T112" fmla="*/ 2147483647 w 2518"/>
              <a:gd name="T113" fmla="*/ 2147483647 h 9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18"/>
              <a:gd name="T172" fmla="*/ 0 h 928"/>
              <a:gd name="T173" fmla="*/ 2518 w 2518"/>
              <a:gd name="T174" fmla="*/ 928 h 9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18" h="928">
                <a:moveTo>
                  <a:pt x="395" y="312"/>
                </a:moveTo>
                <a:lnTo>
                  <a:pt x="383" y="355"/>
                </a:lnTo>
                <a:lnTo>
                  <a:pt x="383" y="358"/>
                </a:lnTo>
                <a:lnTo>
                  <a:pt x="384" y="359"/>
                </a:lnTo>
                <a:lnTo>
                  <a:pt x="384" y="361"/>
                </a:lnTo>
                <a:lnTo>
                  <a:pt x="387" y="363"/>
                </a:lnTo>
                <a:lnTo>
                  <a:pt x="387" y="365"/>
                </a:lnTo>
                <a:lnTo>
                  <a:pt x="391" y="367"/>
                </a:lnTo>
                <a:lnTo>
                  <a:pt x="393" y="369"/>
                </a:lnTo>
                <a:lnTo>
                  <a:pt x="395" y="370"/>
                </a:lnTo>
                <a:lnTo>
                  <a:pt x="402" y="370"/>
                </a:lnTo>
                <a:lnTo>
                  <a:pt x="402" y="369"/>
                </a:lnTo>
                <a:lnTo>
                  <a:pt x="406" y="367"/>
                </a:lnTo>
                <a:lnTo>
                  <a:pt x="407" y="366"/>
                </a:lnTo>
                <a:lnTo>
                  <a:pt x="410" y="362"/>
                </a:lnTo>
                <a:lnTo>
                  <a:pt x="409" y="365"/>
                </a:lnTo>
                <a:lnTo>
                  <a:pt x="415" y="363"/>
                </a:lnTo>
                <a:lnTo>
                  <a:pt x="419" y="362"/>
                </a:lnTo>
                <a:lnTo>
                  <a:pt x="423" y="361"/>
                </a:lnTo>
                <a:lnTo>
                  <a:pt x="421" y="361"/>
                </a:lnTo>
                <a:lnTo>
                  <a:pt x="423" y="361"/>
                </a:lnTo>
                <a:lnTo>
                  <a:pt x="422" y="361"/>
                </a:lnTo>
                <a:lnTo>
                  <a:pt x="425" y="362"/>
                </a:lnTo>
                <a:lnTo>
                  <a:pt x="423" y="361"/>
                </a:lnTo>
                <a:lnTo>
                  <a:pt x="426" y="363"/>
                </a:lnTo>
                <a:lnTo>
                  <a:pt x="425" y="362"/>
                </a:lnTo>
                <a:lnTo>
                  <a:pt x="426" y="366"/>
                </a:lnTo>
                <a:lnTo>
                  <a:pt x="426" y="363"/>
                </a:lnTo>
                <a:lnTo>
                  <a:pt x="362" y="482"/>
                </a:lnTo>
                <a:lnTo>
                  <a:pt x="362" y="484"/>
                </a:lnTo>
                <a:lnTo>
                  <a:pt x="362" y="486"/>
                </a:lnTo>
                <a:lnTo>
                  <a:pt x="363" y="487"/>
                </a:lnTo>
                <a:lnTo>
                  <a:pt x="363" y="488"/>
                </a:lnTo>
                <a:lnTo>
                  <a:pt x="366" y="490"/>
                </a:lnTo>
                <a:lnTo>
                  <a:pt x="367" y="491"/>
                </a:lnTo>
                <a:lnTo>
                  <a:pt x="374" y="491"/>
                </a:lnTo>
                <a:lnTo>
                  <a:pt x="379" y="488"/>
                </a:lnTo>
                <a:lnTo>
                  <a:pt x="386" y="486"/>
                </a:lnTo>
                <a:lnTo>
                  <a:pt x="403" y="479"/>
                </a:lnTo>
                <a:lnTo>
                  <a:pt x="402" y="479"/>
                </a:lnTo>
                <a:lnTo>
                  <a:pt x="406" y="479"/>
                </a:lnTo>
                <a:lnTo>
                  <a:pt x="403" y="479"/>
                </a:lnTo>
                <a:lnTo>
                  <a:pt x="405" y="479"/>
                </a:lnTo>
                <a:lnTo>
                  <a:pt x="402" y="476"/>
                </a:lnTo>
                <a:lnTo>
                  <a:pt x="403" y="479"/>
                </a:lnTo>
                <a:lnTo>
                  <a:pt x="403" y="478"/>
                </a:lnTo>
                <a:lnTo>
                  <a:pt x="406" y="484"/>
                </a:lnTo>
                <a:lnTo>
                  <a:pt x="406" y="482"/>
                </a:lnTo>
                <a:lnTo>
                  <a:pt x="359" y="599"/>
                </a:lnTo>
                <a:lnTo>
                  <a:pt x="359" y="597"/>
                </a:lnTo>
                <a:lnTo>
                  <a:pt x="323" y="644"/>
                </a:lnTo>
                <a:lnTo>
                  <a:pt x="323" y="646"/>
                </a:lnTo>
                <a:lnTo>
                  <a:pt x="321" y="647"/>
                </a:lnTo>
                <a:lnTo>
                  <a:pt x="321" y="648"/>
                </a:lnTo>
                <a:lnTo>
                  <a:pt x="323" y="650"/>
                </a:lnTo>
                <a:lnTo>
                  <a:pt x="323" y="651"/>
                </a:lnTo>
                <a:lnTo>
                  <a:pt x="327" y="654"/>
                </a:lnTo>
                <a:lnTo>
                  <a:pt x="328" y="655"/>
                </a:lnTo>
                <a:lnTo>
                  <a:pt x="332" y="655"/>
                </a:lnTo>
                <a:lnTo>
                  <a:pt x="343" y="658"/>
                </a:lnTo>
                <a:lnTo>
                  <a:pt x="355" y="659"/>
                </a:lnTo>
                <a:lnTo>
                  <a:pt x="359" y="662"/>
                </a:lnTo>
                <a:lnTo>
                  <a:pt x="359" y="660"/>
                </a:lnTo>
                <a:lnTo>
                  <a:pt x="363" y="665"/>
                </a:lnTo>
                <a:lnTo>
                  <a:pt x="362" y="658"/>
                </a:lnTo>
                <a:lnTo>
                  <a:pt x="323" y="745"/>
                </a:lnTo>
                <a:lnTo>
                  <a:pt x="321" y="747"/>
                </a:lnTo>
                <a:lnTo>
                  <a:pt x="323" y="745"/>
                </a:lnTo>
                <a:lnTo>
                  <a:pt x="321" y="748"/>
                </a:lnTo>
                <a:lnTo>
                  <a:pt x="317" y="752"/>
                </a:lnTo>
                <a:lnTo>
                  <a:pt x="317" y="751"/>
                </a:lnTo>
                <a:lnTo>
                  <a:pt x="313" y="755"/>
                </a:lnTo>
                <a:lnTo>
                  <a:pt x="312" y="756"/>
                </a:lnTo>
                <a:lnTo>
                  <a:pt x="313" y="755"/>
                </a:lnTo>
                <a:lnTo>
                  <a:pt x="312" y="756"/>
                </a:lnTo>
                <a:lnTo>
                  <a:pt x="317" y="759"/>
                </a:lnTo>
                <a:lnTo>
                  <a:pt x="294" y="709"/>
                </a:lnTo>
                <a:lnTo>
                  <a:pt x="294" y="713"/>
                </a:lnTo>
                <a:lnTo>
                  <a:pt x="296" y="709"/>
                </a:lnTo>
                <a:lnTo>
                  <a:pt x="294" y="712"/>
                </a:lnTo>
                <a:lnTo>
                  <a:pt x="297" y="709"/>
                </a:lnTo>
                <a:lnTo>
                  <a:pt x="296" y="710"/>
                </a:lnTo>
                <a:lnTo>
                  <a:pt x="300" y="709"/>
                </a:lnTo>
                <a:lnTo>
                  <a:pt x="298" y="709"/>
                </a:lnTo>
                <a:lnTo>
                  <a:pt x="312" y="712"/>
                </a:lnTo>
                <a:lnTo>
                  <a:pt x="313" y="712"/>
                </a:lnTo>
                <a:lnTo>
                  <a:pt x="317" y="710"/>
                </a:lnTo>
                <a:lnTo>
                  <a:pt x="319" y="710"/>
                </a:lnTo>
                <a:lnTo>
                  <a:pt x="323" y="709"/>
                </a:lnTo>
                <a:lnTo>
                  <a:pt x="323" y="708"/>
                </a:lnTo>
                <a:lnTo>
                  <a:pt x="324" y="706"/>
                </a:lnTo>
                <a:lnTo>
                  <a:pt x="325" y="705"/>
                </a:lnTo>
                <a:lnTo>
                  <a:pt x="325" y="704"/>
                </a:lnTo>
                <a:lnTo>
                  <a:pt x="324" y="702"/>
                </a:lnTo>
                <a:lnTo>
                  <a:pt x="316" y="685"/>
                </a:lnTo>
                <a:lnTo>
                  <a:pt x="305" y="666"/>
                </a:lnTo>
                <a:lnTo>
                  <a:pt x="285" y="632"/>
                </a:lnTo>
                <a:lnTo>
                  <a:pt x="262" y="597"/>
                </a:lnTo>
                <a:lnTo>
                  <a:pt x="238" y="564"/>
                </a:lnTo>
                <a:lnTo>
                  <a:pt x="239" y="564"/>
                </a:lnTo>
                <a:lnTo>
                  <a:pt x="216" y="527"/>
                </a:lnTo>
                <a:lnTo>
                  <a:pt x="206" y="510"/>
                </a:lnTo>
                <a:lnTo>
                  <a:pt x="196" y="491"/>
                </a:lnTo>
                <a:lnTo>
                  <a:pt x="186" y="471"/>
                </a:lnTo>
                <a:lnTo>
                  <a:pt x="177" y="451"/>
                </a:lnTo>
                <a:lnTo>
                  <a:pt x="171" y="429"/>
                </a:lnTo>
                <a:lnTo>
                  <a:pt x="164" y="406"/>
                </a:lnTo>
                <a:lnTo>
                  <a:pt x="164" y="409"/>
                </a:lnTo>
                <a:lnTo>
                  <a:pt x="165" y="405"/>
                </a:lnTo>
                <a:lnTo>
                  <a:pt x="164" y="406"/>
                </a:lnTo>
                <a:lnTo>
                  <a:pt x="168" y="402"/>
                </a:lnTo>
                <a:lnTo>
                  <a:pt x="163" y="404"/>
                </a:lnTo>
                <a:lnTo>
                  <a:pt x="227" y="433"/>
                </a:lnTo>
                <a:lnTo>
                  <a:pt x="229" y="435"/>
                </a:lnTo>
                <a:lnTo>
                  <a:pt x="230" y="435"/>
                </a:lnTo>
                <a:lnTo>
                  <a:pt x="231" y="433"/>
                </a:lnTo>
                <a:lnTo>
                  <a:pt x="233" y="433"/>
                </a:lnTo>
                <a:lnTo>
                  <a:pt x="234" y="431"/>
                </a:lnTo>
                <a:lnTo>
                  <a:pt x="234" y="429"/>
                </a:lnTo>
                <a:lnTo>
                  <a:pt x="233" y="428"/>
                </a:lnTo>
                <a:lnTo>
                  <a:pt x="30" y="9"/>
                </a:lnTo>
                <a:lnTo>
                  <a:pt x="30" y="7"/>
                </a:lnTo>
                <a:lnTo>
                  <a:pt x="28" y="7"/>
                </a:lnTo>
                <a:lnTo>
                  <a:pt x="30" y="7"/>
                </a:lnTo>
                <a:lnTo>
                  <a:pt x="28" y="6"/>
                </a:lnTo>
                <a:lnTo>
                  <a:pt x="27" y="6"/>
                </a:lnTo>
                <a:lnTo>
                  <a:pt x="26" y="3"/>
                </a:lnTo>
                <a:lnTo>
                  <a:pt x="23" y="0"/>
                </a:lnTo>
                <a:lnTo>
                  <a:pt x="22" y="0"/>
                </a:lnTo>
                <a:lnTo>
                  <a:pt x="19" y="0"/>
                </a:lnTo>
                <a:lnTo>
                  <a:pt x="17" y="0"/>
                </a:lnTo>
                <a:lnTo>
                  <a:pt x="16" y="2"/>
                </a:lnTo>
                <a:lnTo>
                  <a:pt x="16" y="3"/>
                </a:lnTo>
                <a:lnTo>
                  <a:pt x="15" y="4"/>
                </a:lnTo>
                <a:lnTo>
                  <a:pt x="15" y="6"/>
                </a:lnTo>
                <a:lnTo>
                  <a:pt x="20" y="31"/>
                </a:lnTo>
                <a:lnTo>
                  <a:pt x="26" y="57"/>
                </a:lnTo>
                <a:lnTo>
                  <a:pt x="28" y="84"/>
                </a:lnTo>
                <a:lnTo>
                  <a:pt x="31" y="109"/>
                </a:lnTo>
                <a:lnTo>
                  <a:pt x="32" y="138"/>
                </a:lnTo>
                <a:lnTo>
                  <a:pt x="32" y="164"/>
                </a:lnTo>
                <a:lnTo>
                  <a:pt x="32" y="193"/>
                </a:lnTo>
                <a:lnTo>
                  <a:pt x="32" y="221"/>
                </a:lnTo>
                <a:lnTo>
                  <a:pt x="32" y="220"/>
                </a:lnTo>
                <a:lnTo>
                  <a:pt x="27" y="276"/>
                </a:lnTo>
                <a:lnTo>
                  <a:pt x="20" y="332"/>
                </a:lnTo>
                <a:lnTo>
                  <a:pt x="11" y="388"/>
                </a:lnTo>
                <a:lnTo>
                  <a:pt x="0" y="441"/>
                </a:lnTo>
                <a:lnTo>
                  <a:pt x="0" y="444"/>
                </a:lnTo>
                <a:lnTo>
                  <a:pt x="0" y="445"/>
                </a:lnTo>
                <a:lnTo>
                  <a:pt x="1" y="445"/>
                </a:lnTo>
                <a:lnTo>
                  <a:pt x="3" y="447"/>
                </a:lnTo>
                <a:lnTo>
                  <a:pt x="5" y="448"/>
                </a:lnTo>
                <a:lnTo>
                  <a:pt x="8" y="448"/>
                </a:lnTo>
                <a:lnTo>
                  <a:pt x="9" y="448"/>
                </a:lnTo>
                <a:lnTo>
                  <a:pt x="12" y="445"/>
                </a:lnTo>
                <a:lnTo>
                  <a:pt x="13" y="445"/>
                </a:lnTo>
                <a:lnTo>
                  <a:pt x="17" y="443"/>
                </a:lnTo>
                <a:lnTo>
                  <a:pt x="17" y="441"/>
                </a:lnTo>
                <a:lnTo>
                  <a:pt x="26" y="435"/>
                </a:lnTo>
                <a:lnTo>
                  <a:pt x="24" y="435"/>
                </a:lnTo>
                <a:lnTo>
                  <a:pt x="30" y="431"/>
                </a:lnTo>
                <a:lnTo>
                  <a:pt x="30" y="432"/>
                </a:lnTo>
                <a:lnTo>
                  <a:pt x="35" y="429"/>
                </a:lnTo>
                <a:lnTo>
                  <a:pt x="34" y="429"/>
                </a:lnTo>
                <a:lnTo>
                  <a:pt x="40" y="429"/>
                </a:lnTo>
                <a:lnTo>
                  <a:pt x="35" y="424"/>
                </a:lnTo>
                <a:lnTo>
                  <a:pt x="15" y="658"/>
                </a:lnTo>
                <a:lnTo>
                  <a:pt x="15" y="659"/>
                </a:lnTo>
                <a:lnTo>
                  <a:pt x="16" y="662"/>
                </a:lnTo>
                <a:lnTo>
                  <a:pt x="17" y="662"/>
                </a:lnTo>
                <a:lnTo>
                  <a:pt x="17" y="663"/>
                </a:lnTo>
                <a:lnTo>
                  <a:pt x="20" y="665"/>
                </a:lnTo>
                <a:lnTo>
                  <a:pt x="22" y="665"/>
                </a:lnTo>
                <a:lnTo>
                  <a:pt x="26" y="665"/>
                </a:lnTo>
                <a:lnTo>
                  <a:pt x="32" y="665"/>
                </a:lnTo>
                <a:lnTo>
                  <a:pt x="38" y="663"/>
                </a:lnTo>
                <a:lnTo>
                  <a:pt x="40" y="663"/>
                </a:lnTo>
                <a:lnTo>
                  <a:pt x="38" y="662"/>
                </a:lnTo>
                <a:lnTo>
                  <a:pt x="40" y="663"/>
                </a:lnTo>
                <a:lnTo>
                  <a:pt x="38" y="659"/>
                </a:lnTo>
                <a:lnTo>
                  <a:pt x="11" y="868"/>
                </a:lnTo>
                <a:lnTo>
                  <a:pt x="12" y="870"/>
                </a:lnTo>
                <a:lnTo>
                  <a:pt x="13" y="872"/>
                </a:lnTo>
                <a:lnTo>
                  <a:pt x="15" y="873"/>
                </a:lnTo>
                <a:lnTo>
                  <a:pt x="16" y="874"/>
                </a:lnTo>
                <a:lnTo>
                  <a:pt x="19" y="874"/>
                </a:lnTo>
                <a:lnTo>
                  <a:pt x="23" y="874"/>
                </a:lnTo>
                <a:lnTo>
                  <a:pt x="24" y="874"/>
                </a:lnTo>
                <a:lnTo>
                  <a:pt x="26" y="874"/>
                </a:lnTo>
                <a:lnTo>
                  <a:pt x="26" y="873"/>
                </a:lnTo>
                <a:lnTo>
                  <a:pt x="31" y="870"/>
                </a:lnTo>
                <a:lnTo>
                  <a:pt x="36" y="866"/>
                </a:lnTo>
                <a:lnTo>
                  <a:pt x="36" y="865"/>
                </a:lnTo>
                <a:lnTo>
                  <a:pt x="47" y="855"/>
                </a:lnTo>
                <a:lnTo>
                  <a:pt x="46" y="855"/>
                </a:lnTo>
                <a:lnTo>
                  <a:pt x="50" y="853"/>
                </a:lnTo>
                <a:lnTo>
                  <a:pt x="48" y="853"/>
                </a:lnTo>
                <a:lnTo>
                  <a:pt x="52" y="851"/>
                </a:lnTo>
                <a:lnTo>
                  <a:pt x="47" y="847"/>
                </a:lnTo>
                <a:lnTo>
                  <a:pt x="50" y="924"/>
                </a:lnTo>
                <a:lnTo>
                  <a:pt x="50" y="925"/>
                </a:lnTo>
                <a:lnTo>
                  <a:pt x="51" y="927"/>
                </a:lnTo>
                <a:lnTo>
                  <a:pt x="54" y="928"/>
                </a:lnTo>
                <a:lnTo>
                  <a:pt x="55" y="928"/>
                </a:lnTo>
                <a:lnTo>
                  <a:pt x="954" y="919"/>
                </a:lnTo>
                <a:lnTo>
                  <a:pt x="2417" y="911"/>
                </a:lnTo>
                <a:lnTo>
                  <a:pt x="2504" y="908"/>
                </a:lnTo>
                <a:lnTo>
                  <a:pt x="2506" y="908"/>
                </a:lnTo>
                <a:lnTo>
                  <a:pt x="2510" y="908"/>
                </a:lnTo>
                <a:lnTo>
                  <a:pt x="2511" y="907"/>
                </a:lnTo>
                <a:lnTo>
                  <a:pt x="2511" y="905"/>
                </a:lnTo>
                <a:lnTo>
                  <a:pt x="2514" y="904"/>
                </a:lnTo>
                <a:lnTo>
                  <a:pt x="2515" y="904"/>
                </a:lnTo>
                <a:lnTo>
                  <a:pt x="2515" y="902"/>
                </a:lnTo>
                <a:lnTo>
                  <a:pt x="2517" y="900"/>
                </a:lnTo>
                <a:lnTo>
                  <a:pt x="2517" y="898"/>
                </a:lnTo>
                <a:lnTo>
                  <a:pt x="2518" y="893"/>
                </a:lnTo>
                <a:lnTo>
                  <a:pt x="2518" y="890"/>
                </a:lnTo>
                <a:lnTo>
                  <a:pt x="2518" y="889"/>
                </a:lnTo>
                <a:lnTo>
                  <a:pt x="2510" y="893"/>
                </a:lnTo>
                <a:lnTo>
                  <a:pt x="2508" y="892"/>
                </a:lnTo>
                <a:lnTo>
                  <a:pt x="2510" y="894"/>
                </a:lnTo>
                <a:lnTo>
                  <a:pt x="2510" y="890"/>
                </a:lnTo>
                <a:lnTo>
                  <a:pt x="2507" y="896"/>
                </a:lnTo>
                <a:lnTo>
                  <a:pt x="2508" y="894"/>
                </a:lnTo>
                <a:lnTo>
                  <a:pt x="2507" y="898"/>
                </a:lnTo>
                <a:lnTo>
                  <a:pt x="2507" y="897"/>
                </a:lnTo>
                <a:lnTo>
                  <a:pt x="2506" y="900"/>
                </a:lnTo>
                <a:lnTo>
                  <a:pt x="2507" y="898"/>
                </a:lnTo>
                <a:lnTo>
                  <a:pt x="2503" y="900"/>
                </a:lnTo>
                <a:lnTo>
                  <a:pt x="2504" y="900"/>
                </a:lnTo>
                <a:lnTo>
                  <a:pt x="2417" y="901"/>
                </a:lnTo>
                <a:lnTo>
                  <a:pt x="954" y="911"/>
                </a:lnTo>
                <a:lnTo>
                  <a:pt x="55" y="919"/>
                </a:lnTo>
                <a:lnTo>
                  <a:pt x="59" y="924"/>
                </a:lnTo>
                <a:lnTo>
                  <a:pt x="56" y="847"/>
                </a:lnTo>
                <a:lnTo>
                  <a:pt x="55" y="846"/>
                </a:lnTo>
                <a:lnTo>
                  <a:pt x="55" y="845"/>
                </a:lnTo>
                <a:lnTo>
                  <a:pt x="55" y="843"/>
                </a:lnTo>
                <a:lnTo>
                  <a:pt x="54" y="843"/>
                </a:lnTo>
                <a:lnTo>
                  <a:pt x="52" y="843"/>
                </a:lnTo>
                <a:lnTo>
                  <a:pt x="51" y="843"/>
                </a:lnTo>
                <a:lnTo>
                  <a:pt x="50" y="843"/>
                </a:lnTo>
                <a:lnTo>
                  <a:pt x="46" y="845"/>
                </a:lnTo>
                <a:lnTo>
                  <a:pt x="44" y="846"/>
                </a:lnTo>
                <a:lnTo>
                  <a:pt x="40" y="849"/>
                </a:lnTo>
                <a:lnTo>
                  <a:pt x="30" y="859"/>
                </a:lnTo>
                <a:lnTo>
                  <a:pt x="30" y="858"/>
                </a:lnTo>
                <a:lnTo>
                  <a:pt x="26" y="863"/>
                </a:lnTo>
                <a:lnTo>
                  <a:pt x="22" y="866"/>
                </a:lnTo>
                <a:lnTo>
                  <a:pt x="23" y="865"/>
                </a:lnTo>
                <a:lnTo>
                  <a:pt x="20" y="865"/>
                </a:lnTo>
                <a:lnTo>
                  <a:pt x="22" y="865"/>
                </a:lnTo>
                <a:lnTo>
                  <a:pt x="19" y="865"/>
                </a:lnTo>
                <a:lnTo>
                  <a:pt x="20" y="865"/>
                </a:lnTo>
                <a:lnTo>
                  <a:pt x="19" y="865"/>
                </a:lnTo>
                <a:lnTo>
                  <a:pt x="22" y="868"/>
                </a:lnTo>
                <a:lnTo>
                  <a:pt x="19" y="865"/>
                </a:lnTo>
                <a:lnTo>
                  <a:pt x="20" y="868"/>
                </a:lnTo>
                <a:lnTo>
                  <a:pt x="47" y="659"/>
                </a:lnTo>
                <a:lnTo>
                  <a:pt x="47" y="658"/>
                </a:lnTo>
                <a:lnTo>
                  <a:pt x="47" y="656"/>
                </a:lnTo>
                <a:lnTo>
                  <a:pt x="46" y="655"/>
                </a:lnTo>
                <a:lnTo>
                  <a:pt x="44" y="655"/>
                </a:lnTo>
                <a:lnTo>
                  <a:pt x="42" y="654"/>
                </a:lnTo>
                <a:lnTo>
                  <a:pt x="40" y="654"/>
                </a:lnTo>
                <a:lnTo>
                  <a:pt x="38" y="654"/>
                </a:lnTo>
                <a:lnTo>
                  <a:pt x="31" y="655"/>
                </a:lnTo>
                <a:lnTo>
                  <a:pt x="24" y="655"/>
                </a:lnTo>
                <a:lnTo>
                  <a:pt x="22" y="655"/>
                </a:lnTo>
                <a:lnTo>
                  <a:pt x="24" y="655"/>
                </a:lnTo>
                <a:lnTo>
                  <a:pt x="22" y="655"/>
                </a:lnTo>
                <a:lnTo>
                  <a:pt x="24" y="659"/>
                </a:lnTo>
                <a:lnTo>
                  <a:pt x="44" y="425"/>
                </a:lnTo>
                <a:lnTo>
                  <a:pt x="44" y="424"/>
                </a:lnTo>
                <a:lnTo>
                  <a:pt x="44" y="423"/>
                </a:lnTo>
                <a:lnTo>
                  <a:pt x="43" y="423"/>
                </a:lnTo>
                <a:lnTo>
                  <a:pt x="43" y="421"/>
                </a:lnTo>
                <a:lnTo>
                  <a:pt x="42" y="420"/>
                </a:lnTo>
                <a:lnTo>
                  <a:pt x="40" y="420"/>
                </a:lnTo>
                <a:lnTo>
                  <a:pt x="39" y="420"/>
                </a:lnTo>
                <a:lnTo>
                  <a:pt x="32" y="420"/>
                </a:lnTo>
                <a:lnTo>
                  <a:pt x="31" y="421"/>
                </a:lnTo>
                <a:lnTo>
                  <a:pt x="26" y="424"/>
                </a:lnTo>
                <a:lnTo>
                  <a:pt x="24" y="424"/>
                </a:lnTo>
                <a:lnTo>
                  <a:pt x="19" y="428"/>
                </a:lnTo>
                <a:lnTo>
                  <a:pt x="11" y="436"/>
                </a:lnTo>
                <a:lnTo>
                  <a:pt x="11" y="435"/>
                </a:lnTo>
                <a:lnTo>
                  <a:pt x="8" y="439"/>
                </a:lnTo>
                <a:lnTo>
                  <a:pt x="8" y="437"/>
                </a:lnTo>
                <a:lnTo>
                  <a:pt x="5" y="439"/>
                </a:lnTo>
                <a:lnTo>
                  <a:pt x="9" y="439"/>
                </a:lnTo>
                <a:lnTo>
                  <a:pt x="5" y="437"/>
                </a:lnTo>
                <a:lnTo>
                  <a:pt x="9" y="444"/>
                </a:lnTo>
                <a:lnTo>
                  <a:pt x="20" y="389"/>
                </a:lnTo>
                <a:lnTo>
                  <a:pt x="30" y="334"/>
                </a:lnTo>
                <a:lnTo>
                  <a:pt x="36" y="277"/>
                </a:lnTo>
                <a:lnTo>
                  <a:pt x="40" y="221"/>
                </a:lnTo>
                <a:lnTo>
                  <a:pt x="42" y="193"/>
                </a:lnTo>
                <a:lnTo>
                  <a:pt x="42" y="164"/>
                </a:lnTo>
                <a:lnTo>
                  <a:pt x="42" y="138"/>
                </a:lnTo>
                <a:lnTo>
                  <a:pt x="42" y="136"/>
                </a:lnTo>
                <a:lnTo>
                  <a:pt x="40" y="109"/>
                </a:lnTo>
                <a:lnTo>
                  <a:pt x="38" y="82"/>
                </a:lnTo>
                <a:lnTo>
                  <a:pt x="34" y="56"/>
                </a:lnTo>
                <a:lnTo>
                  <a:pt x="30" y="29"/>
                </a:lnTo>
                <a:lnTo>
                  <a:pt x="24" y="4"/>
                </a:lnTo>
                <a:lnTo>
                  <a:pt x="17" y="9"/>
                </a:lnTo>
                <a:lnTo>
                  <a:pt x="20" y="11"/>
                </a:lnTo>
                <a:lnTo>
                  <a:pt x="19" y="10"/>
                </a:lnTo>
                <a:lnTo>
                  <a:pt x="22" y="11"/>
                </a:lnTo>
                <a:lnTo>
                  <a:pt x="20" y="11"/>
                </a:lnTo>
                <a:lnTo>
                  <a:pt x="22" y="11"/>
                </a:lnTo>
                <a:lnTo>
                  <a:pt x="22" y="13"/>
                </a:lnTo>
                <a:lnTo>
                  <a:pt x="23" y="14"/>
                </a:lnTo>
                <a:lnTo>
                  <a:pt x="22" y="13"/>
                </a:lnTo>
                <a:lnTo>
                  <a:pt x="225" y="432"/>
                </a:lnTo>
                <a:lnTo>
                  <a:pt x="231" y="425"/>
                </a:lnTo>
                <a:lnTo>
                  <a:pt x="167" y="396"/>
                </a:lnTo>
                <a:lnTo>
                  <a:pt x="165" y="396"/>
                </a:lnTo>
                <a:lnTo>
                  <a:pt x="164" y="394"/>
                </a:lnTo>
                <a:lnTo>
                  <a:pt x="163" y="396"/>
                </a:lnTo>
                <a:lnTo>
                  <a:pt x="161" y="396"/>
                </a:lnTo>
                <a:lnTo>
                  <a:pt x="160" y="397"/>
                </a:lnTo>
                <a:lnTo>
                  <a:pt x="157" y="401"/>
                </a:lnTo>
                <a:lnTo>
                  <a:pt x="156" y="402"/>
                </a:lnTo>
                <a:lnTo>
                  <a:pt x="155" y="406"/>
                </a:lnTo>
                <a:lnTo>
                  <a:pt x="155" y="408"/>
                </a:lnTo>
                <a:lnTo>
                  <a:pt x="155" y="409"/>
                </a:lnTo>
                <a:lnTo>
                  <a:pt x="161" y="432"/>
                </a:lnTo>
                <a:lnTo>
                  <a:pt x="168" y="455"/>
                </a:lnTo>
                <a:lnTo>
                  <a:pt x="169" y="455"/>
                </a:lnTo>
                <a:lnTo>
                  <a:pt x="177" y="475"/>
                </a:lnTo>
                <a:lnTo>
                  <a:pt x="188" y="495"/>
                </a:lnTo>
                <a:lnTo>
                  <a:pt x="198" y="514"/>
                </a:lnTo>
                <a:lnTo>
                  <a:pt x="208" y="533"/>
                </a:lnTo>
                <a:lnTo>
                  <a:pt x="231" y="569"/>
                </a:lnTo>
                <a:lnTo>
                  <a:pt x="254" y="603"/>
                </a:lnTo>
                <a:lnTo>
                  <a:pt x="277" y="636"/>
                </a:lnTo>
                <a:lnTo>
                  <a:pt x="297" y="671"/>
                </a:lnTo>
                <a:lnTo>
                  <a:pt x="297" y="670"/>
                </a:lnTo>
                <a:lnTo>
                  <a:pt x="308" y="689"/>
                </a:lnTo>
                <a:lnTo>
                  <a:pt x="316" y="706"/>
                </a:lnTo>
                <a:lnTo>
                  <a:pt x="319" y="701"/>
                </a:lnTo>
                <a:lnTo>
                  <a:pt x="315" y="702"/>
                </a:lnTo>
                <a:lnTo>
                  <a:pt x="316" y="701"/>
                </a:lnTo>
                <a:lnTo>
                  <a:pt x="312" y="702"/>
                </a:lnTo>
                <a:lnTo>
                  <a:pt x="313" y="702"/>
                </a:lnTo>
                <a:lnTo>
                  <a:pt x="300" y="701"/>
                </a:lnTo>
                <a:lnTo>
                  <a:pt x="298" y="701"/>
                </a:lnTo>
                <a:lnTo>
                  <a:pt x="294" y="701"/>
                </a:lnTo>
                <a:lnTo>
                  <a:pt x="293" y="701"/>
                </a:lnTo>
                <a:lnTo>
                  <a:pt x="290" y="702"/>
                </a:lnTo>
                <a:lnTo>
                  <a:pt x="289" y="704"/>
                </a:lnTo>
                <a:lnTo>
                  <a:pt x="288" y="705"/>
                </a:lnTo>
                <a:lnTo>
                  <a:pt x="286" y="709"/>
                </a:lnTo>
                <a:lnTo>
                  <a:pt x="286" y="710"/>
                </a:lnTo>
                <a:lnTo>
                  <a:pt x="286" y="712"/>
                </a:lnTo>
                <a:lnTo>
                  <a:pt x="286" y="713"/>
                </a:lnTo>
                <a:lnTo>
                  <a:pt x="309" y="763"/>
                </a:lnTo>
                <a:lnTo>
                  <a:pt x="311" y="764"/>
                </a:lnTo>
                <a:lnTo>
                  <a:pt x="312" y="764"/>
                </a:lnTo>
                <a:lnTo>
                  <a:pt x="313" y="764"/>
                </a:lnTo>
                <a:lnTo>
                  <a:pt x="315" y="764"/>
                </a:lnTo>
                <a:lnTo>
                  <a:pt x="316" y="764"/>
                </a:lnTo>
                <a:lnTo>
                  <a:pt x="317" y="763"/>
                </a:lnTo>
                <a:lnTo>
                  <a:pt x="319" y="763"/>
                </a:lnTo>
                <a:lnTo>
                  <a:pt x="324" y="759"/>
                </a:lnTo>
                <a:lnTo>
                  <a:pt x="324" y="757"/>
                </a:lnTo>
                <a:lnTo>
                  <a:pt x="328" y="753"/>
                </a:lnTo>
                <a:lnTo>
                  <a:pt x="327" y="753"/>
                </a:lnTo>
                <a:lnTo>
                  <a:pt x="329" y="752"/>
                </a:lnTo>
                <a:lnTo>
                  <a:pt x="329" y="751"/>
                </a:lnTo>
                <a:lnTo>
                  <a:pt x="331" y="749"/>
                </a:lnTo>
                <a:lnTo>
                  <a:pt x="370" y="662"/>
                </a:lnTo>
                <a:lnTo>
                  <a:pt x="370" y="660"/>
                </a:lnTo>
                <a:lnTo>
                  <a:pt x="370" y="659"/>
                </a:lnTo>
                <a:lnTo>
                  <a:pt x="370" y="658"/>
                </a:lnTo>
                <a:lnTo>
                  <a:pt x="368" y="656"/>
                </a:lnTo>
                <a:lnTo>
                  <a:pt x="363" y="654"/>
                </a:lnTo>
                <a:lnTo>
                  <a:pt x="358" y="651"/>
                </a:lnTo>
                <a:lnTo>
                  <a:pt x="345" y="648"/>
                </a:lnTo>
                <a:lnTo>
                  <a:pt x="335" y="647"/>
                </a:lnTo>
                <a:lnTo>
                  <a:pt x="331" y="646"/>
                </a:lnTo>
                <a:lnTo>
                  <a:pt x="332" y="647"/>
                </a:lnTo>
                <a:lnTo>
                  <a:pt x="329" y="644"/>
                </a:lnTo>
                <a:lnTo>
                  <a:pt x="329" y="651"/>
                </a:lnTo>
                <a:lnTo>
                  <a:pt x="367" y="603"/>
                </a:lnTo>
                <a:lnTo>
                  <a:pt x="367" y="601"/>
                </a:lnTo>
                <a:lnTo>
                  <a:pt x="414" y="484"/>
                </a:lnTo>
                <a:lnTo>
                  <a:pt x="415" y="483"/>
                </a:lnTo>
                <a:lnTo>
                  <a:pt x="415" y="482"/>
                </a:lnTo>
                <a:lnTo>
                  <a:pt x="414" y="482"/>
                </a:lnTo>
                <a:lnTo>
                  <a:pt x="411" y="475"/>
                </a:lnTo>
                <a:lnTo>
                  <a:pt x="410" y="472"/>
                </a:lnTo>
                <a:lnTo>
                  <a:pt x="410" y="471"/>
                </a:lnTo>
                <a:lnTo>
                  <a:pt x="409" y="471"/>
                </a:lnTo>
                <a:lnTo>
                  <a:pt x="409" y="470"/>
                </a:lnTo>
                <a:lnTo>
                  <a:pt x="406" y="470"/>
                </a:lnTo>
                <a:lnTo>
                  <a:pt x="405" y="470"/>
                </a:lnTo>
                <a:lnTo>
                  <a:pt x="402" y="470"/>
                </a:lnTo>
                <a:lnTo>
                  <a:pt x="401" y="471"/>
                </a:lnTo>
                <a:lnTo>
                  <a:pt x="383" y="478"/>
                </a:lnTo>
                <a:lnTo>
                  <a:pt x="376" y="480"/>
                </a:lnTo>
                <a:lnTo>
                  <a:pt x="371" y="482"/>
                </a:lnTo>
                <a:lnTo>
                  <a:pt x="372" y="482"/>
                </a:lnTo>
                <a:lnTo>
                  <a:pt x="368" y="482"/>
                </a:lnTo>
                <a:lnTo>
                  <a:pt x="371" y="483"/>
                </a:lnTo>
                <a:lnTo>
                  <a:pt x="370" y="482"/>
                </a:lnTo>
                <a:lnTo>
                  <a:pt x="370" y="480"/>
                </a:lnTo>
                <a:lnTo>
                  <a:pt x="370" y="486"/>
                </a:lnTo>
                <a:lnTo>
                  <a:pt x="434" y="367"/>
                </a:lnTo>
                <a:lnTo>
                  <a:pt x="436" y="367"/>
                </a:lnTo>
                <a:lnTo>
                  <a:pt x="436" y="366"/>
                </a:lnTo>
                <a:lnTo>
                  <a:pt x="436" y="365"/>
                </a:lnTo>
                <a:lnTo>
                  <a:pt x="434" y="359"/>
                </a:lnTo>
                <a:lnTo>
                  <a:pt x="433" y="358"/>
                </a:lnTo>
                <a:lnTo>
                  <a:pt x="432" y="355"/>
                </a:lnTo>
                <a:lnTo>
                  <a:pt x="430" y="355"/>
                </a:lnTo>
                <a:lnTo>
                  <a:pt x="430" y="354"/>
                </a:lnTo>
                <a:lnTo>
                  <a:pt x="427" y="353"/>
                </a:lnTo>
                <a:lnTo>
                  <a:pt x="426" y="351"/>
                </a:lnTo>
                <a:lnTo>
                  <a:pt x="423" y="351"/>
                </a:lnTo>
                <a:lnTo>
                  <a:pt x="422" y="351"/>
                </a:lnTo>
                <a:lnTo>
                  <a:pt x="421" y="351"/>
                </a:lnTo>
                <a:lnTo>
                  <a:pt x="417" y="353"/>
                </a:lnTo>
                <a:lnTo>
                  <a:pt x="413" y="354"/>
                </a:lnTo>
                <a:lnTo>
                  <a:pt x="414" y="354"/>
                </a:lnTo>
                <a:lnTo>
                  <a:pt x="407" y="355"/>
                </a:lnTo>
                <a:lnTo>
                  <a:pt x="406" y="355"/>
                </a:lnTo>
                <a:lnTo>
                  <a:pt x="405" y="357"/>
                </a:lnTo>
                <a:lnTo>
                  <a:pt x="401" y="359"/>
                </a:lnTo>
                <a:lnTo>
                  <a:pt x="402" y="359"/>
                </a:lnTo>
                <a:lnTo>
                  <a:pt x="398" y="361"/>
                </a:lnTo>
                <a:lnTo>
                  <a:pt x="401" y="361"/>
                </a:lnTo>
                <a:lnTo>
                  <a:pt x="398" y="361"/>
                </a:lnTo>
                <a:lnTo>
                  <a:pt x="399" y="361"/>
                </a:lnTo>
                <a:lnTo>
                  <a:pt x="395" y="359"/>
                </a:lnTo>
                <a:lnTo>
                  <a:pt x="398" y="361"/>
                </a:lnTo>
                <a:lnTo>
                  <a:pt x="394" y="357"/>
                </a:lnTo>
                <a:lnTo>
                  <a:pt x="394" y="358"/>
                </a:lnTo>
                <a:lnTo>
                  <a:pt x="393" y="355"/>
                </a:lnTo>
                <a:lnTo>
                  <a:pt x="394" y="357"/>
                </a:lnTo>
                <a:lnTo>
                  <a:pt x="393" y="355"/>
                </a:lnTo>
                <a:lnTo>
                  <a:pt x="393" y="358"/>
                </a:lnTo>
                <a:lnTo>
                  <a:pt x="405" y="315"/>
                </a:lnTo>
                <a:lnTo>
                  <a:pt x="395" y="312"/>
                </a:lnTo>
                <a:close/>
              </a:path>
            </a:pathLst>
          </a:custGeom>
          <a:solidFill>
            <a:srgbClr val="0D7D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243" name="Freeform 57"/>
          <p:cNvSpPr>
            <a:spLocks/>
          </p:cNvSpPr>
          <p:nvPr/>
        </p:nvSpPr>
        <p:spPr bwMode="auto">
          <a:xfrm>
            <a:off x="5789613" y="5703888"/>
            <a:ext cx="152400" cy="830262"/>
          </a:xfrm>
          <a:custGeom>
            <a:avLst/>
            <a:gdLst>
              <a:gd name="T0" fmla="*/ 2147483647 w 96"/>
              <a:gd name="T1" fmla="*/ 2147483647 h 523"/>
              <a:gd name="T2" fmla="*/ 2147483647 w 96"/>
              <a:gd name="T3" fmla="*/ 2147483647 h 523"/>
              <a:gd name="T4" fmla="*/ 2147483647 w 96"/>
              <a:gd name="T5" fmla="*/ 2147483647 h 523"/>
              <a:gd name="T6" fmla="*/ 2147483647 w 96"/>
              <a:gd name="T7" fmla="*/ 2147483647 h 523"/>
              <a:gd name="T8" fmla="*/ 2147483647 w 96"/>
              <a:gd name="T9" fmla="*/ 2147483647 h 523"/>
              <a:gd name="T10" fmla="*/ 2147483647 w 96"/>
              <a:gd name="T11" fmla="*/ 2147483647 h 523"/>
              <a:gd name="T12" fmla="*/ 2147483647 w 96"/>
              <a:gd name="T13" fmla="*/ 2147483647 h 523"/>
              <a:gd name="T14" fmla="*/ 2147483647 w 96"/>
              <a:gd name="T15" fmla="*/ 2147483647 h 523"/>
              <a:gd name="T16" fmla="*/ 2147483647 w 96"/>
              <a:gd name="T17" fmla="*/ 2147483647 h 523"/>
              <a:gd name="T18" fmla="*/ 2147483647 w 96"/>
              <a:gd name="T19" fmla="*/ 2147483647 h 523"/>
              <a:gd name="T20" fmla="*/ 2147483647 w 96"/>
              <a:gd name="T21" fmla="*/ 2147483647 h 523"/>
              <a:gd name="T22" fmla="*/ 2147483647 w 96"/>
              <a:gd name="T23" fmla="*/ 2147483647 h 523"/>
              <a:gd name="T24" fmla="*/ 2147483647 w 96"/>
              <a:gd name="T25" fmla="*/ 2147483647 h 523"/>
              <a:gd name="T26" fmla="*/ 2147483647 w 96"/>
              <a:gd name="T27" fmla="*/ 2147483647 h 523"/>
              <a:gd name="T28" fmla="*/ 2147483647 w 96"/>
              <a:gd name="T29" fmla="*/ 2147483647 h 523"/>
              <a:gd name="T30" fmla="*/ 2147483647 w 96"/>
              <a:gd name="T31" fmla="*/ 2147483647 h 523"/>
              <a:gd name="T32" fmla="*/ 2147483647 w 96"/>
              <a:gd name="T33" fmla="*/ 2147483647 h 523"/>
              <a:gd name="T34" fmla="*/ 2147483647 w 96"/>
              <a:gd name="T35" fmla="*/ 2147483647 h 523"/>
              <a:gd name="T36" fmla="*/ 2147483647 w 96"/>
              <a:gd name="T37" fmla="*/ 2147483647 h 523"/>
              <a:gd name="T38" fmla="*/ 2147483647 w 96"/>
              <a:gd name="T39" fmla="*/ 2147483647 h 523"/>
              <a:gd name="T40" fmla="*/ 2147483647 w 96"/>
              <a:gd name="T41" fmla="*/ 2147483647 h 523"/>
              <a:gd name="T42" fmla="*/ 2147483647 w 96"/>
              <a:gd name="T43" fmla="*/ 2147483647 h 523"/>
              <a:gd name="T44" fmla="*/ 2147483647 w 96"/>
              <a:gd name="T45" fmla="*/ 2147483647 h 523"/>
              <a:gd name="T46" fmla="*/ 2147483647 w 96"/>
              <a:gd name="T47" fmla="*/ 2147483647 h 523"/>
              <a:gd name="T48" fmla="*/ 2147483647 w 96"/>
              <a:gd name="T49" fmla="*/ 2147483647 h 523"/>
              <a:gd name="T50" fmla="*/ 2147483647 w 96"/>
              <a:gd name="T51" fmla="*/ 2147483647 h 523"/>
              <a:gd name="T52" fmla="*/ 2147483647 w 96"/>
              <a:gd name="T53" fmla="*/ 2147483647 h 523"/>
              <a:gd name="T54" fmla="*/ 2147483647 w 96"/>
              <a:gd name="T55" fmla="*/ 2147483647 h 523"/>
              <a:gd name="T56" fmla="*/ 2147483647 w 96"/>
              <a:gd name="T57" fmla="*/ 2147483647 h 523"/>
              <a:gd name="T58" fmla="*/ 2147483647 w 96"/>
              <a:gd name="T59" fmla="*/ 2147483647 h 523"/>
              <a:gd name="T60" fmla="*/ 2147483647 w 96"/>
              <a:gd name="T61" fmla="*/ 2147483647 h 523"/>
              <a:gd name="T62" fmla="*/ 2147483647 w 96"/>
              <a:gd name="T63" fmla="*/ 2147483647 h 523"/>
              <a:gd name="T64" fmla="*/ 0 w 96"/>
              <a:gd name="T65" fmla="*/ 2147483647 h 523"/>
              <a:gd name="T66" fmla="*/ 2147483647 w 96"/>
              <a:gd name="T67" fmla="*/ 2147483647 h 523"/>
              <a:gd name="T68" fmla="*/ 2147483647 w 96"/>
              <a:gd name="T69" fmla="*/ 2147483647 h 523"/>
              <a:gd name="T70" fmla="*/ 2147483647 w 96"/>
              <a:gd name="T71" fmla="*/ 2147483647 h 523"/>
              <a:gd name="T72" fmla="*/ 2147483647 w 96"/>
              <a:gd name="T73" fmla="*/ 2147483647 h 523"/>
              <a:gd name="T74" fmla="*/ 2147483647 w 96"/>
              <a:gd name="T75" fmla="*/ 2147483647 h 523"/>
              <a:gd name="T76" fmla="*/ 2147483647 w 96"/>
              <a:gd name="T77" fmla="*/ 2147483647 h 523"/>
              <a:gd name="T78" fmla="*/ 2147483647 w 96"/>
              <a:gd name="T79" fmla="*/ 2147483647 h 523"/>
              <a:gd name="T80" fmla="*/ 2147483647 w 96"/>
              <a:gd name="T81" fmla="*/ 2147483647 h 523"/>
              <a:gd name="T82" fmla="*/ 2147483647 w 96"/>
              <a:gd name="T83" fmla="*/ 2147483647 h 523"/>
              <a:gd name="T84" fmla="*/ 2147483647 w 96"/>
              <a:gd name="T85" fmla="*/ 2147483647 h 523"/>
              <a:gd name="T86" fmla="*/ 2147483647 w 96"/>
              <a:gd name="T87" fmla="*/ 2147483647 h 523"/>
              <a:gd name="T88" fmla="*/ 2147483647 w 96"/>
              <a:gd name="T89" fmla="*/ 2147483647 h 523"/>
              <a:gd name="T90" fmla="*/ 2147483647 w 96"/>
              <a:gd name="T91" fmla="*/ 2147483647 h 523"/>
              <a:gd name="T92" fmla="*/ 2147483647 w 96"/>
              <a:gd name="T93" fmla="*/ 2147483647 h 523"/>
              <a:gd name="T94" fmla="*/ 2147483647 w 96"/>
              <a:gd name="T95" fmla="*/ 2147483647 h 523"/>
              <a:gd name="T96" fmla="*/ 2147483647 w 96"/>
              <a:gd name="T97" fmla="*/ 2147483647 h 523"/>
              <a:gd name="T98" fmla="*/ 2147483647 w 96"/>
              <a:gd name="T99" fmla="*/ 2147483647 h 523"/>
              <a:gd name="T100" fmla="*/ 2147483647 w 96"/>
              <a:gd name="T101" fmla="*/ 2147483647 h 523"/>
              <a:gd name="T102" fmla="*/ 2147483647 w 96"/>
              <a:gd name="T103" fmla="*/ 2147483647 h 523"/>
              <a:gd name="T104" fmla="*/ 2147483647 w 96"/>
              <a:gd name="T105" fmla="*/ 2147483647 h 523"/>
              <a:gd name="T106" fmla="*/ 2147483647 w 96"/>
              <a:gd name="T107" fmla="*/ 2147483647 h 523"/>
              <a:gd name="T108" fmla="*/ 2147483647 w 96"/>
              <a:gd name="T109" fmla="*/ 2147483647 h 523"/>
              <a:gd name="T110" fmla="*/ 2147483647 w 96"/>
              <a:gd name="T111" fmla="*/ 2147483647 h 523"/>
              <a:gd name="T112" fmla="*/ 2147483647 w 96"/>
              <a:gd name="T113" fmla="*/ 2147483647 h 523"/>
              <a:gd name="T114" fmla="*/ 2147483647 w 96"/>
              <a:gd name="T115" fmla="*/ 2147483647 h 52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6"/>
              <a:gd name="T175" fmla="*/ 0 h 523"/>
              <a:gd name="T176" fmla="*/ 96 w 96"/>
              <a:gd name="T177" fmla="*/ 523 h 52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6" h="523">
                <a:moveTo>
                  <a:pt x="96" y="519"/>
                </a:moveTo>
                <a:lnTo>
                  <a:pt x="95" y="516"/>
                </a:lnTo>
                <a:lnTo>
                  <a:pt x="93" y="516"/>
                </a:lnTo>
                <a:lnTo>
                  <a:pt x="88" y="512"/>
                </a:lnTo>
                <a:lnTo>
                  <a:pt x="88" y="511"/>
                </a:lnTo>
                <a:lnTo>
                  <a:pt x="84" y="510"/>
                </a:lnTo>
                <a:lnTo>
                  <a:pt x="85" y="511"/>
                </a:lnTo>
                <a:lnTo>
                  <a:pt x="74" y="491"/>
                </a:lnTo>
                <a:lnTo>
                  <a:pt x="74" y="492"/>
                </a:lnTo>
                <a:lnTo>
                  <a:pt x="64" y="471"/>
                </a:lnTo>
                <a:lnTo>
                  <a:pt x="53" y="449"/>
                </a:lnTo>
                <a:lnTo>
                  <a:pt x="42" y="425"/>
                </a:lnTo>
                <a:lnTo>
                  <a:pt x="42" y="426"/>
                </a:lnTo>
                <a:lnTo>
                  <a:pt x="33" y="402"/>
                </a:lnTo>
                <a:lnTo>
                  <a:pt x="34" y="402"/>
                </a:lnTo>
                <a:lnTo>
                  <a:pt x="26" y="378"/>
                </a:lnTo>
                <a:lnTo>
                  <a:pt x="21" y="352"/>
                </a:lnTo>
                <a:lnTo>
                  <a:pt x="18" y="327"/>
                </a:lnTo>
                <a:lnTo>
                  <a:pt x="17" y="331"/>
                </a:lnTo>
                <a:lnTo>
                  <a:pt x="18" y="328"/>
                </a:lnTo>
                <a:lnTo>
                  <a:pt x="19" y="327"/>
                </a:lnTo>
                <a:lnTo>
                  <a:pt x="17" y="328"/>
                </a:lnTo>
                <a:lnTo>
                  <a:pt x="21" y="328"/>
                </a:lnTo>
                <a:lnTo>
                  <a:pt x="19" y="328"/>
                </a:lnTo>
                <a:lnTo>
                  <a:pt x="22" y="329"/>
                </a:lnTo>
                <a:lnTo>
                  <a:pt x="21" y="328"/>
                </a:lnTo>
                <a:lnTo>
                  <a:pt x="25" y="331"/>
                </a:lnTo>
                <a:lnTo>
                  <a:pt x="30" y="335"/>
                </a:lnTo>
                <a:lnTo>
                  <a:pt x="29" y="335"/>
                </a:lnTo>
                <a:lnTo>
                  <a:pt x="34" y="338"/>
                </a:lnTo>
                <a:lnTo>
                  <a:pt x="38" y="342"/>
                </a:lnTo>
                <a:lnTo>
                  <a:pt x="39" y="342"/>
                </a:lnTo>
                <a:lnTo>
                  <a:pt x="45" y="343"/>
                </a:lnTo>
                <a:lnTo>
                  <a:pt x="46" y="343"/>
                </a:lnTo>
                <a:lnTo>
                  <a:pt x="49" y="343"/>
                </a:lnTo>
                <a:lnTo>
                  <a:pt x="50" y="342"/>
                </a:lnTo>
                <a:lnTo>
                  <a:pt x="50" y="340"/>
                </a:lnTo>
                <a:lnTo>
                  <a:pt x="50" y="338"/>
                </a:lnTo>
                <a:lnTo>
                  <a:pt x="41" y="299"/>
                </a:lnTo>
                <a:lnTo>
                  <a:pt x="30" y="257"/>
                </a:lnTo>
                <a:lnTo>
                  <a:pt x="22" y="215"/>
                </a:lnTo>
                <a:lnTo>
                  <a:pt x="15" y="172"/>
                </a:lnTo>
                <a:lnTo>
                  <a:pt x="10" y="129"/>
                </a:lnTo>
                <a:lnTo>
                  <a:pt x="10" y="108"/>
                </a:lnTo>
                <a:lnTo>
                  <a:pt x="10" y="86"/>
                </a:lnTo>
                <a:lnTo>
                  <a:pt x="10" y="65"/>
                </a:lnTo>
                <a:lnTo>
                  <a:pt x="10" y="66"/>
                </a:lnTo>
                <a:lnTo>
                  <a:pt x="13" y="44"/>
                </a:lnTo>
                <a:lnTo>
                  <a:pt x="17" y="24"/>
                </a:lnTo>
                <a:lnTo>
                  <a:pt x="21" y="3"/>
                </a:lnTo>
                <a:lnTo>
                  <a:pt x="11" y="0"/>
                </a:lnTo>
                <a:lnTo>
                  <a:pt x="7" y="22"/>
                </a:lnTo>
                <a:lnTo>
                  <a:pt x="3" y="43"/>
                </a:lnTo>
                <a:lnTo>
                  <a:pt x="2" y="65"/>
                </a:lnTo>
                <a:lnTo>
                  <a:pt x="0" y="86"/>
                </a:lnTo>
                <a:lnTo>
                  <a:pt x="0" y="108"/>
                </a:lnTo>
                <a:lnTo>
                  <a:pt x="2" y="129"/>
                </a:lnTo>
                <a:lnTo>
                  <a:pt x="2" y="131"/>
                </a:lnTo>
                <a:lnTo>
                  <a:pt x="6" y="174"/>
                </a:lnTo>
                <a:lnTo>
                  <a:pt x="13" y="217"/>
                </a:lnTo>
                <a:lnTo>
                  <a:pt x="21" y="260"/>
                </a:lnTo>
                <a:lnTo>
                  <a:pt x="31" y="300"/>
                </a:lnTo>
                <a:lnTo>
                  <a:pt x="41" y="340"/>
                </a:lnTo>
                <a:lnTo>
                  <a:pt x="48" y="335"/>
                </a:lnTo>
                <a:lnTo>
                  <a:pt x="42" y="332"/>
                </a:lnTo>
                <a:lnTo>
                  <a:pt x="43" y="334"/>
                </a:lnTo>
                <a:lnTo>
                  <a:pt x="39" y="331"/>
                </a:lnTo>
                <a:lnTo>
                  <a:pt x="35" y="327"/>
                </a:lnTo>
                <a:lnTo>
                  <a:pt x="34" y="327"/>
                </a:lnTo>
                <a:lnTo>
                  <a:pt x="30" y="324"/>
                </a:lnTo>
                <a:lnTo>
                  <a:pt x="26" y="321"/>
                </a:lnTo>
                <a:lnTo>
                  <a:pt x="26" y="320"/>
                </a:lnTo>
                <a:lnTo>
                  <a:pt x="25" y="320"/>
                </a:lnTo>
                <a:lnTo>
                  <a:pt x="21" y="319"/>
                </a:lnTo>
                <a:lnTo>
                  <a:pt x="19" y="319"/>
                </a:lnTo>
                <a:lnTo>
                  <a:pt x="15" y="320"/>
                </a:lnTo>
                <a:lnTo>
                  <a:pt x="14" y="320"/>
                </a:lnTo>
                <a:lnTo>
                  <a:pt x="13" y="321"/>
                </a:lnTo>
                <a:lnTo>
                  <a:pt x="11" y="323"/>
                </a:lnTo>
                <a:lnTo>
                  <a:pt x="10" y="325"/>
                </a:lnTo>
                <a:lnTo>
                  <a:pt x="9" y="325"/>
                </a:lnTo>
                <a:lnTo>
                  <a:pt x="9" y="327"/>
                </a:lnTo>
                <a:lnTo>
                  <a:pt x="9" y="328"/>
                </a:lnTo>
                <a:lnTo>
                  <a:pt x="11" y="354"/>
                </a:lnTo>
                <a:lnTo>
                  <a:pt x="17" y="379"/>
                </a:lnTo>
                <a:lnTo>
                  <a:pt x="17" y="381"/>
                </a:lnTo>
                <a:lnTo>
                  <a:pt x="25" y="405"/>
                </a:lnTo>
                <a:lnTo>
                  <a:pt x="34" y="429"/>
                </a:lnTo>
                <a:lnTo>
                  <a:pt x="45" y="453"/>
                </a:lnTo>
                <a:lnTo>
                  <a:pt x="56" y="475"/>
                </a:lnTo>
                <a:lnTo>
                  <a:pt x="66" y="496"/>
                </a:lnTo>
                <a:lnTo>
                  <a:pt x="77" y="516"/>
                </a:lnTo>
                <a:lnTo>
                  <a:pt x="78" y="516"/>
                </a:lnTo>
                <a:lnTo>
                  <a:pt x="80" y="518"/>
                </a:lnTo>
                <a:lnTo>
                  <a:pt x="82" y="519"/>
                </a:lnTo>
                <a:lnTo>
                  <a:pt x="88" y="523"/>
                </a:lnTo>
                <a:lnTo>
                  <a:pt x="96" y="519"/>
                </a:lnTo>
                <a:close/>
              </a:path>
            </a:pathLst>
          </a:custGeom>
          <a:solidFill>
            <a:srgbClr val="0D7D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244" name="Freeform 58"/>
          <p:cNvSpPr>
            <a:spLocks/>
          </p:cNvSpPr>
          <p:nvPr/>
        </p:nvSpPr>
        <p:spPr bwMode="auto">
          <a:xfrm>
            <a:off x="4738688" y="5637213"/>
            <a:ext cx="1146175" cy="908050"/>
          </a:xfrm>
          <a:custGeom>
            <a:avLst/>
            <a:gdLst>
              <a:gd name="T0" fmla="*/ 2147483647 w 722"/>
              <a:gd name="T1" fmla="*/ 2147483647 h 572"/>
              <a:gd name="T2" fmla="*/ 2147483647 w 722"/>
              <a:gd name="T3" fmla="*/ 2147483647 h 572"/>
              <a:gd name="T4" fmla="*/ 2147483647 w 722"/>
              <a:gd name="T5" fmla="*/ 2147483647 h 572"/>
              <a:gd name="T6" fmla="*/ 2147483647 w 722"/>
              <a:gd name="T7" fmla="*/ 2147483647 h 572"/>
              <a:gd name="T8" fmla="*/ 2147483647 w 722"/>
              <a:gd name="T9" fmla="*/ 2147483647 h 572"/>
              <a:gd name="T10" fmla="*/ 2147483647 w 722"/>
              <a:gd name="T11" fmla="*/ 2147483647 h 572"/>
              <a:gd name="T12" fmla="*/ 2147483647 w 722"/>
              <a:gd name="T13" fmla="*/ 2147483647 h 572"/>
              <a:gd name="T14" fmla="*/ 2147483647 w 722"/>
              <a:gd name="T15" fmla="*/ 2147483647 h 572"/>
              <a:gd name="T16" fmla="*/ 2147483647 w 722"/>
              <a:gd name="T17" fmla="*/ 2147483647 h 572"/>
              <a:gd name="T18" fmla="*/ 2147483647 w 722"/>
              <a:gd name="T19" fmla="*/ 2147483647 h 572"/>
              <a:gd name="T20" fmla="*/ 2147483647 w 722"/>
              <a:gd name="T21" fmla="*/ 2147483647 h 572"/>
              <a:gd name="T22" fmla="*/ 2147483647 w 722"/>
              <a:gd name="T23" fmla="*/ 2147483647 h 572"/>
              <a:gd name="T24" fmla="*/ 2147483647 w 722"/>
              <a:gd name="T25" fmla="*/ 2147483647 h 572"/>
              <a:gd name="T26" fmla="*/ 2147483647 w 722"/>
              <a:gd name="T27" fmla="*/ 2147483647 h 572"/>
              <a:gd name="T28" fmla="*/ 2147483647 w 722"/>
              <a:gd name="T29" fmla="*/ 2147483647 h 572"/>
              <a:gd name="T30" fmla="*/ 2147483647 w 722"/>
              <a:gd name="T31" fmla="*/ 2147483647 h 572"/>
              <a:gd name="T32" fmla="*/ 2147483647 w 722"/>
              <a:gd name="T33" fmla="*/ 2147483647 h 572"/>
              <a:gd name="T34" fmla="*/ 2147483647 w 722"/>
              <a:gd name="T35" fmla="*/ 2147483647 h 572"/>
              <a:gd name="T36" fmla="*/ 2147483647 w 722"/>
              <a:gd name="T37" fmla="*/ 2147483647 h 572"/>
              <a:gd name="T38" fmla="*/ 2147483647 w 722"/>
              <a:gd name="T39" fmla="*/ 2147483647 h 572"/>
              <a:gd name="T40" fmla="*/ 2147483647 w 722"/>
              <a:gd name="T41" fmla="*/ 2147483647 h 572"/>
              <a:gd name="T42" fmla="*/ 2147483647 w 722"/>
              <a:gd name="T43" fmla="*/ 2147483647 h 572"/>
              <a:gd name="T44" fmla="*/ 2147483647 w 722"/>
              <a:gd name="T45" fmla="*/ 2147483647 h 572"/>
              <a:gd name="T46" fmla="*/ 2147483647 w 722"/>
              <a:gd name="T47" fmla="*/ 2147483647 h 572"/>
              <a:gd name="T48" fmla="*/ 2147483647 w 722"/>
              <a:gd name="T49" fmla="*/ 2147483647 h 572"/>
              <a:gd name="T50" fmla="*/ 2147483647 w 722"/>
              <a:gd name="T51" fmla="*/ 2147483647 h 572"/>
              <a:gd name="T52" fmla="*/ 2147483647 w 722"/>
              <a:gd name="T53" fmla="*/ 2147483647 h 572"/>
              <a:gd name="T54" fmla="*/ 2147483647 w 722"/>
              <a:gd name="T55" fmla="*/ 2147483647 h 572"/>
              <a:gd name="T56" fmla="*/ 2147483647 w 722"/>
              <a:gd name="T57" fmla="*/ 2147483647 h 572"/>
              <a:gd name="T58" fmla="*/ 2147483647 w 722"/>
              <a:gd name="T59" fmla="*/ 2147483647 h 572"/>
              <a:gd name="T60" fmla="*/ 2147483647 w 722"/>
              <a:gd name="T61" fmla="*/ 2147483647 h 572"/>
              <a:gd name="T62" fmla="*/ 2147483647 w 722"/>
              <a:gd name="T63" fmla="*/ 2147483647 h 572"/>
              <a:gd name="T64" fmla="*/ 2147483647 w 722"/>
              <a:gd name="T65" fmla="*/ 2147483647 h 572"/>
              <a:gd name="T66" fmla="*/ 2147483647 w 722"/>
              <a:gd name="T67" fmla="*/ 2147483647 h 572"/>
              <a:gd name="T68" fmla="*/ 2147483647 w 722"/>
              <a:gd name="T69" fmla="*/ 2147483647 h 572"/>
              <a:gd name="T70" fmla="*/ 2147483647 w 722"/>
              <a:gd name="T71" fmla="*/ 2147483647 h 572"/>
              <a:gd name="T72" fmla="*/ 2147483647 w 722"/>
              <a:gd name="T73" fmla="*/ 2147483647 h 572"/>
              <a:gd name="T74" fmla="*/ 2147483647 w 722"/>
              <a:gd name="T75" fmla="*/ 2147483647 h 572"/>
              <a:gd name="T76" fmla="*/ 2147483647 w 722"/>
              <a:gd name="T77" fmla="*/ 2147483647 h 572"/>
              <a:gd name="T78" fmla="*/ 2147483647 w 722"/>
              <a:gd name="T79" fmla="*/ 2147483647 h 572"/>
              <a:gd name="T80" fmla="*/ 2147483647 w 722"/>
              <a:gd name="T81" fmla="*/ 2147483647 h 572"/>
              <a:gd name="T82" fmla="*/ 2147483647 w 722"/>
              <a:gd name="T83" fmla="*/ 2147483647 h 572"/>
              <a:gd name="T84" fmla="*/ 2147483647 w 722"/>
              <a:gd name="T85" fmla="*/ 2147483647 h 572"/>
              <a:gd name="T86" fmla="*/ 2147483647 w 722"/>
              <a:gd name="T87" fmla="*/ 2147483647 h 572"/>
              <a:gd name="T88" fmla="*/ 2147483647 w 722"/>
              <a:gd name="T89" fmla="*/ 2147483647 h 572"/>
              <a:gd name="T90" fmla="*/ 2147483647 w 722"/>
              <a:gd name="T91" fmla="*/ 2147483647 h 572"/>
              <a:gd name="T92" fmla="*/ 2147483647 w 722"/>
              <a:gd name="T93" fmla="*/ 2147483647 h 572"/>
              <a:gd name="T94" fmla="*/ 2147483647 w 722"/>
              <a:gd name="T95" fmla="*/ 2147483647 h 5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2"/>
              <a:gd name="T145" fmla="*/ 0 h 572"/>
              <a:gd name="T146" fmla="*/ 722 w 722"/>
              <a:gd name="T147" fmla="*/ 572 h 57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2" h="572">
                <a:moveTo>
                  <a:pt x="343" y="568"/>
                </a:moveTo>
                <a:lnTo>
                  <a:pt x="722" y="557"/>
                </a:lnTo>
                <a:lnTo>
                  <a:pt x="711" y="534"/>
                </a:lnTo>
                <a:lnTo>
                  <a:pt x="700" y="511"/>
                </a:lnTo>
                <a:lnTo>
                  <a:pt x="681" y="463"/>
                </a:lnTo>
                <a:lnTo>
                  <a:pt x="664" y="413"/>
                </a:lnTo>
                <a:lnTo>
                  <a:pt x="648" y="362"/>
                </a:lnTo>
                <a:lnTo>
                  <a:pt x="648" y="358"/>
                </a:lnTo>
                <a:lnTo>
                  <a:pt x="649" y="353"/>
                </a:lnTo>
                <a:lnTo>
                  <a:pt x="649" y="349"/>
                </a:lnTo>
                <a:lnTo>
                  <a:pt x="649" y="346"/>
                </a:lnTo>
                <a:lnTo>
                  <a:pt x="652" y="342"/>
                </a:lnTo>
                <a:lnTo>
                  <a:pt x="656" y="338"/>
                </a:lnTo>
                <a:lnTo>
                  <a:pt x="661" y="335"/>
                </a:lnTo>
                <a:lnTo>
                  <a:pt x="666" y="331"/>
                </a:lnTo>
                <a:lnTo>
                  <a:pt x="668" y="332"/>
                </a:lnTo>
                <a:lnTo>
                  <a:pt x="671" y="334"/>
                </a:lnTo>
                <a:lnTo>
                  <a:pt x="676" y="338"/>
                </a:lnTo>
                <a:lnTo>
                  <a:pt x="680" y="345"/>
                </a:lnTo>
                <a:lnTo>
                  <a:pt x="685" y="349"/>
                </a:lnTo>
                <a:lnTo>
                  <a:pt x="677" y="319"/>
                </a:lnTo>
                <a:lnTo>
                  <a:pt x="671" y="289"/>
                </a:lnTo>
                <a:lnTo>
                  <a:pt x="665" y="260"/>
                </a:lnTo>
                <a:lnTo>
                  <a:pt x="661" y="232"/>
                </a:lnTo>
                <a:lnTo>
                  <a:pt x="658" y="201"/>
                </a:lnTo>
                <a:lnTo>
                  <a:pt x="657" y="171"/>
                </a:lnTo>
                <a:lnTo>
                  <a:pt x="656" y="142"/>
                </a:lnTo>
                <a:lnTo>
                  <a:pt x="656" y="111"/>
                </a:lnTo>
                <a:lnTo>
                  <a:pt x="640" y="132"/>
                </a:lnTo>
                <a:lnTo>
                  <a:pt x="629" y="146"/>
                </a:lnTo>
                <a:lnTo>
                  <a:pt x="619" y="160"/>
                </a:lnTo>
                <a:lnTo>
                  <a:pt x="611" y="174"/>
                </a:lnTo>
                <a:lnTo>
                  <a:pt x="603" y="187"/>
                </a:lnTo>
                <a:lnTo>
                  <a:pt x="589" y="214"/>
                </a:lnTo>
                <a:lnTo>
                  <a:pt x="579" y="226"/>
                </a:lnTo>
                <a:lnTo>
                  <a:pt x="568" y="240"/>
                </a:lnTo>
                <a:lnTo>
                  <a:pt x="568" y="242"/>
                </a:lnTo>
                <a:lnTo>
                  <a:pt x="570" y="244"/>
                </a:lnTo>
                <a:lnTo>
                  <a:pt x="574" y="244"/>
                </a:lnTo>
                <a:lnTo>
                  <a:pt x="578" y="242"/>
                </a:lnTo>
                <a:lnTo>
                  <a:pt x="580" y="241"/>
                </a:lnTo>
                <a:lnTo>
                  <a:pt x="583" y="242"/>
                </a:lnTo>
                <a:lnTo>
                  <a:pt x="589" y="245"/>
                </a:lnTo>
                <a:lnTo>
                  <a:pt x="593" y="248"/>
                </a:lnTo>
                <a:lnTo>
                  <a:pt x="595" y="250"/>
                </a:lnTo>
                <a:lnTo>
                  <a:pt x="598" y="255"/>
                </a:lnTo>
                <a:lnTo>
                  <a:pt x="598" y="259"/>
                </a:lnTo>
                <a:lnTo>
                  <a:pt x="598" y="263"/>
                </a:lnTo>
                <a:lnTo>
                  <a:pt x="595" y="271"/>
                </a:lnTo>
                <a:lnTo>
                  <a:pt x="593" y="277"/>
                </a:lnTo>
                <a:lnTo>
                  <a:pt x="575" y="304"/>
                </a:lnTo>
                <a:lnTo>
                  <a:pt x="567" y="316"/>
                </a:lnTo>
                <a:lnTo>
                  <a:pt x="559" y="328"/>
                </a:lnTo>
                <a:lnTo>
                  <a:pt x="544" y="353"/>
                </a:lnTo>
                <a:lnTo>
                  <a:pt x="528" y="376"/>
                </a:lnTo>
                <a:lnTo>
                  <a:pt x="528" y="382"/>
                </a:lnTo>
                <a:lnTo>
                  <a:pt x="528" y="385"/>
                </a:lnTo>
                <a:lnTo>
                  <a:pt x="529" y="388"/>
                </a:lnTo>
                <a:lnTo>
                  <a:pt x="531" y="390"/>
                </a:lnTo>
                <a:lnTo>
                  <a:pt x="533" y="394"/>
                </a:lnTo>
                <a:lnTo>
                  <a:pt x="536" y="398"/>
                </a:lnTo>
                <a:lnTo>
                  <a:pt x="482" y="515"/>
                </a:lnTo>
                <a:lnTo>
                  <a:pt x="484" y="522"/>
                </a:lnTo>
                <a:lnTo>
                  <a:pt x="484" y="526"/>
                </a:lnTo>
                <a:lnTo>
                  <a:pt x="485" y="530"/>
                </a:lnTo>
                <a:lnTo>
                  <a:pt x="482" y="533"/>
                </a:lnTo>
                <a:lnTo>
                  <a:pt x="478" y="533"/>
                </a:lnTo>
                <a:lnTo>
                  <a:pt x="476" y="533"/>
                </a:lnTo>
                <a:lnTo>
                  <a:pt x="472" y="531"/>
                </a:lnTo>
                <a:lnTo>
                  <a:pt x="465" y="527"/>
                </a:lnTo>
                <a:lnTo>
                  <a:pt x="458" y="521"/>
                </a:lnTo>
                <a:lnTo>
                  <a:pt x="441" y="499"/>
                </a:lnTo>
                <a:lnTo>
                  <a:pt x="423" y="478"/>
                </a:lnTo>
                <a:lnTo>
                  <a:pt x="408" y="456"/>
                </a:lnTo>
                <a:lnTo>
                  <a:pt x="402" y="445"/>
                </a:lnTo>
                <a:lnTo>
                  <a:pt x="395" y="433"/>
                </a:lnTo>
                <a:lnTo>
                  <a:pt x="396" y="431"/>
                </a:lnTo>
                <a:lnTo>
                  <a:pt x="400" y="427"/>
                </a:lnTo>
                <a:lnTo>
                  <a:pt x="404" y="424"/>
                </a:lnTo>
                <a:lnTo>
                  <a:pt x="408" y="421"/>
                </a:lnTo>
                <a:lnTo>
                  <a:pt x="416" y="420"/>
                </a:lnTo>
                <a:lnTo>
                  <a:pt x="392" y="384"/>
                </a:lnTo>
                <a:lnTo>
                  <a:pt x="380" y="365"/>
                </a:lnTo>
                <a:lnTo>
                  <a:pt x="368" y="346"/>
                </a:lnTo>
                <a:lnTo>
                  <a:pt x="357" y="326"/>
                </a:lnTo>
                <a:lnTo>
                  <a:pt x="345" y="304"/>
                </a:lnTo>
                <a:lnTo>
                  <a:pt x="336" y="281"/>
                </a:lnTo>
                <a:lnTo>
                  <a:pt x="326" y="259"/>
                </a:lnTo>
                <a:lnTo>
                  <a:pt x="340" y="234"/>
                </a:lnTo>
                <a:lnTo>
                  <a:pt x="299" y="178"/>
                </a:lnTo>
                <a:lnTo>
                  <a:pt x="259" y="121"/>
                </a:lnTo>
                <a:lnTo>
                  <a:pt x="240" y="92"/>
                </a:lnTo>
                <a:lnTo>
                  <a:pt x="223" y="62"/>
                </a:lnTo>
                <a:lnTo>
                  <a:pt x="204" y="31"/>
                </a:lnTo>
                <a:lnTo>
                  <a:pt x="187" y="0"/>
                </a:lnTo>
                <a:lnTo>
                  <a:pt x="172" y="197"/>
                </a:lnTo>
                <a:lnTo>
                  <a:pt x="173" y="197"/>
                </a:lnTo>
                <a:lnTo>
                  <a:pt x="174" y="197"/>
                </a:lnTo>
                <a:lnTo>
                  <a:pt x="177" y="194"/>
                </a:lnTo>
                <a:lnTo>
                  <a:pt x="180" y="191"/>
                </a:lnTo>
                <a:lnTo>
                  <a:pt x="181" y="191"/>
                </a:lnTo>
                <a:lnTo>
                  <a:pt x="185" y="190"/>
                </a:lnTo>
                <a:lnTo>
                  <a:pt x="188" y="199"/>
                </a:lnTo>
                <a:lnTo>
                  <a:pt x="191" y="207"/>
                </a:lnTo>
                <a:lnTo>
                  <a:pt x="192" y="217"/>
                </a:lnTo>
                <a:lnTo>
                  <a:pt x="192" y="226"/>
                </a:lnTo>
                <a:lnTo>
                  <a:pt x="191" y="245"/>
                </a:lnTo>
                <a:lnTo>
                  <a:pt x="187" y="265"/>
                </a:lnTo>
                <a:lnTo>
                  <a:pt x="181" y="285"/>
                </a:lnTo>
                <a:lnTo>
                  <a:pt x="177" y="306"/>
                </a:lnTo>
                <a:lnTo>
                  <a:pt x="172" y="326"/>
                </a:lnTo>
                <a:lnTo>
                  <a:pt x="169" y="346"/>
                </a:lnTo>
                <a:lnTo>
                  <a:pt x="173" y="350"/>
                </a:lnTo>
                <a:lnTo>
                  <a:pt x="177" y="354"/>
                </a:lnTo>
                <a:lnTo>
                  <a:pt x="181" y="358"/>
                </a:lnTo>
                <a:lnTo>
                  <a:pt x="183" y="361"/>
                </a:lnTo>
                <a:lnTo>
                  <a:pt x="184" y="365"/>
                </a:lnTo>
                <a:lnTo>
                  <a:pt x="145" y="495"/>
                </a:lnTo>
                <a:lnTo>
                  <a:pt x="141" y="498"/>
                </a:lnTo>
                <a:lnTo>
                  <a:pt x="138" y="499"/>
                </a:lnTo>
                <a:lnTo>
                  <a:pt x="134" y="501"/>
                </a:lnTo>
                <a:lnTo>
                  <a:pt x="125" y="490"/>
                </a:lnTo>
                <a:lnTo>
                  <a:pt x="115" y="479"/>
                </a:lnTo>
                <a:lnTo>
                  <a:pt x="109" y="466"/>
                </a:lnTo>
                <a:lnTo>
                  <a:pt x="103" y="451"/>
                </a:lnTo>
                <a:lnTo>
                  <a:pt x="91" y="421"/>
                </a:lnTo>
                <a:lnTo>
                  <a:pt x="86" y="405"/>
                </a:lnTo>
                <a:lnTo>
                  <a:pt x="80" y="389"/>
                </a:lnTo>
                <a:lnTo>
                  <a:pt x="80" y="386"/>
                </a:lnTo>
                <a:lnTo>
                  <a:pt x="82" y="384"/>
                </a:lnTo>
                <a:lnTo>
                  <a:pt x="83" y="378"/>
                </a:lnTo>
                <a:lnTo>
                  <a:pt x="87" y="374"/>
                </a:lnTo>
                <a:lnTo>
                  <a:pt x="92" y="369"/>
                </a:lnTo>
                <a:lnTo>
                  <a:pt x="60" y="244"/>
                </a:lnTo>
                <a:lnTo>
                  <a:pt x="14" y="381"/>
                </a:lnTo>
                <a:lnTo>
                  <a:pt x="19" y="381"/>
                </a:lnTo>
                <a:lnTo>
                  <a:pt x="21" y="381"/>
                </a:lnTo>
                <a:lnTo>
                  <a:pt x="25" y="380"/>
                </a:lnTo>
                <a:lnTo>
                  <a:pt x="29" y="380"/>
                </a:lnTo>
                <a:lnTo>
                  <a:pt x="31" y="381"/>
                </a:lnTo>
                <a:lnTo>
                  <a:pt x="32" y="381"/>
                </a:lnTo>
                <a:lnTo>
                  <a:pt x="37" y="385"/>
                </a:lnTo>
                <a:lnTo>
                  <a:pt x="0" y="564"/>
                </a:lnTo>
                <a:lnTo>
                  <a:pt x="1" y="568"/>
                </a:lnTo>
                <a:lnTo>
                  <a:pt x="4" y="572"/>
                </a:lnTo>
                <a:lnTo>
                  <a:pt x="343" y="5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245" name="Freeform 59"/>
          <p:cNvSpPr>
            <a:spLocks/>
          </p:cNvSpPr>
          <p:nvPr/>
        </p:nvSpPr>
        <p:spPr bwMode="auto">
          <a:xfrm>
            <a:off x="2005013" y="5289550"/>
            <a:ext cx="2697162" cy="1279525"/>
          </a:xfrm>
          <a:custGeom>
            <a:avLst/>
            <a:gdLst>
              <a:gd name="T0" fmla="*/ 2147483647 w 1699"/>
              <a:gd name="T1" fmla="*/ 2147483647 h 806"/>
              <a:gd name="T2" fmla="*/ 2147483647 w 1699"/>
              <a:gd name="T3" fmla="*/ 2147483647 h 806"/>
              <a:gd name="T4" fmla="*/ 2147483647 w 1699"/>
              <a:gd name="T5" fmla="*/ 2147483647 h 806"/>
              <a:gd name="T6" fmla="*/ 2147483647 w 1699"/>
              <a:gd name="T7" fmla="*/ 2147483647 h 806"/>
              <a:gd name="T8" fmla="*/ 2147483647 w 1699"/>
              <a:gd name="T9" fmla="*/ 2147483647 h 806"/>
              <a:gd name="T10" fmla="*/ 2147483647 w 1699"/>
              <a:gd name="T11" fmla="*/ 2147483647 h 806"/>
              <a:gd name="T12" fmla="*/ 2147483647 w 1699"/>
              <a:gd name="T13" fmla="*/ 2147483647 h 806"/>
              <a:gd name="T14" fmla="*/ 2147483647 w 1699"/>
              <a:gd name="T15" fmla="*/ 2147483647 h 806"/>
              <a:gd name="T16" fmla="*/ 2147483647 w 1699"/>
              <a:gd name="T17" fmla="*/ 2147483647 h 806"/>
              <a:gd name="T18" fmla="*/ 2147483647 w 1699"/>
              <a:gd name="T19" fmla="*/ 2147483647 h 806"/>
              <a:gd name="T20" fmla="*/ 2147483647 w 1699"/>
              <a:gd name="T21" fmla="*/ 2147483647 h 806"/>
              <a:gd name="T22" fmla="*/ 2147483647 w 1699"/>
              <a:gd name="T23" fmla="*/ 2147483647 h 806"/>
              <a:gd name="T24" fmla="*/ 2147483647 w 1699"/>
              <a:gd name="T25" fmla="*/ 2147483647 h 806"/>
              <a:gd name="T26" fmla="*/ 2147483647 w 1699"/>
              <a:gd name="T27" fmla="*/ 2147483647 h 806"/>
              <a:gd name="T28" fmla="*/ 2147483647 w 1699"/>
              <a:gd name="T29" fmla="*/ 2147483647 h 806"/>
              <a:gd name="T30" fmla="*/ 2147483647 w 1699"/>
              <a:gd name="T31" fmla="*/ 2147483647 h 806"/>
              <a:gd name="T32" fmla="*/ 2147483647 w 1699"/>
              <a:gd name="T33" fmla="*/ 2147483647 h 806"/>
              <a:gd name="T34" fmla="*/ 2147483647 w 1699"/>
              <a:gd name="T35" fmla="*/ 2147483647 h 806"/>
              <a:gd name="T36" fmla="*/ 2147483647 w 1699"/>
              <a:gd name="T37" fmla="*/ 2147483647 h 806"/>
              <a:gd name="T38" fmla="*/ 2147483647 w 1699"/>
              <a:gd name="T39" fmla="*/ 2147483647 h 806"/>
              <a:gd name="T40" fmla="*/ 2147483647 w 1699"/>
              <a:gd name="T41" fmla="*/ 2147483647 h 806"/>
              <a:gd name="T42" fmla="*/ 2147483647 w 1699"/>
              <a:gd name="T43" fmla="*/ 2147483647 h 806"/>
              <a:gd name="T44" fmla="*/ 2147483647 w 1699"/>
              <a:gd name="T45" fmla="*/ 2147483647 h 806"/>
              <a:gd name="T46" fmla="*/ 2147483647 w 1699"/>
              <a:gd name="T47" fmla="*/ 2147483647 h 806"/>
              <a:gd name="T48" fmla="*/ 2147483647 w 1699"/>
              <a:gd name="T49" fmla="*/ 2147483647 h 806"/>
              <a:gd name="T50" fmla="*/ 2147483647 w 1699"/>
              <a:gd name="T51" fmla="*/ 2147483647 h 806"/>
              <a:gd name="T52" fmla="*/ 2147483647 w 1699"/>
              <a:gd name="T53" fmla="*/ 2147483647 h 806"/>
              <a:gd name="T54" fmla="*/ 2147483647 w 1699"/>
              <a:gd name="T55" fmla="*/ 2147483647 h 806"/>
              <a:gd name="T56" fmla="*/ 2147483647 w 1699"/>
              <a:gd name="T57" fmla="*/ 2147483647 h 806"/>
              <a:gd name="T58" fmla="*/ 2147483647 w 1699"/>
              <a:gd name="T59" fmla="*/ 2147483647 h 806"/>
              <a:gd name="T60" fmla="*/ 2147483647 w 1699"/>
              <a:gd name="T61" fmla="*/ 2147483647 h 806"/>
              <a:gd name="T62" fmla="*/ 2147483647 w 1699"/>
              <a:gd name="T63" fmla="*/ 2147483647 h 806"/>
              <a:gd name="T64" fmla="*/ 2147483647 w 1699"/>
              <a:gd name="T65" fmla="*/ 2147483647 h 806"/>
              <a:gd name="T66" fmla="*/ 2147483647 w 1699"/>
              <a:gd name="T67" fmla="*/ 2147483647 h 806"/>
              <a:gd name="T68" fmla="*/ 2147483647 w 1699"/>
              <a:gd name="T69" fmla="*/ 2147483647 h 806"/>
              <a:gd name="T70" fmla="*/ 2147483647 w 1699"/>
              <a:gd name="T71" fmla="*/ 2147483647 h 806"/>
              <a:gd name="T72" fmla="*/ 2147483647 w 1699"/>
              <a:gd name="T73" fmla="*/ 2147483647 h 806"/>
              <a:gd name="T74" fmla="*/ 2147483647 w 1699"/>
              <a:gd name="T75" fmla="*/ 2147483647 h 806"/>
              <a:gd name="T76" fmla="*/ 2147483647 w 1699"/>
              <a:gd name="T77" fmla="*/ 2147483647 h 806"/>
              <a:gd name="T78" fmla="*/ 2147483647 w 1699"/>
              <a:gd name="T79" fmla="*/ 2147483647 h 806"/>
              <a:gd name="T80" fmla="*/ 2147483647 w 1699"/>
              <a:gd name="T81" fmla="*/ 2147483647 h 806"/>
              <a:gd name="T82" fmla="*/ 2147483647 w 1699"/>
              <a:gd name="T83" fmla="*/ 2147483647 h 806"/>
              <a:gd name="T84" fmla="*/ 2147483647 w 1699"/>
              <a:gd name="T85" fmla="*/ 2147483647 h 806"/>
              <a:gd name="T86" fmla="*/ 2147483647 w 1699"/>
              <a:gd name="T87" fmla="*/ 2147483647 h 806"/>
              <a:gd name="T88" fmla="*/ 2147483647 w 1699"/>
              <a:gd name="T89" fmla="*/ 2147483647 h 806"/>
              <a:gd name="T90" fmla="*/ 2147483647 w 1699"/>
              <a:gd name="T91" fmla="*/ 2147483647 h 806"/>
              <a:gd name="T92" fmla="*/ 2147483647 w 1699"/>
              <a:gd name="T93" fmla="*/ 2147483647 h 806"/>
              <a:gd name="T94" fmla="*/ 2147483647 w 1699"/>
              <a:gd name="T95" fmla="*/ 2147483647 h 806"/>
              <a:gd name="T96" fmla="*/ 2147483647 w 1699"/>
              <a:gd name="T97" fmla="*/ 2147483647 h 806"/>
              <a:gd name="T98" fmla="*/ 2147483647 w 1699"/>
              <a:gd name="T99" fmla="*/ 2147483647 h 806"/>
              <a:gd name="T100" fmla="*/ 2147483647 w 1699"/>
              <a:gd name="T101" fmla="*/ 2147483647 h 806"/>
              <a:gd name="T102" fmla="*/ 2147483647 w 1699"/>
              <a:gd name="T103" fmla="*/ 2147483647 h 806"/>
              <a:gd name="T104" fmla="*/ 2147483647 w 1699"/>
              <a:gd name="T105" fmla="*/ 2147483647 h 806"/>
              <a:gd name="T106" fmla="*/ 2147483647 w 1699"/>
              <a:gd name="T107" fmla="*/ 2147483647 h 806"/>
              <a:gd name="T108" fmla="*/ 2147483647 w 1699"/>
              <a:gd name="T109" fmla="*/ 2147483647 h 806"/>
              <a:gd name="T110" fmla="*/ 2147483647 w 1699"/>
              <a:gd name="T111" fmla="*/ 2147483647 h 806"/>
              <a:gd name="T112" fmla="*/ 2147483647 w 1699"/>
              <a:gd name="T113" fmla="*/ 2147483647 h 806"/>
              <a:gd name="T114" fmla="*/ 2147483647 w 1699"/>
              <a:gd name="T115" fmla="*/ 2147483647 h 806"/>
              <a:gd name="T116" fmla="*/ 2147483647 w 1699"/>
              <a:gd name="T117" fmla="*/ 2147483647 h 8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99"/>
              <a:gd name="T178" fmla="*/ 0 h 806"/>
              <a:gd name="T179" fmla="*/ 1699 w 1699"/>
              <a:gd name="T180" fmla="*/ 806 h 80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99" h="806">
                <a:moveTo>
                  <a:pt x="1477" y="796"/>
                </a:moveTo>
                <a:lnTo>
                  <a:pt x="1687" y="791"/>
                </a:lnTo>
                <a:lnTo>
                  <a:pt x="1688" y="785"/>
                </a:lnTo>
                <a:lnTo>
                  <a:pt x="1688" y="780"/>
                </a:lnTo>
                <a:lnTo>
                  <a:pt x="1685" y="767"/>
                </a:lnTo>
                <a:lnTo>
                  <a:pt x="1679" y="752"/>
                </a:lnTo>
                <a:lnTo>
                  <a:pt x="1672" y="736"/>
                </a:lnTo>
                <a:lnTo>
                  <a:pt x="1664" y="720"/>
                </a:lnTo>
                <a:lnTo>
                  <a:pt x="1657" y="701"/>
                </a:lnTo>
                <a:lnTo>
                  <a:pt x="1653" y="683"/>
                </a:lnTo>
                <a:lnTo>
                  <a:pt x="1653" y="675"/>
                </a:lnTo>
                <a:lnTo>
                  <a:pt x="1653" y="666"/>
                </a:lnTo>
                <a:lnTo>
                  <a:pt x="1656" y="663"/>
                </a:lnTo>
                <a:lnTo>
                  <a:pt x="1660" y="662"/>
                </a:lnTo>
                <a:lnTo>
                  <a:pt x="1665" y="662"/>
                </a:lnTo>
                <a:lnTo>
                  <a:pt x="1671" y="663"/>
                </a:lnTo>
                <a:lnTo>
                  <a:pt x="1671" y="654"/>
                </a:lnTo>
                <a:lnTo>
                  <a:pt x="1671" y="644"/>
                </a:lnTo>
                <a:lnTo>
                  <a:pt x="1668" y="623"/>
                </a:lnTo>
                <a:lnTo>
                  <a:pt x="1665" y="599"/>
                </a:lnTo>
                <a:lnTo>
                  <a:pt x="1661" y="574"/>
                </a:lnTo>
                <a:lnTo>
                  <a:pt x="1660" y="547"/>
                </a:lnTo>
                <a:lnTo>
                  <a:pt x="1660" y="522"/>
                </a:lnTo>
                <a:lnTo>
                  <a:pt x="1660" y="510"/>
                </a:lnTo>
                <a:lnTo>
                  <a:pt x="1661" y="498"/>
                </a:lnTo>
                <a:lnTo>
                  <a:pt x="1664" y="486"/>
                </a:lnTo>
                <a:lnTo>
                  <a:pt x="1667" y="475"/>
                </a:lnTo>
                <a:lnTo>
                  <a:pt x="1668" y="474"/>
                </a:lnTo>
                <a:lnTo>
                  <a:pt x="1672" y="471"/>
                </a:lnTo>
                <a:lnTo>
                  <a:pt x="1675" y="469"/>
                </a:lnTo>
                <a:lnTo>
                  <a:pt x="1681" y="472"/>
                </a:lnTo>
                <a:lnTo>
                  <a:pt x="1684" y="474"/>
                </a:lnTo>
                <a:lnTo>
                  <a:pt x="1688" y="475"/>
                </a:lnTo>
                <a:lnTo>
                  <a:pt x="1699" y="250"/>
                </a:lnTo>
                <a:lnTo>
                  <a:pt x="1601" y="405"/>
                </a:lnTo>
                <a:lnTo>
                  <a:pt x="1605" y="412"/>
                </a:lnTo>
                <a:lnTo>
                  <a:pt x="1607" y="416"/>
                </a:lnTo>
                <a:lnTo>
                  <a:pt x="1609" y="420"/>
                </a:lnTo>
                <a:lnTo>
                  <a:pt x="1509" y="600"/>
                </a:lnTo>
                <a:lnTo>
                  <a:pt x="1519" y="613"/>
                </a:lnTo>
                <a:lnTo>
                  <a:pt x="1470" y="749"/>
                </a:lnTo>
                <a:lnTo>
                  <a:pt x="1461" y="742"/>
                </a:lnTo>
                <a:lnTo>
                  <a:pt x="1453" y="734"/>
                </a:lnTo>
                <a:lnTo>
                  <a:pt x="1445" y="728"/>
                </a:lnTo>
                <a:lnTo>
                  <a:pt x="1438" y="718"/>
                </a:lnTo>
                <a:lnTo>
                  <a:pt x="1426" y="699"/>
                </a:lnTo>
                <a:lnTo>
                  <a:pt x="1415" y="678"/>
                </a:lnTo>
                <a:lnTo>
                  <a:pt x="1407" y="656"/>
                </a:lnTo>
                <a:lnTo>
                  <a:pt x="1388" y="611"/>
                </a:lnTo>
                <a:lnTo>
                  <a:pt x="1378" y="588"/>
                </a:lnTo>
                <a:lnTo>
                  <a:pt x="1378" y="585"/>
                </a:lnTo>
                <a:lnTo>
                  <a:pt x="1379" y="581"/>
                </a:lnTo>
                <a:lnTo>
                  <a:pt x="1379" y="580"/>
                </a:lnTo>
                <a:lnTo>
                  <a:pt x="1379" y="578"/>
                </a:lnTo>
                <a:lnTo>
                  <a:pt x="1382" y="576"/>
                </a:lnTo>
                <a:lnTo>
                  <a:pt x="1386" y="574"/>
                </a:lnTo>
                <a:lnTo>
                  <a:pt x="1388" y="574"/>
                </a:lnTo>
                <a:lnTo>
                  <a:pt x="1392" y="574"/>
                </a:lnTo>
                <a:lnTo>
                  <a:pt x="1400" y="576"/>
                </a:lnTo>
                <a:lnTo>
                  <a:pt x="1403" y="578"/>
                </a:lnTo>
                <a:lnTo>
                  <a:pt x="1406" y="580"/>
                </a:lnTo>
                <a:lnTo>
                  <a:pt x="1364" y="410"/>
                </a:lnTo>
                <a:lnTo>
                  <a:pt x="1329" y="504"/>
                </a:lnTo>
                <a:lnTo>
                  <a:pt x="1336" y="523"/>
                </a:lnTo>
                <a:lnTo>
                  <a:pt x="1273" y="679"/>
                </a:lnTo>
                <a:lnTo>
                  <a:pt x="1259" y="734"/>
                </a:lnTo>
                <a:lnTo>
                  <a:pt x="1261" y="741"/>
                </a:lnTo>
                <a:lnTo>
                  <a:pt x="1262" y="745"/>
                </a:lnTo>
                <a:lnTo>
                  <a:pt x="1263" y="748"/>
                </a:lnTo>
                <a:lnTo>
                  <a:pt x="1263" y="753"/>
                </a:lnTo>
                <a:lnTo>
                  <a:pt x="1262" y="756"/>
                </a:lnTo>
                <a:lnTo>
                  <a:pt x="1259" y="759"/>
                </a:lnTo>
                <a:lnTo>
                  <a:pt x="1255" y="760"/>
                </a:lnTo>
                <a:lnTo>
                  <a:pt x="1238" y="753"/>
                </a:lnTo>
                <a:lnTo>
                  <a:pt x="1238" y="752"/>
                </a:lnTo>
                <a:lnTo>
                  <a:pt x="1236" y="749"/>
                </a:lnTo>
                <a:lnTo>
                  <a:pt x="1235" y="744"/>
                </a:lnTo>
                <a:lnTo>
                  <a:pt x="1173" y="658"/>
                </a:lnTo>
                <a:lnTo>
                  <a:pt x="1175" y="651"/>
                </a:lnTo>
                <a:lnTo>
                  <a:pt x="1176" y="647"/>
                </a:lnTo>
                <a:lnTo>
                  <a:pt x="1177" y="643"/>
                </a:lnTo>
                <a:lnTo>
                  <a:pt x="1161" y="617"/>
                </a:lnTo>
                <a:lnTo>
                  <a:pt x="1144" y="595"/>
                </a:lnTo>
                <a:lnTo>
                  <a:pt x="1128" y="570"/>
                </a:lnTo>
                <a:lnTo>
                  <a:pt x="1110" y="547"/>
                </a:lnTo>
                <a:lnTo>
                  <a:pt x="1094" y="523"/>
                </a:lnTo>
                <a:lnTo>
                  <a:pt x="1079" y="498"/>
                </a:lnTo>
                <a:lnTo>
                  <a:pt x="1072" y="484"/>
                </a:lnTo>
                <a:lnTo>
                  <a:pt x="1067" y="469"/>
                </a:lnTo>
                <a:lnTo>
                  <a:pt x="1062" y="456"/>
                </a:lnTo>
                <a:lnTo>
                  <a:pt x="1058" y="441"/>
                </a:lnTo>
                <a:lnTo>
                  <a:pt x="1060" y="437"/>
                </a:lnTo>
                <a:lnTo>
                  <a:pt x="1064" y="436"/>
                </a:lnTo>
                <a:lnTo>
                  <a:pt x="1074" y="435"/>
                </a:lnTo>
                <a:lnTo>
                  <a:pt x="1062" y="412"/>
                </a:lnTo>
                <a:lnTo>
                  <a:pt x="1048" y="390"/>
                </a:lnTo>
                <a:lnTo>
                  <a:pt x="1035" y="367"/>
                </a:lnTo>
                <a:lnTo>
                  <a:pt x="1021" y="344"/>
                </a:lnTo>
                <a:lnTo>
                  <a:pt x="1009" y="320"/>
                </a:lnTo>
                <a:lnTo>
                  <a:pt x="996" y="296"/>
                </a:lnTo>
                <a:lnTo>
                  <a:pt x="985" y="271"/>
                </a:lnTo>
                <a:lnTo>
                  <a:pt x="976" y="242"/>
                </a:lnTo>
                <a:lnTo>
                  <a:pt x="943" y="444"/>
                </a:lnTo>
                <a:lnTo>
                  <a:pt x="962" y="444"/>
                </a:lnTo>
                <a:lnTo>
                  <a:pt x="964" y="444"/>
                </a:lnTo>
                <a:lnTo>
                  <a:pt x="966" y="445"/>
                </a:lnTo>
                <a:lnTo>
                  <a:pt x="973" y="449"/>
                </a:lnTo>
                <a:lnTo>
                  <a:pt x="978" y="453"/>
                </a:lnTo>
                <a:lnTo>
                  <a:pt x="984" y="459"/>
                </a:lnTo>
                <a:lnTo>
                  <a:pt x="945" y="632"/>
                </a:lnTo>
                <a:lnTo>
                  <a:pt x="943" y="634"/>
                </a:lnTo>
                <a:lnTo>
                  <a:pt x="941" y="634"/>
                </a:lnTo>
                <a:lnTo>
                  <a:pt x="934" y="634"/>
                </a:lnTo>
                <a:lnTo>
                  <a:pt x="925" y="631"/>
                </a:lnTo>
                <a:lnTo>
                  <a:pt x="920" y="629"/>
                </a:lnTo>
                <a:lnTo>
                  <a:pt x="919" y="628"/>
                </a:lnTo>
                <a:lnTo>
                  <a:pt x="864" y="529"/>
                </a:lnTo>
                <a:lnTo>
                  <a:pt x="864" y="525"/>
                </a:lnTo>
                <a:lnTo>
                  <a:pt x="865" y="522"/>
                </a:lnTo>
                <a:lnTo>
                  <a:pt x="867" y="519"/>
                </a:lnTo>
                <a:lnTo>
                  <a:pt x="880" y="508"/>
                </a:lnTo>
                <a:lnTo>
                  <a:pt x="872" y="479"/>
                </a:lnTo>
                <a:lnTo>
                  <a:pt x="865" y="449"/>
                </a:lnTo>
                <a:lnTo>
                  <a:pt x="851" y="390"/>
                </a:lnTo>
                <a:lnTo>
                  <a:pt x="844" y="361"/>
                </a:lnTo>
                <a:lnTo>
                  <a:pt x="840" y="331"/>
                </a:lnTo>
                <a:lnTo>
                  <a:pt x="837" y="301"/>
                </a:lnTo>
                <a:lnTo>
                  <a:pt x="836" y="272"/>
                </a:lnTo>
                <a:lnTo>
                  <a:pt x="836" y="269"/>
                </a:lnTo>
                <a:lnTo>
                  <a:pt x="837" y="268"/>
                </a:lnTo>
                <a:lnTo>
                  <a:pt x="843" y="265"/>
                </a:lnTo>
                <a:lnTo>
                  <a:pt x="848" y="264"/>
                </a:lnTo>
                <a:lnTo>
                  <a:pt x="855" y="264"/>
                </a:lnTo>
                <a:lnTo>
                  <a:pt x="857" y="267"/>
                </a:lnTo>
                <a:lnTo>
                  <a:pt x="859" y="268"/>
                </a:lnTo>
                <a:lnTo>
                  <a:pt x="861" y="271"/>
                </a:lnTo>
                <a:lnTo>
                  <a:pt x="864" y="273"/>
                </a:lnTo>
                <a:lnTo>
                  <a:pt x="832" y="113"/>
                </a:lnTo>
                <a:lnTo>
                  <a:pt x="754" y="315"/>
                </a:lnTo>
                <a:lnTo>
                  <a:pt x="756" y="315"/>
                </a:lnTo>
                <a:lnTo>
                  <a:pt x="759" y="315"/>
                </a:lnTo>
                <a:lnTo>
                  <a:pt x="769" y="312"/>
                </a:lnTo>
                <a:lnTo>
                  <a:pt x="778" y="310"/>
                </a:lnTo>
                <a:lnTo>
                  <a:pt x="781" y="310"/>
                </a:lnTo>
                <a:lnTo>
                  <a:pt x="783" y="311"/>
                </a:lnTo>
                <a:lnTo>
                  <a:pt x="782" y="332"/>
                </a:lnTo>
                <a:lnTo>
                  <a:pt x="779" y="354"/>
                </a:lnTo>
                <a:lnTo>
                  <a:pt x="777" y="375"/>
                </a:lnTo>
                <a:lnTo>
                  <a:pt x="771" y="397"/>
                </a:lnTo>
                <a:lnTo>
                  <a:pt x="765" y="418"/>
                </a:lnTo>
                <a:lnTo>
                  <a:pt x="756" y="440"/>
                </a:lnTo>
                <a:lnTo>
                  <a:pt x="739" y="483"/>
                </a:lnTo>
                <a:lnTo>
                  <a:pt x="701" y="569"/>
                </a:lnTo>
                <a:lnTo>
                  <a:pt x="684" y="611"/>
                </a:lnTo>
                <a:lnTo>
                  <a:pt x="677" y="632"/>
                </a:lnTo>
                <a:lnTo>
                  <a:pt x="670" y="654"/>
                </a:lnTo>
                <a:lnTo>
                  <a:pt x="637" y="650"/>
                </a:lnTo>
                <a:lnTo>
                  <a:pt x="562" y="498"/>
                </a:lnTo>
                <a:lnTo>
                  <a:pt x="562" y="495"/>
                </a:lnTo>
                <a:lnTo>
                  <a:pt x="562" y="492"/>
                </a:lnTo>
                <a:lnTo>
                  <a:pt x="564" y="487"/>
                </a:lnTo>
                <a:lnTo>
                  <a:pt x="567" y="483"/>
                </a:lnTo>
                <a:lnTo>
                  <a:pt x="570" y="479"/>
                </a:lnTo>
                <a:lnTo>
                  <a:pt x="477" y="293"/>
                </a:lnTo>
                <a:lnTo>
                  <a:pt x="478" y="292"/>
                </a:lnTo>
                <a:lnTo>
                  <a:pt x="480" y="289"/>
                </a:lnTo>
                <a:lnTo>
                  <a:pt x="484" y="285"/>
                </a:lnTo>
                <a:lnTo>
                  <a:pt x="489" y="284"/>
                </a:lnTo>
                <a:lnTo>
                  <a:pt x="494" y="285"/>
                </a:lnTo>
                <a:lnTo>
                  <a:pt x="500" y="287"/>
                </a:lnTo>
                <a:lnTo>
                  <a:pt x="505" y="289"/>
                </a:lnTo>
                <a:lnTo>
                  <a:pt x="435" y="66"/>
                </a:lnTo>
                <a:lnTo>
                  <a:pt x="422" y="0"/>
                </a:lnTo>
                <a:lnTo>
                  <a:pt x="379" y="232"/>
                </a:lnTo>
                <a:lnTo>
                  <a:pt x="383" y="232"/>
                </a:lnTo>
                <a:lnTo>
                  <a:pt x="388" y="230"/>
                </a:lnTo>
                <a:lnTo>
                  <a:pt x="394" y="232"/>
                </a:lnTo>
                <a:lnTo>
                  <a:pt x="396" y="233"/>
                </a:lnTo>
                <a:lnTo>
                  <a:pt x="399" y="236"/>
                </a:lnTo>
                <a:lnTo>
                  <a:pt x="400" y="242"/>
                </a:lnTo>
                <a:lnTo>
                  <a:pt x="402" y="249"/>
                </a:lnTo>
                <a:lnTo>
                  <a:pt x="402" y="256"/>
                </a:lnTo>
                <a:lnTo>
                  <a:pt x="402" y="261"/>
                </a:lnTo>
                <a:lnTo>
                  <a:pt x="398" y="275"/>
                </a:lnTo>
                <a:lnTo>
                  <a:pt x="392" y="287"/>
                </a:lnTo>
                <a:lnTo>
                  <a:pt x="385" y="300"/>
                </a:lnTo>
                <a:lnTo>
                  <a:pt x="380" y="312"/>
                </a:lnTo>
                <a:lnTo>
                  <a:pt x="375" y="324"/>
                </a:lnTo>
                <a:lnTo>
                  <a:pt x="372" y="338"/>
                </a:lnTo>
                <a:lnTo>
                  <a:pt x="372" y="336"/>
                </a:lnTo>
                <a:lnTo>
                  <a:pt x="375" y="335"/>
                </a:lnTo>
                <a:lnTo>
                  <a:pt x="383" y="331"/>
                </a:lnTo>
                <a:lnTo>
                  <a:pt x="391" y="326"/>
                </a:lnTo>
                <a:lnTo>
                  <a:pt x="394" y="324"/>
                </a:lnTo>
                <a:lnTo>
                  <a:pt x="396" y="324"/>
                </a:lnTo>
                <a:lnTo>
                  <a:pt x="398" y="338"/>
                </a:lnTo>
                <a:lnTo>
                  <a:pt x="398" y="353"/>
                </a:lnTo>
                <a:lnTo>
                  <a:pt x="396" y="366"/>
                </a:lnTo>
                <a:lnTo>
                  <a:pt x="394" y="381"/>
                </a:lnTo>
                <a:lnTo>
                  <a:pt x="391" y="396"/>
                </a:lnTo>
                <a:lnTo>
                  <a:pt x="387" y="410"/>
                </a:lnTo>
                <a:lnTo>
                  <a:pt x="381" y="425"/>
                </a:lnTo>
                <a:lnTo>
                  <a:pt x="376" y="439"/>
                </a:lnTo>
                <a:lnTo>
                  <a:pt x="369" y="452"/>
                </a:lnTo>
                <a:lnTo>
                  <a:pt x="363" y="465"/>
                </a:lnTo>
                <a:lnTo>
                  <a:pt x="356" y="478"/>
                </a:lnTo>
                <a:lnTo>
                  <a:pt x="348" y="490"/>
                </a:lnTo>
                <a:lnTo>
                  <a:pt x="341" y="500"/>
                </a:lnTo>
                <a:lnTo>
                  <a:pt x="332" y="510"/>
                </a:lnTo>
                <a:lnTo>
                  <a:pt x="324" y="518"/>
                </a:lnTo>
                <a:lnTo>
                  <a:pt x="316" y="525"/>
                </a:lnTo>
                <a:lnTo>
                  <a:pt x="317" y="529"/>
                </a:lnTo>
                <a:lnTo>
                  <a:pt x="320" y="529"/>
                </a:lnTo>
                <a:lnTo>
                  <a:pt x="322" y="530"/>
                </a:lnTo>
                <a:lnTo>
                  <a:pt x="326" y="529"/>
                </a:lnTo>
                <a:lnTo>
                  <a:pt x="334" y="529"/>
                </a:lnTo>
                <a:lnTo>
                  <a:pt x="338" y="529"/>
                </a:lnTo>
                <a:lnTo>
                  <a:pt x="341" y="529"/>
                </a:lnTo>
                <a:lnTo>
                  <a:pt x="342" y="538"/>
                </a:lnTo>
                <a:lnTo>
                  <a:pt x="342" y="547"/>
                </a:lnTo>
                <a:lnTo>
                  <a:pt x="341" y="556"/>
                </a:lnTo>
                <a:lnTo>
                  <a:pt x="338" y="564"/>
                </a:lnTo>
                <a:lnTo>
                  <a:pt x="333" y="580"/>
                </a:lnTo>
                <a:lnTo>
                  <a:pt x="325" y="595"/>
                </a:lnTo>
                <a:lnTo>
                  <a:pt x="312" y="624"/>
                </a:lnTo>
                <a:lnTo>
                  <a:pt x="305" y="639"/>
                </a:lnTo>
                <a:lnTo>
                  <a:pt x="303" y="647"/>
                </a:lnTo>
                <a:lnTo>
                  <a:pt x="302" y="655"/>
                </a:lnTo>
                <a:lnTo>
                  <a:pt x="297" y="664"/>
                </a:lnTo>
                <a:lnTo>
                  <a:pt x="291" y="674"/>
                </a:lnTo>
                <a:lnTo>
                  <a:pt x="286" y="681"/>
                </a:lnTo>
                <a:lnTo>
                  <a:pt x="283" y="683"/>
                </a:lnTo>
                <a:lnTo>
                  <a:pt x="279" y="686"/>
                </a:lnTo>
                <a:lnTo>
                  <a:pt x="215" y="578"/>
                </a:lnTo>
                <a:lnTo>
                  <a:pt x="215" y="576"/>
                </a:lnTo>
                <a:lnTo>
                  <a:pt x="215" y="574"/>
                </a:lnTo>
                <a:lnTo>
                  <a:pt x="216" y="572"/>
                </a:lnTo>
                <a:lnTo>
                  <a:pt x="217" y="569"/>
                </a:lnTo>
                <a:lnTo>
                  <a:pt x="223" y="566"/>
                </a:lnTo>
                <a:lnTo>
                  <a:pt x="230" y="562"/>
                </a:lnTo>
                <a:lnTo>
                  <a:pt x="209" y="531"/>
                </a:lnTo>
                <a:lnTo>
                  <a:pt x="191" y="499"/>
                </a:lnTo>
                <a:lnTo>
                  <a:pt x="172" y="465"/>
                </a:lnTo>
                <a:lnTo>
                  <a:pt x="153" y="429"/>
                </a:lnTo>
                <a:lnTo>
                  <a:pt x="137" y="393"/>
                </a:lnTo>
                <a:lnTo>
                  <a:pt x="121" y="354"/>
                </a:lnTo>
                <a:lnTo>
                  <a:pt x="106" y="315"/>
                </a:lnTo>
                <a:lnTo>
                  <a:pt x="94" y="273"/>
                </a:lnTo>
                <a:lnTo>
                  <a:pt x="98" y="271"/>
                </a:lnTo>
                <a:lnTo>
                  <a:pt x="100" y="268"/>
                </a:lnTo>
                <a:lnTo>
                  <a:pt x="106" y="267"/>
                </a:lnTo>
                <a:lnTo>
                  <a:pt x="111" y="264"/>
                </a:lnTo>
                <a:lnTo>
                  <a:pt x="115" y="264"/>
                </a:lnTo>
                <a:lnTo>
                  <a:pt x="119" y="264"/>
                </a:lnTo>
                <a:lnTo>
                  <a:pt x="122" y="267"/>
                </a:lnTo>
                <a:lnTo>
                  <a:pt x="125" y="268"/>
                </a:lnTo>
                <a:lnTo>
                  <a:pt x="130" y="273"/>
                </a:lnTo>
                <a:lnTo>
                  <a:pt x="135" y="280"/>
                </a:lnTo>
                <a:lnTo>
                  <a:pt x="12" y="19"/>
                </a:lnTo>
                <a:lnTo>
                  <a:pt x="16" y="25"/>
                </a:lnTo>
                <a:lnTo>
                  <a:pt x="18" y="31"/>
                </a:lnTo>
                <a:lnTo>
                  <a:pt x="20" y="39"/>
                </a:lnTo>
                <a:lnTo>
                  <a:pt x="21" y="46"/>
                </a:lnTo>
                <a:lnTo>
                  <a:pt x="21" y="61"/>
                </a:lnTo>
                <a:lnTo>
                  <a:pt x="21" y="77"/>
                </a:lnTo>
                <a:lnTo>
                  <a:pt x="18" y="109"/>
                </a:lnTo>
                <a:lnTo>
                  <a:pt x="20" y="124"/>
                </a:lnTo>
                <a:lnTo>
                  <a:pt x="21" y="131"/>
                </a:lnTo>
                <a:lnTo>
                  <a:pt x="22" y="137"/>
                </a:lnTo>
                <a:lnTo>
                  <a:pt x="22" y="159"/>
                </a:lnTo>
                <a:lnTo>
                  <a:pt x="21" y="179"/>
                </a:lnTo>
                <a:lnTo>
                  <a:pt x="20" y="198"/>
                </a:lnTo>
                <a:lnTo>
                  <a:pt x="17" y="217"/>
                </a:lnTo>
                <a:lnTo>
                  <a:pt x="13" y="236"/>
                </a:lnTo>
                <a:lnTo>
                  <a:pt x="9" y="254"/>
                </a:lnTo>
                <a:lnTo>
                  <a:pt x="5" y="273"/>
                </a:lnTo>
                <a:lnTo>
                  <a:pt x="0" y="293"/>
                </a:lnTo>
                <a:lnTo>
                  <a:pt x="1" y="295"/>
                </a:lnTo>
                <a:lnTo>
                  <a:pt x="4" y="295"/>
                </a:lnTo>
                <a:lnTo>
                  <a:pt x="9" y="293"/>
                </a:lnTo>
                <a:lnTo>
                  <a:pt x="14" y="295"/>
                </a:lnTo>
                <a:lnTo>
                  <a:pt x="16" y="296"/>
                </a:lnTo>
                <a:lnTo>
                  <a:pt x="17" y="299"/>
                </a:lnTo>
                <a:lnTo>
                  <a:pt x="9" y="518"/>
                </a:lnTo>
                <a:lnTo>
                  <a:pt x="12" y="521"/>
                </a:lnTo>
                <a:lnTo>
                  <a:pt x="14" y="521"/>
                </a:lnTo>
                <a:lnTo>
                  <a:pt x="24" y="521"/>
                </a:lnTo>
                <a:lnTo>
                  <a:pt x="28" y="521"/>
                </a:lnTo>
                <a:lnTo>
                  <a:pt x="32" y="521"/>
                </a:lnTo>
                <a:lnTo>
                  <a:pt x="35" y="523"/>
                </a:lnTo>
                <a:lnTo>
                  <a:pt x="36" y="527"/>
                </a:lnTo>
                <a:lnTo>
                  <a:pt x="9" y="713"/>
                </a:lnTo>
                <a:lnTo>
                  <a:pt x="10" y="714"/>
                </a:lnTo>
                <a:lnTo>
                  <a:pt x="16" y="714"/>
                </a:lnTo>
                <a:lnTo>
                  <a:pt x="18" y="713"/>
                </a:lnTo>
                <a:lnTo>
                  <a:pt x="22" y="714"/>
                </a:lnTo>
                <a:lnTo>
                  <a:pt x="25" y="718"/>
                </a:lnTo>
                <a:lnTo>
                  <a:pt x="29" y="806"/>
                </a:lnTo>
                <a:lnTo>
                  <a:pt x="1477" y="7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246" name="Rectangle 60"/>
          <p:cNvSpPr>
            <a:spLocks noChangeArrowheads="1"/>
          </p:cNvSpPr>
          <p:nvPr/>
        </p:nvSpPr>
        <p:spPr bwMode="auto">
          <a:xfrm>
            <a:off x="1944688" y="6491288"/>
            <a:ext cx="6472237" cy="290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2060"/>
              </a:solidFill>
            </a:endParaRPr>
          </a:p>
        </p:txBody>
      </p:sp>
      <p:sp>
        <p:nvSpPr>
          <p:cNvPr id="8247" name="Freeform 61"/>
          <p:cNvSpPr>
            <a:spLocks/>
          </p:cNvSpPr>
          <p:nvPr/>
        </p:nvSpPr>
        <p:spPr bwMode="auto">
          <a:xfrm>
            <a:off x="3494088" y="2125663"/>
            <a:ext cx="677862" cy="969962"/>
          </a:xfrm>
          <a:custGeom>
            <a:avLst/>
            <a:gdLst>
              <a:gd name="T0" fmla="*/ 2147483647 w 427"/>
              <a:gd name="T1" fmla="*/ 2147483647 h 611"/>
              <a:gd name="T2" fmla="*/ 2147483647 w 427"/>
              <a:gd name="T3" fmla="*/ 0 h 611"/>
              <a:gd name="T4" fmla="*/ 2147483647 w 427"/>
              <a:gd name="T5" fmla="*/ 2147483647 h 611"/>
              <a:gd name="T6" fmla="*/ 2147483647 w 427"/>
              <a:gd name="T7" fmla="*/ 2147483647 h 611"/>
              <a:gd name="T8" fmla="*/ 2147483647 w 427"/>
              <a:gd name="T9" fmla="*/ 2147483647 h 611"/>
              <a:gd name="T10" fmla="*/ 0 w 427"/>
              <a:gd name="T11" fmla="*/ 2147483647 h 611"/>
              <a:gd name="T12" fmla="*/ 2147483647 w 427"/>
              <a:gd name="T13" fmla="*/ 2147483647 h 611"/>
              <a:gd name="T14" fmla="*/ 0 60000 65536"/>
              <a:gd name="T15" fmla="*/ 0 60000 65536"/>
              <a:gd name="T16" fmla="*/ 0 60000 65536"/>
              <a:gd name="T17" fmla="*/ 0 60000 65536"/>
              <a:gd name="T18" fmla="*/ 0 60000 65536"/>
              <a:gd name="T19" fmla="*/ 0 60000 65536"/>
              <a:gd name="T20" fmla="*/ 0 60000 65536"/>
              <a:gd name="T21" fmla="*/ 0 w 427"/>
              <a:gd name="T22" fmla="*/ 0 h 611"/>
              <a:gd name="T23" fmla="*/ 427 w 427"/>
              <a:gd name="T24" fmla="*/ 611 h 6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7" h="611">
                <a:moveTo>
                  <a:pt x="132" y="540"/>
                </a:moveTo>
                <a:lnTo>
                  <a:pt x="368" y="0"/>
                </a:lnTo>
                <a:lnTo>
                  <a:pt x="313" y="251"/>
                </a:lnTo>
                <a:lnTo>
                  <a:pt x="427" y="184"/>
                </a:lnTo>
                <a:lnTo>
                  <a:pt x="245" y="579"/>
                </a:lnTo>
                <a:lnTo>
                  <a:pt x="0" y="611"/>
                </a:lnTo>
                <a:lnTo>
                  <a:pt x="132" y="5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248" name="Freeform 62"/>
          <p:cNvSpPr>
            <a:spLocks/>
          </p:cNvSpPr>
          <p:nvPr/>
        </p:nvSpPr>
        <p:spPr bwMode="auto">
          <a:xfrm>
            <a:off x="5794375" y="1885950"/>
            <a:ext cx="1047750" cy="1406525"/>
          </a:xfrm>
          <a:custGeom>
            <a:avLst/>
            <a:gdLst>
              <a:gd name="T0" fmla="*/ 2147483647 w 660"/>
              <a:gd name="T1" fmla="*/ 2147483647 h 886"/>
              <a:gd name="T2" fmla="*/ 0 w 660"/>
              <a:gd name="T3" fmla="*/ 2147483647 h 886"/>
              <a:gd name="T4" fmla="*/ 2147483647 w 660"/>
              <a:gd name="T5" fmla="*/ 2147483647 h 886"/>
              <a:gd name="T6" fmla="*/ 2147483647 w 660"/>
              <a:gd name="T7" fmla="*/ 0 h 886"/>
              <a:gd name="T8" fmla="*/ 2147483647 w 660"/>
              <a:gd name="T9" fmla="*/ 2147483647 h 886"/>
              <a:gd name="T10" fmla="*/ 2147483647 w 660"/>
              <a:gd name="T11" fmla="*/ 2147483647 h 886"/>
              <a:gd name="T12" fmla="*/ 2147483647 w 660"/>
              <a:gd name="T13" fmla="*/ 2147483647 h 886"/>
              <a:gd name="T14" fmla="*/ 2147483647 w 660"/>
              <a:gd name="T15" fmla="*/ 2147483647 h 886"/>
              <a:gd name="T16" fmla="*/ 2147483647 w 660"/>
              <a:gd name="T17" fmla="*/ 2147483647 h 886"/>
              <a:gd name="T18" fmla="*/ 2147483647 w 660"/>
              <a:gd name="T19" fmla="*/ 2147483647 h 886"/>
              <a:gd name="T20" fmla="*/ 2147483647 w 660"/>
              <a:gd name="T21" fmla="*/ 2147483647 h 886"/>
              <a:gd name="T22" fmla="*/ 2147483647 w 660"/>
              <a:gd name="T23" fmla="*/ 2147483647 h 886"/>
              <a:gd name="T24" fmla="*/ 2147483647 w 660"/>
              <a:gd name="T25" fmla="*/ 2147483647 h 886"/>
              <a:gd name="T26" fmla="*/ 2147483647 w 660"/>
              <a:gd name="T27" fmla="*/ 2147483647 h 886"/>
              <a:gd name="T28" fmla="*/ 2147483647 w 660"/>
              <a:gd name="T29" fmla="*/ 2147483647 h 886"/>
              <a:gd name="T30" fmla="*/ 2147483647 w 660"/>
              <a:gd name="T31" fmla="*/ 2147483647 h 886"/>
              <a:gd name="T32" fmla="*/ 2147483647 w 660"/>
              <a:gd name="T33" fmla="*/ 2147483647 h 886"/>
              <a:gd name="T34" fmla="*/ 2147483647 w 660"/>
              <a:gd name="T35" fmla="*/ 2147483647 h 886"/>
              <a:gd name="T36" fmla="*/ 2147483647 w 660"/>
              <a:gd name="T37" fmla="*/ 2147483647 h 886"/>
              <a:gd name="T38" fmla="*/ 2147483647 w 660"/>
              <a:gd name="T39" fmla="*/ 2147483647 h 886"/>
              <a:gd name="T40" fmla="*/ 2147483647 w 660"/>
              <a:gd name="T41" fmla="*/ 2147483647 h 886"/>
              <a:gd name="T42" fmla="*/ 2147483647 w 660"/>
              <a:gd name="T43" fmla="*/ 2147483647 h 886"/>
              <a:gd name="T44" fmla="*/ 2147483647 w 660"/>
              <a:gd name="T45" fmla="*/ 2147483647 h 886"/>
              <a:gd name="T46" fmla="*/ 2147483647 w 660"/>
              <a:gd name="T47" fmla="*/ 2147483647 h 886"/>
              <a:gd name="T48" fmla="*/ 2147483647 w 660"/>
              <a:gd name="T49" fmla="*/ 2147483647 h 886"/>
              <a:gd name="T50" fmla="*/ 2147483647 w 660"/>
              <a:gd name="T51" fmla="*/ 2147483647 h 8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60"/>
              <a:gd name="T79" fmla="*/ 0 h 886"/>
              <a:gd name="T80" fmla="*/ 660 w 660"/>
              <a:gd name="T81" fmla="*/ 886 h 8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60" h="886">
                <a:moveTo>
                  <a:pt x="157" y="600"/>
                </a:moveTo>
                <a:lnTo>
                  <a:pt x="0" y="289"/>
                </a:lnTo>
                <a:lnTo>
                  <a:pt x="49" y="317"/>
                </a:lnTo>
                <a:lnTo>
                  <a:pt x="30" y="0"/>
                </a:lnTo>
                <a:lnTo>
                  <a:pt x="175" y="347"/>
                </a:lnTo>
                <a:lnTo>
                  <a:pt x="250" y="363"/>
                </a:lnTo>
                <a:lnTo>
                  <a:pt x="346" y="382"/>
                </a:lnTo>
                <a:lnTo>
                  <a:pt x="389" y="389"/>
                </a:lnTo>
                <a:lnTo>
                  <a:pt x="660" y="886"/>
                </a:lnTo>
                <a:lnTo>
                  <a:pt x="346" y="566"/>
                </a:lnTo>
                <a:lnTo>
                  <a:pt x="325" y="660"/>
                </a:lnTo>
                <a:lnTo>
                  <a:pt x="194" y="527"/>
                </a:lnTo>
                <a:lnTo>
                  <a:pt x="194" y="528"/>
                </a:lnTo>
                <a:lnTo>
                  <a:pt x="192" y="530"/>
                </a:lnTo>
                <a:lnTo>
                  <a:pt x="191" y="534"/>
                </a:lnTo>
                <a:lnTo>
                  <a:pt x="188" y="539"/>
                </a:lnTo>
                <a:lnTo>
                  <a:pt x="186" y="545"/>
                </a:lnTo>
                <a:lnTo>
                  <a:pt x="182" y="550"/>
                </a:lnTo>
                <a:lnTo>
                  <a:pt x="175" y="563"/>
                </a:lnTo>
                <a:lnTo>
                  <a:pt x="168" y="578"/>
                </a:lnTo>
                <a:lnTo>
                  <a:pt x="165" y="584"/>
                </a:lnTo>
                <a:lnTo>
                  <a:pt x="163" y="589"/>
                </a:lnTo>
                <a:lnTo>
                  <a:pt x="160" y="594"/>
                </a:lnTo>
                <a:lnTo>
                  <a:pt x="159" y="597"/>
                </a:lnTo>
                <a:lnTo>
                  <a:pt x="157" y="6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249" name="Freeform 63"/>
          <p:cNvSpPr>
            <a:spLocks/>
          </p:cNvSpPr>
          <p:nvPr/>
        </p:nvSpPr>
        <p:spPr bwMode="auto">
          <a:xfrm>
            <a:off x="4672013" y="6411913"/>
            <a:ext cx="85725" cy="79375"/>
          </a:xfrm>
          <a:custGeom>
            <a:avLst/>
            <a:gdLst>
              <a:gd name="T0" fmla="*/ 0 w 54"/>
              <a:gd name="T1" fmla="*/ 0 h 50"/>
              <a:gd name="T2" fmla="*/ 2147483647 w 54"/>
              <a:gd name="T3" fmla="*/ 2147483647 h 50"/>
              <a:gd name="T4" fmla="*/ 2147483647 w 54"/>
              <a:gd name="T5" fmla="*/ 2147483647 h 50"/>
              <a:gd name="T6" fmla="*/ 0 w 54"/>
              <a:gd name="T7" fmla="*/ 0 h 50"/>
              <a:gd name="T8" fmla="*/ 0 60000 65536"/>
              <a:gd name="T9" fmla="*/ 0 60000 65536"/>
              <a:gd name="T10" fmla="*/ 0 60000 65536"/>
              <a:gd name="T11" fmla="*/ 0 60000 65536"/>
              <a:gd name="T12" fmla="*/ 0 w 54"/>
              <a:gd name="T13" fmla="*/ 0 h 50"/>
              <a:gd name="T14" fmla="*/ 54 w 54"/>
              <a:gd name="T15" fmla="*/ 50 h 50"/>
            </a:gdLst>
            <a:ahLst/>
            <a:cxnLst>
              <a:cxn ang="T8">
                <a:pos x="T0" y="T1"/>
              </a:cxn>
              <a:cxn ang="T9">
                <a:pos x="T2" y="T3"/>
              </a:cxn>
              <a:cxn ang="T10">
                <a:pos x="T4" y="T5"/>
              </a:cxn>
              <a:cxn ang="T11">
                <a:pos x="T6" y="T7"/>
              </a:cxn>
            </a:cxnLst>
            <a:rect l="T12" t="T13" r="T14" b="T15"/>
            <a:pathLst>
              <a:path w="54" h="50">
                <a:moveTo>
                  <a:pt x="0" y="0"/>
                </a:moveTo>
                <a:lnTo>
                  <a:pt x="54" y="50"/>
                </a:lnTo>
                <a:lnTo>
                  <a:pt x="12" y="50"/>
                </a:lnTo>
                <a:lnTo>
                  <a:pt x="0" y="0"/>
                </a:lnTo>
                <a:close/>
              </a:path>
            </a:pathLst>
          </a:custGeom>
          <a:solidFill>
            <a:srgbClr val="0D7D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250" name="Freeform 64"/>
          <p:cNvSpPr>
            <a:spLocks/>
          </p:cNvSpPr>
          <p:nvPr/>
        </p:nvSpPr>
        <p:spPr bwMode="auto">
          <a:xfrm>
            <a:off x="4473575" y="1374775"/>
            <a:ext cx="228600" cy="204788"/>
          </a:xfrm>
          <a:custGeom>
            <a:avLst/>
            <a:gdLst>
              <a:gd name="T0" fmla="*/ 2147483647 w 144"/>
              <a:gd name="T1" fmla="*/ 2147483647 h 129"/>
              <a:gd name="T2" fmla="*/ 0 w 144"/>
              <a:gd name="T3" fmla="*/ 2147483647 h 129"/>
              <a:gd name="T4" fmla="*/ 2147483647 w 144"/>
              <a:gd name="T5" fmla="*/ 0 h 129"/>
              <a:gd name="T6" fmla="*/ 2147483647 w 144"/>
              <a:gd name="T7" fmla="*/ 2147483647 h 129"/>
              <a:gd name="T8" fmla="*/ 2147483647 w 144"/>
              <a:gd name="T9" fmla="*/ 2147483647 h 129"/>
              <a:gd name="T10" fmla="*/ 2147483647 w 144"/>
              <a:gd name="T11" fmla="*/ 2147483647 h 129"/>
              <a:gd name="T12" fmla="*/ 2147483647 w 144"/>
              <a:gd name="T13" fmla="*/ 2147483647 h 129"/>
              <a:gd name="T14" fmla="*/ 2147483647 w 144"/>
              <a:gd name="T15" fmla="*/ 2147483647 h 129"/>
              <a:gd name="T16" fmla="*/ 2147483647 w 144"/>
              <a:gd name="T17" fmla="*/ 2147483647 h 129"/>
              <a:gd name="T18" fmla="*/ 2147483647 w 144"/>
              <a:gd name="T19" fmla="*/ 2147483647 h 129"/>
              <a:gd name="T20" fmla="*/ 2147483647 w 144"/>
              <a:gd name="T21" fmla="*/ 2147483647 h 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4"/>
              <a:gd name="T34" fmla="*/ 0 h 129"/>
              <a:gd name="T35" fmla="*/ 144 w 144"/>
              <a:gd name="T36" fmla="*/ 129 h 1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129">
                <a:moveTo>
                  <a:pt x="47" y="127"/>
                </a:moveTo>
                <a:lnTo>
                  <a:pt x="0" y="61"/>
                </a:lnTo>
                <a:lnTo>
                  <a:pt x="144" y="0"/>
                </a:lnTo>
                <a:lnTo>
                  <a:pt x="79" y="126"/>
                </a:lnTo>
                <a:lnTo>
                  <a:pt x="78" y="126"/>
                </a:lnTo>
                <a:lnTo>
                  <a:pt x="75" y="126"/>
                </a:lnTo>
                <a:lnTo>
                  <a:pt x="70" y="127"/>
                </a:lnTo>
                <a:lnTo>
                  <a:pt x="65" y="127"/>
                </a:lnTo>
                <a:lnTo>
                  <a:pt x="52" y="129"/>
                </a:lnTo>
                <a:lnTo>
                  <a:pt x="48" y="129"/>
                </a:lnTo>
                <a:lnTo>
                  <a:pt x="47"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8251" name="Freeform 65"/>
          <p:cNvSpPr>
            <a:spLocks/>
          </p:cNvSpPr>
          <p:nvPr/>
        </p:nvSpPr>
        <p:spPr bwMode="auto">
          <a:xfrm>
            <a:off x="7400925" y="4325938"/>
            <a:ext cx="82550" cy="179387"/>
          </a:xfrm>
          <a:custGeom>
            <a:avLst/>
            <a:gdLst>
              <a:gd name="T0" fmla="*/ 2147483647 w 52"/>
              <a:gd name="T1" fmla="*/ 2147483647 h 113"/>
              <a:gd name="T2" fmla="*/ 0 w 52"/>
              <a:gd name="T3" fmla="*/ 0 h 113"/>
              <a:gd name="T4" fmla="*/ 2147483647 w 52"/>
              <a:gd name="T5" fmla="*/ 2147483647 h 113"/>
              <a:gd name="T6" fmla="*/ 2147483647 w 52"/>
              <a:gd name="T7" fmla="*/ 2147483647 h 113"/>
              <a:gd name="T8" fmla="*/ 0 60000 65536"/>
              <a:gd name="T9" fmla="*/ 0 60000 65536"/>
              <a:gd name="T10" fmla="*/ 0 60000 65536"/>
              <a:gd name="T11" fmla="*/ 0 60000 65536"/>
              <a:gd name="T12" fmla="*/ 0 w 52"/>
              <a:gd name="T13" fmla="*/ 0 h 113"/>
              <a:gd name="T14" fmla="*/ 52 w 52"/>
              <a:gd name="T15" fmla="*/ 113 h 113"/>
            </a:gdLst>
            <a:ahLst/>
            <a:cxnLst>
              <a:cxn ang="T8">
                <a:pos x="T0" y="T1"/>
              </a:cxn>
              <a:cxn ang="T9">
                <a:pos x="T2" y="T3"/>
              </a:cxn>
              <a:cxn ang="T10">
                <a:pos x="T4" y="T5"/>
              </a:cxn>
              <a:cxn ang="T11">
                <a:pos x="T6" y="T7"/>
              </a:cxn>
            </a:cxnLst>
            <a:rect l="T12" t="T13" r="T14" b="T15"/>
            <a:pathLst>
              <a:path w="52" h="113">
                <a:moveTo>
                  <a:pt x="52" y="43"/>
                </a:moveTo>
                <a:lnTo>
                  <a:pt x="0" y="0"/>
                </a:lnTo>
                <a:lnTo>
                  <a:pt x="35" y="113"/>
                </a:lnTo>
                <a:lnTo>
                  <a:pt x="52"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pic>
        <p:nvPicPr>
          <p:cNvPr id="130109" name="Picture 5" descr="HIKER_5"/>
          <p:cNvPicPr>
            <a:picLocks noChangeAspect="1" noChangeArrowheads="1"/>
          </p:cNvPicPr>
          <p:nvPr/>
        </p:nvPicPr>
        <p:blipFill>
          <a:blip r:embed="rId4" cstate="print"/>
          <a:srcRect/>
          <a:stretch>
            <a:fillRect/>
          </a:stretch>
        </p:blipFill>
        <p:spPr bwMode="auto">
          <a:xfrm>
            <a:off x="1410568" y="3806825"/>
            <a:ext cx="1579563" cy="24225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272" fill="hold" grpId="0" nodeType="clickEffect">
                                  <p:stCondLst>
                                    <p:cond delay="0"/>
                                  </p:stCondLst>
                                  <p:childTnLst>
                                    <p:set>
                                      <p:cBhvr>
                                        <p:cTn id="11" dur="1" fill="hold">
                                          <p:stCondLst>
                                            <p:cond delay="0"/>
                                          </p:stCondLst>
                                        </p:cTn>
                                        <p:tgtEl>
                                          <p:spTgt spid="41986"/>
                                        </p:tgtEl>
                                        <p:attrNameLst>
                                          <p:attrName>style.visibility</p:attrName>
                                        </p:attrNameLst>
                                      </p:cBhvr>
                                      <p:to>
                                        <p:strVal val="visible"/>
                                      </p:to>
                                    </p:set>
                                    <p:anim calcmode="lin" valueType="num">
                                      <p:cBhvr>
                                        <p:cTn id="12" dur="500" fill="hold"/>
                                        <p:tgtEl>
                                          <p:spTgt spid="41986"/>
                                        </p:tgtEl>
                                        <p:attrNameLst>
                                          <p:attrName>ppt_w</p:attrName>
                                        </p:attrNameLst>
                                      </p:cBhvr>
                                      <p:tavLst>
                                        <p:tav tm="0">
                                          <p:val>
                                            <p:strVal val="2/3*#ppt_w"/>
                                          </p:val>
                                        </p:tav>
                                        <p:tav tm="100000">
                                          <p:val>
                                            <p:strVal val="#ppt_w"/>
                                          </p:val>
                                        </p:tav>
                                      </p:tavLst>
                                    </p:anim>
                                    <p:anim calcmode="lin" valueType="num">
                                      <p:cBhvr>
                                        <p:cTn id="13" dur="500" fill="hold"/>
                                        <p:tgtEl>
                                          <p:spTgt spid="41986"/>
                                        </p:tgtEl>
                                        <p:attrNameLst>
                                          <p:attrName>ppt_h</p:attrName>
                                        </p:attrNameLst>
                                      </p:cBhvr>
                                      <p:tavLst>
                                        <p:tav tm="0">
                                          <p:val>
                                            <p:strVal val="2/3*#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272" fill="hold" grpId="0" nodeType="clickEffect">
                                  <p:stCondLst>
                                    <p:cond delay="0"/>
                                  </p:stCondLst>
                                  <p:childTnLst>
                                    <p:set>
                                      <p:cBhvr>
                                        <p:cTn id="17" dur="1" fill="hold">
                                          <p:stCondLst>
                                            <p:cond delay="0"/>
                                          </p:stCondLst>
                                        </p:cTn>
                                        <p:tgtEl>
                                          <p:spTgt spid="41987"/>
                                        </p:tgtEl>
                                        <p:attrNameLst>
                                          <p:attrName>style.visibility</p:attrName>
                                        </p:attrNameLst>
                                      </p:cBhvr>
                                      <p:to>
                                        <p:strVal val="visible"/>
                                      </p:to>
                                    </p:set>
                                    <p:anim calcmode="lin" valueType="num">
                                      <p:cBhvr>
                                        <p:cTn id="18" dur="500" fill="hold"/>
                                        <p:tgtEl>
                                          <p:spTgt spid="41987"/>
                                        </p:tgtEl>
                                        <p:attrNameLst>
                                          <p:attrName>ppt_w</p:attrName>
                                        </p:attrNameLst>
                                      </p:cBhvr>
                                      <p:tavLst>
                                        <p:tav tm="0">
                                          <p:val>
                                            <p:strVal val="2/3*#ppt_w"/>
                                          </p:val>
                                        </p:tav>
                                        <p:tav tm="100000">
                                          <p:val>
                                            <p:strVal val="#ppt_w"/>
                                          </p:val>
                                        </p:tav>
                                      </p:tavLst>
                                    </p:anim>
                                    <p:anim calcmode="lin" valueType="num">
                                      <p:cBhvr>
                                        <p:cTn id="19" dur="500" fill="hold"/>
                                        <p:tgtEl>
                                          <p:spTgt spid="41987"/>
                                        </p:tgtEl>
                                        <p:attrNameLst>
                                          <p:attrName>ppt_h</p:attrName>
                                        </p:attrNameLst>
                                      </p:cBhvr>
                                      <p:tavLst>
                                        <p:tav tm="0">
                                          <p:val>
                                            <p:strVal val="2/3*#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272" fill="hold" grpId="0" nodeType="clickEffect">
                                  <p:stCondLst>
                                    <p:cond delay="0"/>
                                  </p:stCondLst>
                                  <p:childTnLst>
                                    <p:set>
                                      <p:cBhvr>
                                        <p:cTn id="23" dur="1" fill="hold">
                                          <p:stCondLst>
                                            <p:cond delay="0"/>
                                          </p:stCondLst>
                                        </p:cTn>
                                        <p:tgtEl>
                                          <p:spTgt spid="41988"/>
                                        </p:tgtEl>
                                        <p:attrNameLst>
                                          <p:attrName>style.visibility</p:attrName>
                                        </p:attrNameLst>
                                      </p:cBhvr>
                                      <p:to>
                                        <p:strVal val="visible"/>
                                      </p:to>
                                    </p:set>
                                    <p:anim calcmode="lin" valueType="num">
                                      <p:cBhvr>
                                        <p:cTn id="24" dur="500" fill="hold"/>
                                        <p:tgtEl>
                                          <p:spTgt spid="41988"/>
                                        </p:tgtEl>
                                        <p:attrNameLst>
                                          <p:attrName>ppt_w</p:attrName>
                                        </p:attrNameLst>
                                      </p:cBhvr>
                                      <p:tavLst>
                                        <p:tav tm="0">
                                          <p:val>
                                            <p:strVal val="2/3*#ppt_w"/>
                                          </p:val>
                                        </p:tav>
                                        <p:tav tm="100000">
                                          <p:val>
                                            <p:strVal val="#ppt_w"/>
                                          </p:val>
                                        </p:tav>
                                      </p:tavLst>
                                    </p:anim>
                                    <p:anim calcmode="lin" valueType="num">
                                      <p:cBhvr>
                                        <p:cTn id="25" dur="500" fill="hold"/>
                                        <p:tgtEl>
                                          <p:spTgt spid="41988"/>
                                        </p:tgtEl>
                                        <p:attrNameLst>
                                          <p:attrName>ppt_h</p:attrName>
                                        </p:attrNameLst>
                                      </p:cBhvr>
                                      <p:tavLst>
                                        <p:tav tm="0">
                                          <p:val>
                                            <p:strVal val="2/3*#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utoUpdateAnimBg="0"/>
      <p:bldP spid="41987" grpId="0" autoUpdateAnimBg="0"/>
      <p:bldP spid="41988"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p:txBody>
          <a:bodyPr/>
          <a:lstStyle/>
          <a:p>
            <a:pPr algn="ctr">
              <a:defRPr/>
            </a:pPr>
            <a:r>
              <a:rPr lang="en-US" sz="4000" b="1" dirty="0">
                <a:solidFill>
                  <a:schemeClr val="tx2">
                    <a:lumMod val="40000"/>
                    <a:lumOff val="60000"/>
                  </a:schemeClr>
                </a:solidFill>
                <a:effectLst>
                  <a:outerShdw blurRad="38100" dist="38100" dir="2700000" algn="tl">
                    <a:srgbClr val="000000">
                      <a:alpha val="43137"/>
                    </a:srgbClr>
                  </a:outerShdw>
                </a:effectLst>
                <a:latin typeface="Arial" charset="0"/>
              </a:rPr>
              <a:t>VI. The Importance of Referring Back To The Hebrew / Greek.</a:t>
            </a:r>
          </a:p>
        </p:txBody>
      </p:sp>
      <p:pic>
        <p:nvPicPr>
          <p:cNvPr id="67587" name="Picture 10" descr="orgreek.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85938" y="1571625"/>
            <a:ext cx="6500812"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p:txBody>
          <a:bodyPr/>
          <a:lstStyle/>
          <a:p>
            <a:pPr algn="ctr">
              <a:defRPr/>
            </a:pPr>
            <a:r>
              <a:rPr lang="en-US" sz="4000" b="1" dirty="0">
                <a:solidFill>
                  <a:schemeClr val="tx2">
                    <a:lumMod val="40000"/>
                    <a:lumOff val="60000"/>
                  </a:schemeClr>
                </a:solidFill>
                <a:effectLst>
                  <a:outerShdw blurRad="38100" dist="38100" dir="2700000" algn="tl">
                    <a:srgbClr val="000000">
                      <a:alpha val="43137"/>
                    </a:srgbClr>
                  </a:outerShdw>
                </a:effectLst>
                <a:latin typeface="Arial" charset="0"/>
              </a:rPr>
              <a:t>VI. The Importance of Referring Back To The Hebrew / Greek.</a:t>
            </a:r>
          </a:p>
        </p:txBody>
      </p:sp>
      <p:sp>
        <p:nvSpPr>
          <p:cNvPr id="41988" name="Text Box 4"/>
          <p:cNvSpPr txBox="1">
            <a:spLocks noChangeArrowheads="1"/>
          </p:cNvSpPr>
          <p:nvPr/>
        </p:nvSpPr>
        <p:spPr bwMode="auto">
          <a:xfrm>
            <a:off x="1333500" y="1772816"/>
            <a:ext cx="7543800" cy="4893647"/>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Tx/>
              <a:buAutoNum type="arabicPeriod"/>
            </a:pPr>
            <a:r>
              <a:rPr lang="en-US" sz="3200" b="1" dirty="0">
                <a:latin typeface="Arial" charset="0"/>
              </a:rPr>
              <a:t>Use STRONGS CONCORDANCE and VINES for what the Greek/Hebrew word is as what it precisely means.</a:t>
            </a:r>
          </a:p>
          <a:p>
            <a:pPr eaLnBrk="1" hangingPunct="1">
              <a:spcBef>
                <a:spcPct val="50000"/>
              </a:spcBef>
              <a:buFontTx/>
              <a:buAutoNum type="arabicPeriod"/>
            </a:pPr>
            <a:r>
              <a:rPr lang="en-US" sz="3200" b="1" dirty="0">
                <a:latin typeface="Arial" charset="0"/>
              </a:rPr>
              <a:t>Recognize that the same word in English may have many subtle meanings in Greek or Hebrew….</a:t>
            </a:r>
          </a:p>
          <a:p>
            <a:pPr eaLnBrk="1" hangingPunct="1">
              <a:spcBef>
                <a:spcPct val="50000"/>
              </a:spcBef>
              <a:buFontTx/>
              <a:buAutoNum type="arabicPeriod"/>
            </a:pPr>
            <a:endParaRPr lang="en-US" b="1" dirty="0">
              <a:latin typeface="Arial" charset="0"/>
            </a:endParaRPr>
          </a:p>
          <a:p>
            <a:pPr eaLnBrk="1" hangingPunct="1">
              <a:spcBef>
                <a:spcPct val="50000"/>
              </a:spcBef>
              <a:buFontTx/>
              <a:buAutoNum type="arabicPeriod"/>
            </a:pPr>
            <a:endParaRPr lang="en-US" b="1" dirty="0">
              <a:latin typeface="Arial" charset="0"/>
            </a:endParaRPr>
          </a:p>
        </p:txBody>
      </p:sp>
    </p:spTree>
    <p:extLst>
      <p:ext uri="{BB962C8B-B14F-4D97-AF65-F5344CB8AC3E}">
        <p14:creationId xmlns:p14="http://schemas.microsoft.com/office/powerpoint/2010/main" val="2272538604"/>
      </p:ext>
    </p:extLst>
  </p:cSld>
  <p:clrMapOvr>
    <a:masterClrMapping/>
  </p:clrMapOvr>
  <p:transition>
    <p:newsflash/>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8610" name="Picture 5" descr="C:\WINDOWS\Profiles\Tim\My Documents\Hermeneutics\gree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7924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991" name="Picture 7" descr="C:\WINDOWS\Profiles\Tim\My Documents\Hermeneutics\greek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5308"/>
            <a:ext cx="7924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7722857"/>
      </p:ext>
    </p:extLst>
  </p:cSld>
  <p:clrMapOvr>
    <a:masterClrMapping/>
  </p:clrMapOvr>
  <p:transition>
    <p:newsflash/>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93" name="Text Box 9"/>
          <p:cNvSpPr txBox="1">
            <a:spLocks noChangeArrowheads="1"/>
          </p:cNvSpPr>
          <p:nvPr/>
        </p:nvSpPr>
        <p:spPr bwMode="auto">
          <a:xfrm>
            <a:off x="1143000" y="214313"/>
            <a:ext cx="8001000" cy="6124575"/>
          </a:xfrm>
          <a:prstGeom prst="rect">
            <a:avLst/>
          </a:prstGeom>
          <a:solidFill>
            <a:schemeClr val="bg1"/>
          </a:solidFill>
          <a:ln w="12700" cap="sq">
            <a:noFill/>
            <a:miter lim="800000"/>
            <a:headEnd type="none" w="sm" len="sm"/>
            <a:tailEnd type="none" w="sm" len="sm"/>
          </a:ln>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b="1">
                <a:latin typeface="Arial" charset="0"/>
              </a:rPr>
              <a:t>3. Understand the </a:t>
            </a:r>
            <a:r>
              <a:rPr lang="en-US" sz="2800" b="1">
                <a:effectLst>
                  <a:outerShdw blurRad="38100" dist="38100" dir="2700000" algn="tl">
                    <a:srgbClr val="000000"/>
                  </a:outerShdw>
                </a:effectLst>
                <a:latin typeface="Arial" charset="0"/>
              </a:rPr>
              <a:t>TENSES</a:t>
            </a:r>
            <a:r>
              <a:rPr lang="en-US" sz="2800" b="1">
                <a:latin typeface="Arial" charset="0"/>
              </a:rPr>
              <a:t> in the Hebrew and Greek – this will give you a more precise understanding of Scripture.</a:t>
            </a:r>
          </a:p>
          <a:p>
            <a:pPr eaLnBrk="1" hangingPunct="1">
              <a:spcBef>
                <a:spcPct val="50000"/>
              </a:spcBef>
            </a:pPr>
            <a:r>
              <a:rPr lang="en-US" sz="2800" b="1">
                <a:latin typeface="Arial" charset="0"/>
              </a:rPr>
              <a:t>e.g. Using the Hebrew-Greek Key study Bible you will find that in Ephesians 5:18 the verb ‘be filled’  (with the Spirit) is in the </a:t>
            </a:r>
            <a:r>
              <a:rPr lang="en-US" sz="2800" b="1">
                <a:effectLst>
                  <a:outerShdw blurRad="38100" dist="38100" dir="2700000" algn="tl">
                    <a:srgbClr val="000000"/>
                  </a:outerShdw>
                </a:effectLst>
                <a:latin typeface="Arial" charset="0"/>
              </a:rPr>
              <a:t>PRESENT</a:t>
            </a:r>
            <a:r>
              <a:rPr lang="en-US" sz="2800" b="1">
                <a:latin typeface="Arial" charset="0"/>
              </a:rPr>
              <a:t> </a:t>
            </a:r>
            <a:r>
              <a:rPr lang="en-US" sz="2800" b="1">
                <a:effectLst>
                  <a:outerShdw blurRad="38100" dist="38100" dir="2700000" algn="tl">
                    <a:srgbClr val="000000"/>
                  </a:outerShdw>
                </a:effectLst>
                <a:latin typeface="Arial" charset="0"/>
              </a:rPr>
              <a:t>IMPERATIVE</a:t>
            </a:r>
            <a:r>
              <a:rPr lang="en-US" sz="2800" b="1">
                <a:latin typeface="Arial" charset="0"/>
              </a:rPr>
              <a:t> tense which means </a:t>
            </a:r>
            <a:r>
              <a:rPr lang="en-US" sz="2800" b="1" i="1">
                <a:latin typeface="Arial" charset="0"/>
              </a:rPr>
              <a:t>‘a command to do something in the future which involves continuous or repeated action.’</a:t>
            </a:r>
          </a:p>
          <a:p>
            <a:pPr eaLnBrk="1" hangingPunct="1">
              <a:spcBef>
                <a:spcPct val="50000"/>
              </a:spcBef>
            </a:pPr>
            <a:r>
              <a:rPr lang="en-US" sz="2800" b="1">
                <a:latin typeface="Arial" charset="0"/>
              </a:rPr>
              <a:t>From this we can interpret the passage that we should continuously be filled with the Spirit – indeed Paul commands it as He sees it as imperative to the victorious Christian life.</a:t>
            </a:r>
          </a:p>
        </p:txBody>
      </p:sp>
    </p:spTree>
  </p:cSld>
  <p:clrMapOvr>
    <a:masterClrMapping/>
  </p:clrMapOvr>
  <p:transition>
    <p:newsflash/>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994" name="Picture 10" descr="C:\WINDOWS\Profiles\Tim\My Documents\Hermeneutics\interlinear.jpg"/>
          <p:cNvPicPr>
            <a:picLocks noChangeAspect="1" noChangeArrowheads="1"/>
          </p:cNvPicPr>
          <p:nvPr/>
        </p:nvPicPr>
        <p:blipFill>
          <a:blip r:embed="rId2" cstate="print"/>
          <a:srcRect/>
          <a:stretch>
            <a:fillRect/>
          </a:stretch>
        </p:blipFill>
        <p:spPr bwMode="auto">
          <a:xfrm>
            <a:off x="1500166" y="285728"/>
            <a:ext cx="3073400" cy="4648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pic>
        <p:nvPicPr>
          <p:cNvPr id="41997" name="Picture 13" descr="C:\WINDOWS\Profiles\Tim\My Documents\Hermeneutics\strongs.gif"/>
          <p:cNvPicPr>
            <a:picLocks noChangeAspect="1" noChangeArrowheads="1"/>
          </p:cNvPicPr>
          <p:nvPr/>
        </p:nvPicPr>
        <p:blipFill>
          <a:blip r:embed="rId3" cstate="print"/>
          <a:srcRect/>
          <a:stretch>
            <a:fillRect/>
          </a:stretch>
        </p:blipFill>
        <p:spPr bwMode="auto">
          <a:xfrm>
            <a:off x="3286116" y="1000108"/>
            <a:ext cx="2971800"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pic>
        <p:nvPicPr>
          <p:cNvPr id="41998" name="Picture 14" descr="C:\WINDOWS\Profiles\Tim\My Documents\Hermeneutics\vines.jpg"/>
          <p:cNvPicPr>
            <a:picLocks noChangeAspect="1" noChangeArrowheads="1"/>
          </p:cNvPicPr>
          <p:nvPr/>
        </p:nvPicPr>
        <p:blipFill>
          <a:blip r:embed="rId4" cstate="print"/>
          <a:srcRect/>
          <a:stretch>
            <a:fillRect/>
          </a:stretch>
        </p:blipFill>
        <p:spPr bwMode="auto">
          <a:xfrm>
            <a:off x="5357818" y="1785926"/>
            <a:ext cx="3176588"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6036485"/>
      </p:ext>
    </p:extLst>
  </p:cSld>
  <p:clrMapOvr>
    <a:masterClrMapping/>
  </p:clrMapOvr>
  <p:transition>
    <p:newsflash/>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p:txBody>
          <a:bodyPr/>
          <a:lstStyle/>
          <a:p>
            <a:pPr algn="ctr">
              <a:defRPr/>
            </a:pPr>
            <a:r>
              <a:rPr lang="en-US" b="1" dirty="0">
                <a:solidFill>
                  <a:schemeClr val="tx2">
                    <a:lumMod val="40000"/>
                    <a:lumOff val="60000"/>
                  </a:schemeClr>
                </a:solidFill>
                <a:effectLst>
                  <a:outerShdw blurRad="38100" dist="38100" dir="2700000" algn="tl">
                    <a:srgbClr val="000000">
                      <a:alpha val="43137"/>
                    </a:srgbClr>
                  </a:outerShdw>
                </a:effectLst>
                <a:latin typeface="Arial" charset="0"/>
              </a:rPr>
              <a:t>VII. Applying The Scripture</a:t>
            </a:r>
          </a:p>
        </p:txBody>
      </p:sp>
      <p:sp>
        <p:nvSpPr>
          <p:cNvPr id="70659" name="Text Box 4"/>
          <p:cNvSpPr txBox="1">
            <a:spLocks noChangeArrowheads="1"/>
          </p:cNvSpPr>
          <p:nvPr/>
        </p:nvSpPr>
        <p:spPr bwMode="auto">
          <a:xfrm>
            <a:off x="1371600" y="1371600"/>
            <a:ext cx="7772400" cy="2227263"/>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b="1">
                <a:latin typeface="Arial" charset="0"/>
              </a:rPr>
              <a:t>Remember to always look for the                           meaning of the passage unless there are obviously other meanings. This will show you the author’s                             and the original reader’s understanding.</a:t>
            </a:r>
          </a:p>
        </p:txBody>
      </p:sp>
      <p:sp>
        <p:nvSpPr>
          <p:cNvPr id="43013" name="Text Box 5"/>
          <p:cNvSpPr txBox="1">
            <a:spLocks noChangeArrowheads="1"/>
          </p:cNvSpPr>
          <p:nvPr/>
        </p:nvSpPr>
        <p:spPr bwMode="auto">
          <a:xfrm>
            <a:off x="7239000" y="1371600"/>
            <a:ext cx="1905000" cy="519113"/>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SINGLE</a:t>
            </a:r>
          </a:p>
        </p:txBody>
      </p:sp>
      <p:sp>
        <p:nvSpPr>
          <p:cNvPr id="43014" name="Text Box 6"/>
          <p:cNvSpPr txBox="1">
            <a:spLocks noChangeArrowheads="1"/>
          </p:cNvSpPr>
          <p:nvPr/>
        </p:nvSpPr>
        <p:spPr bwMode="auto">
          <a:xfrm>
            <a:off x="4495800" y="2667000"/>
            <a:ext cx="2438400" cy="519113"/>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INTENTION</a:t>
            </a:r>
          </a:p>
        </p:txBody>
      </p:sp>
      <p:sp>
        <p:nvSpPr>
          <p:cNvPr id="43015" name="Text Box 7"/>
          <p:cNvSpPr txBox="1">
            <a:spLocks noChangeArrowheads="1"/>
          </p:cNvSpPr>
          <p:nvPr/>
        </p:nvSpPr>
        <p:spPr bwMode="auto">
          <a:xfrm>
            <a:off x="1219200" y="4000500"/>
            <a:ext cx="7924800" cy="2227263"/>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b="1">
                <a:latin typeface="Arial" charset="0"/>
              </a:rPr>
              <a:t>Next is the tricky task of applying what was written to a Biblical culture to our culture today. This is extracting PRINCIPLES, not PRACTICES and applies these PRINCIPLES to today’s context.</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4"/>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5"/>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autoUpdateAnimBg="0"/>
      <p:bldP spid="43014" grpId="0" autoUpdateAnimBg="0"/>
      <p:bldP spid="43015" grpId="0" animBg="1"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p:txBody>
          <a:bodyPr/>
          <a:lstStyle/>
          <a:p>
            <a:pPr algn="ctr"/>
            <a:r>
              <a:rPr lang="en-US" b="1" smtClean="0">
                <a:latin typeface="Arial" charset="0"/>
              </a:rPr>
              <a:t>VII. Applying The Scripture</a:t>
            </a:r>
          </a:p>
        </p:txBody>
      </p:sp>
      <p:sp>
        <p:nvSpPr>
          <p:cNvPr id="71683" name="Text Box 9"/>
          <p:cNvSpPr txBox="1">
            <a:spLocks noChangeArrowheads="1"/>
          </p:cNvSpPr>
          <p:nvPr/>
        </p:nvSpPr>
        <p:spPr bwMode="auto">
          <a:xfrm>
            <a:off x="1214438" y="1571625"/>
            <a:ext cx="7696200" cy="5078313"/>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5400" b="1" dirty="0">
                <a:latin typeface="Arial" charset="0"/>
              </a:rPr>
              <a:t>This is done by crossing what is called the ‘Hermeneutical Bridge’ as can be seen in the following diagram</a:t>
            </a:r>
            <a:r>
              <a:rPr lang="en-US" sz="5400" b="1" dirty="0" smtClean="0">
                <a:latin typeface="Arial" charset="0"/>
              </a:rPr>
              <a:t>…</a:t>
            </a:r>
            <a:endParaRPr lang="en-US" sz="5400" b="1" dirty="0">
              <a:latin typeface="Arial" charset="0"/>
            </a:endParaRPr>
          </a:p>
        </p:txBody>
      </p:sp>
    </p:spTree>
  </p:cSld>
  <p:clrMapOvr>
    <a:masterClrMapping/>
  </p:clrMapOvr>
  <p:transition>
    <p:newsflash/>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18" name="Picture 10" descr="C:\WINDOWS\Profiles\Tim\My Documents\Hermeneutics\bridg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385" y="-19066"/>
            <a:ext cx="800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9" name="Picture 11" descr="C:\WINDOWS\Profiles\Tim\My Documents\Hermeneutics\mary.bmp"/>
          <p:cNvPicPr>
            <a:picLocks noChangeAspect="1" noChangeArrowheads="1"/>
          </p:cNvPicPr>
          <p:nvPr/>
        </p:nvPicPr>
        <p:blipFill>
          <a:blip r:embed="rId3" cstate="print"/>
          <a:srcRect/>
          <a:stretch>
            <a:fillRect/>
          </a:stretch>
        </p:blipFill>
        <p:spPr bwMode="auto">
          <a:xfrm>
            <a:off x="2267744" y="1628800"/>
            <a:ext cx="1008112" cy="1535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3020" name="Picture 12" descr="C:\WINDOWS\Profiles\Tim\My Documents\Hermeneutics\veil.jpg"/>
          <p:cNvPicPr>
            <a:picLocks noChangeAspect="1" noChangeArrowheads="1"/>
          </p:cNvPicPr>
          <p:nvPr/>
        </p:nvPicPr>
        <p:blipFill>
          <a:blip r:embed="rId4" cstate="print"/>
          <a:srcRect/>
          <a:stretch>
            <a:fillRect/>
          </a:stretch>
        </p:blipFill>
        <p:spPr bwMode="auto">
          <a:xfrm>
            <a:off x="7596336" y="1602024"/>
            <a:ext cx="1224136" cy="17130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25728343"/>
      </p:ext>
    </p:extLst>
  </p:cSld>
  <p:clrMapOvr>
    <a:masterClrMapping/>
  </p:clrMapOvr>
  <p:transition>
    <p:newsflash/>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21" name="Picture 13" descr="C:\WINDOWS\Profiles\Tim\My Documents\Hermeneutics\veil.jpg"/>
          <p:cNvPicPr>
            <a:picLocks noChangeAspect="1" noChangeArrowheads="1"/>
          </p:cNvPicPr>
          <p:nvPr/>
        </p:nvPicPr>
        <p:blipFill>
          <a:blip r:embed="rId2" cstate="print"/>
          <a:srcRect/>
          <a:stretch>
            <a:fillRect/>
          </a:stretch>
        </p:blipFill>
        <p:spPr bwMode="auto">
          <a:xfrm>
            <a:off x="1907704" y="-531440"/>
            <a:ext cx="6248400" cy="6858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038318176"/>
      </p:ext>
    </p:extLst>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p:txBody>
          <a:bodyPr/>
          <a:lstStyle/>
          <a:p>
            <a:pPr algn="ctr">
              <a:defRPr/>
            </a:pPr>
            <a:r>
              <a:rPr lang="en-US" b="1" smtClean="0">
                <a:solidFill>
                  <a:schemeClr val="tx2">
                    <a:lumMod val="40000"/>
                    <a:lumOff val="60000"/>
                  </a:schemeClr>
                </a:solidFill>
                <a:effectLst>
                  <a:outerShdw blurRad="38100" dist="38100" dir="2700000" algn="tl">
                    <a:srgbClr val="000000">
                      <a:alpha val="43137"/>
                    </a:srgbClr>
                  </a:outerShdw>
                </a:effectLst>
                <a:latin typeface="Arial" charset="0"/>
              </a:rPr>
              <a:t>Summary of Interpretation </a:t>
            </a:r>
            <a:r>
              <a:rPr lang="en-US" b="1" smtClean="0">
                <a:latin typeface="Arial" charset="0"/>
              </a:rPr>
              <a:t>Steps</a:t>
            </a:r>
            <a:endParaRPr lang="en-US" b="1" dirty="0">
              <a:latin typeface="Arial" charset="0"/>
            </a:endParaRPr>
          </a:p>
        </p:txBody>
      </p:sp>
      <p:sp>
        <p:nvSpPr>
          <p:cNvPr id="44036" name="Text Box 4"/>
          <p:cNvSpPr txBox="1">
            <a:spLocks noChangeArrowheads="1"/>
          </p:cNvSpPr>
          <p:nvPr/>
        </p:nvSpPr>
        <p:spPr bwMode="auto">
          <a:xfrm>
            <a:off x="1500188" y="1700808"/>
            <a:ext cx="7391400" cy="1798637"/>
          </a:xfrm>
          <a:prstGeom prst="rect">
            <a:avLst/>
          </a:prstGeom>
          <a:solidFill>
            <a:schemeClr val="bg1"/>
          </a:solidFill>
          <a:ln w="12700" cap="sq">
            <a:noFill/>
            <a:miter lim="800000"/>
            <a:headEnd type="none" w="sm" len="sm"/>
            <a:tailEnd type="none" w="sm" len="sm"/>
          </a:ln>
          <a:effec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Tx/>
              <a:buAutoNum type="arabicPeriod"/>
            </a:pPr>
            <a:r>
              <a:rPr lang="en-US" sz="3200" b="1" dirty="0">
                <a:solidFill>
                  <a:srgbClr val="FFEBC2"/>
                </a:solidFill>
                <a:effectLst>
                  <a:outerShdw blurRad="38100" dist="38100" dir="2700000" algn="tl">
                    <a:srgbClr val="000000"/>
                  </a:outerShdw>
                </a:effectLst>
                <a:latin typeface="Arial" charset="0"/>
              </a:rPr>
              <a:t>Use good translations and other reference materials.</a:t>
            </a:r>
          </a:p>
          <a:p>
            <a:pPr eaLnBrk="1" hangingPunct="1">
              <a:spcBef>
                <a:spcPct val="50000"/>
              </a:spcBef>
            </a:pPr>
            <a:endParaRPr lang="en-US" sz="3200" b="1" dirty="0">
              <a:solidFill>
                <a:srgbClr val="FFEBC2"/>
              </a:solidFill>
              <a:effectLst>
                <a:outerShdw blurRad="38100" dist="38100" dir="2700000" algn="tl">
                  <a:srgbClr val="000000"/>
                </a:outerShdw>
              </a:effectLst>
              <a:latin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4732" y="2780928"/>
            <a:ext cx="6601336" cy="3755380"/>
          </a:xfrm>
          <a:prstGeom prst="ellipse">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037" name="Picture 5" descr="C:\WINDOWS\Profiles\Tim\My Documents\Hermeneutics\searchbibl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24025" y="1703388"/>
            <a:ext cx="6858000" cy="515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Text Box 6"/>
          <p:cNvSpPr txBox="1">
            <a:spLocks noChangeArrowheads="1"/>
          </p:cNvSpPr>
          <p:nvPr/>
        </p:nvSpPr>
        <p:spPr bwMode="auto">
          <a:xfrm>
            <a:off x="1752625" y="339379"/>
            <a:ext cx="7162800" cy="1373187"/>
          </a:xfrm>
          <a:prstGeom prst="rect">
            <a:avLst/>
          </a:prstGeom>
          <a:solidFill>
            <a:schemeClr val="bg1"/>
          </a:solidFill>
          <a:ln w="12700" cap="sq">
            <a:noFill/>
            <a:miter lim="800000"/>
            <a:headEnd type="none" w="sm" len="sm"/>
            <a:tailEnd type="none" w="sm" len="sm"/>
          </a:ln>
          <a:effectLst/>
        </p:spPr>
        <p:txBody>
          <a:bodyPr>
            <a:spAutoFit/>
          </a:bodyPr>
          <a:lstStyle/>
          <a:p>
            <a:pPr>
              <a:spcBef>
                <a:spcPct val="50000"/>
              </a:spcBef>
              <a:defRPr/>
            </a:pPr>
            <a:r>
              <a:rPr lang="en-US" sz="2800" b="1" dirty="0">
                <a:effectLst>
                  <a:outerShdw blurRad="38100" dist="38100" dir="2700000" algn="tl">
                    <a:srgbClr val="000000">
                      <a:alpha val="43137"/>
                    </a:srgbClr>
                  </a:outerShdw>
                </a:effectLst>
                <a:latin typeface="Arial" charset="0"/>
              </a:rPr>
              <a:t>2. Read the passage and make observations (should do this several </a:t>
            </a:r>
            <a:r>
              <a:rPr lang="en-US" sz="2800" b="1" dirty="0">
                <a:latin typeface="Arial" charset="0"/>
              </a:rPr>
              <a:t>times until it is ‘in’ you).</a:t>
            </a:r>
          </a:p>
        </p:txBody>
      </p:sp>
    </p:spTree>
    <p:extLst>
      <p:ext uri="{BB962C8B-B14F-4D97-AF65-F5344CB8AC3E}">
        <p14:creationId xmlns:p14="http://schemas.microsoft.com/office/powerpoint/2010/main" val="4247235361"/>
      </p:ext>
    </p:extLst>
  </p:cSld>
  <p:clrMapOvr>
    <a:masterClrMapping/>
  </p:clrMapOvr>
  <p:transition>
    <p:newsflash/>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40" name="Text Box 8"/>
          <p:cNvSpPr txBox="1">
            <a:spLocks noChangeArrowheads="1"/>
          </p:cNvSpPr>
          <p:nvPr/>
        </p:nvSpPr>
        <p:spPr bwMode="auto">
          <a:xfrm>
            <a:off x="1524000" y="334962"/>
            <a:ext cx="7391400" cy="1341438"/>
          </a:xfrm>
          <a:prstGeom prst="rect">
            <a:avLst/>
          </a:prstGeom>
          <a:solidFill>
            <a:schemeClr val="bg1"/>
          </a:solidFill>
          <a:ln w="12700" cap="sq">
            <a:noFill/>
            <a:miter lim="800000"/>
            <a:headEnd type="none" w="sm" len="sm"/>
            <a:tailEnd type="none" w="sm" len="sm"/>
          </a:ln>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3200" b="1" dirty="0">
                <a:solidFill>
                  <a:srgbClr val="FFEBC2"/>
                </a:solidFill>
                <a:effectLst>
                  <a:outerShdw blurRad="38100" dist="38100" dir="2700000" algn="tl">
                    <a:srgbClr val="000000"/>
                  </a:outerShdw>
                </a:effectLst>
                <a:latin typeface="Arial" charset="0"/>
              </a:rPr>
              <a:t>3. Consider the type of literature the passage is.</a:t>
            </a:r>
          </a:p>
          <a:p>
            <a:pPr eaLnBrk="1" hangingPunct="1">
              <a:spcBef>
                <a:spcPct val="50000"/>
              </a:spcBef>
            </a:pPr>
            <a:endParaRPr lang="en-US" sz="1200" b="1" dirty="0">
              <a:latin typeface="Arial" charset="0"/>
            </a:endParaRPr>
          </a:p>
        </p:txBody>
      </p:sp>
      <p:pic>
        <p:nvPicPr>
          <p:cNvPr id="44041" name="Picture 9" descr="C:\WINDOWS\Profiles\Tim\My Documents\Hermeneutics\literatur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912" y="1556792"/>
            <a:ext cx="7422270" cy="48440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2915556"/>
      </p:ext>
    </p:extLst>
  </p:cSld>
  <p:clrMapOvr>
    <a:masterClrMapping/>
  </p:clrMapOvr>
  <p:transition>
    <p:newsflash/>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54" name="Text Box 22"/>
          <p:cNvSpPr txBox="1">
            <a:spLocks noChangeArrowheads="1"/>
          </p:cNvSpPr>
          <p:nvPr/>
        </p:nvSpPr>
        <p:spPr bwMode="auto">
          <a:xfrm>
            <a:off x="1596157" y="620688"/>
            <a:ext cx="7559675" cy="1373187"/>
          </a:xfrm>
          <a:prstGeom prst="rect">
            <a:avLst/>
          </a:prstGeom>
          <a:solidFill>
            <a:schemeClr val="bg1"/>
          </a:solidFill>
          <a:ln w="12700" cap="sq">
            <a:noFill/>
            <a:miter lim="800000"/>
            <a:headEnd type="none" w="sm" len="sm"/>
            <a:tailEnd type="none" w="sm" len="sm"/>
          </a:ln>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dirty="0">
                <a:solidFill>
                  <a:srgbClr val="FFEBC2"/>
                </a:solidFill>
                <a:effectLst>
                  <a:outerShdw blurRad="38100" dist="38100" dir="2700000" algn="tl">
                    <a:srgbClr val="000000"/>
                  </a:outerShdw>
                </a:effectLst>
                <a:latin typeface="Arial" charset="0"/>
              </a:rPr>
              <a:t>4. Take the passage in context (look at cross-references and first mention).</a:t>
            </a:r>
          </a:p>
          <a:p>
            <a:pPr eaLnBrk="1" hangingPunct="1"/>
            <a:endParaRPr lang="en-US" sz="2800" b="1" dirty="0">
              <a:latin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6157" y="1700808"/>
            <a:ext cx="7008292" cy="4680519"/>
          </a:xfrm>
          <a:prstGeom prst="rect">
            <a:avLst/>
          </a:prstGeom>
        </p:spPr>
      </p:pic>
    </p:spTree>
    <p:extLst>
      <p:ext uri="{BB962C8B-B14F-4D97-AF65-F5344CB8AC3E}">
        <p14:creationId xmlns:p14="http://schemas.microsoft.com/office/powerpoint/2010/main" val="1633775617"/>
      </p:ext>
    </p:extLst>
  </p:cSld>
  <p:clrMapOvr>
    <a:masterClrMapping/>
  </p:clrMapOvr>
  <p:transition>
    <p:newsflash/>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1371600" y="285750"/>
            <a:ext cx="7772400" cy="1447800"/>
          </a:xfrm>
        </p:spPr>
        <p:txBody>
          <a:bodyPr/>
          <a:lstStyle/>
          <a:p>
            <a:pPr>
              <a:defRPr/>
            </a:pPr>
            <a:r>
              <a:rPr lang="en-US" sz="2800" b="1" dirty="0" smtClean="0">
                <a:solidFill>
                  <a:schemeClr val="tx2">
                    <a:lumMod val="40000"/>
                    <a:lumOff val="60000"/>
                  </a:schemeClr>
                </a:solidFill>
                <a:effectLst>
                  <a:outerShdw blurRad="38100" dist="38100" dir="2700000" algn="tl">
                    <a:srgbClr val="000000">
                      <a:alpha val="43137"/>
                    </a:srgbClr>
                  </a:outerShdw>
                </a:effectLst>
                <a:latin typeface="Arial" charset="0"/>
              </a:rPr>
              <a:t>5.</a:t>
            </a:r>
            <a:r>
              <a:rPr lang="en-US" b="1" dirty="0" smtClean="0">
                <a:solidFill>
                  <a:schemeClr val="tx2">
                    <a:lumMod val="40000"/>
                    <a:lumOff val="60000"/>
                  </a:schemeClr>
                </a:solidFill>
                <a:effectLst>
                  <a:outerShdw blurRad="38100" dist="38100" dir="2700000" algn="tl">
                    <a:srgbClr val="000000">
                      <a:alpha val="43137"/>
                    </a:srgbClr>
                  </a:outerShdw>
                </a:effectLst>
              </a:rPr>
              <a:t> </a:t>
            </a:r>
            <a:r>
              <a:rPr lang="en-US" sz="2800" b="1" dirty="0" smtClean="0">
                <a:solidFill>
                  <a:schemeClr val="tx2">
                    <a:lumMod val="40000"/>
                    <a:lumOff val="60000"/>
                  </a:schemeClr>
                </a:solidFill>
                <a:effectLst>
                  <a:outerShdw blurRad="38100" dist="38100" dir="2700000" algn="tl">
                    <a:srgbClr val="000000">
                      <a:alpha val="43137"/>
                    </a:srgbClr>
                  </a:outerShdw>
                </a:effectLst>
                <a:latin typeface="Arial" charset="0"/>
              </a:rPr>
              <a:t>Take the passage within the whole counsel of the Word (let Scripture interpret Scripture</a:t>
            </a:r>
            <a:r>
              <a:rPr lang="en-US" sz="2800" b="1" dirty="0">
                <a:solidFill>
                  <a:schemeClr val="tx2">
                    <a:lumMod val="40000"/>
                    <a:lumOff val="60000"/>
                  </a:schemeClr>
                </a:solidFill>
                <a:effectLst>
                  <a:outerShdw blurRad="38100" dist="38100" dir="2700000" algn="tl">
                    <a:srgbClr val="000000">
                      <a:alpha val="43137"/>
                    </a:srgbClr>
                  </a:outerShdw>
                </a:effectLst>
                <a:latin typeface="Arial" charset="0"/>
              </a:rPr>
              <a:t>).</a:t>
            </a:r>
            <a:r>
              <a:rPr lang="en-US" dirty="0">
                <a:solidFill>
                  <a:schemeClr val="tx2">
                    <a:lumMod val="40000"/>
                    <a:lumOff val="60000"/>
                  </a:schemeClr>
                </a:solidFill>
                <a:effectLst>
                  <a:outerShdw blurRad="38100" dist="38100" dir="2700000" algn="tl">
                    <a:srgbClr val="000000">
                      <a:alpha val="43137"/>
                    </a:srgbClr>
                  </a:outerShdw>
                </a:effectLst>
              </a:rPr>
              <a:t> </a:t>
            </a:r>
          </a:p>
        </p:txBody>
      </p:sp>
      <p:pic>
        <p:nvPicPr>
          <p:cNvPr id="46085" name="Picture 5" descr="C:\WINDOWS\Profiles\Tim\My Documents\Hermeneutics\alpahomega.jpg"/>
          <p:cNvPicPr>
            <a:picLocks noChangeAspect="1" noChangeArrowheads="1"/>
          </p:cNvPicPr>
          <p:nvPr/>
        </p:nvPicPr>
        <p:blipFill>
          <a:blip r:embed="rId2" cstate="print"/>
          <a:srcRect/>
          <a:stretch>
            <a:fillRect/>
          </a:stretch>
        </p:blipFill>
        <p:spPr bwMode="auto">
          <a:xfrm>
            <a:off x="1763688" y="2025402"/>
            <a:ext cx="6477000" cy="42298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3732" name="Text Box 7"/>
          <p:cNvSpPr txBox="1">
            <a:spLocks noChangeArrowheads="1"/>
          </p:cNvSpPr>
          <p:nvPr/>
        </p:nvSpPr>
        <p:spPr bwMode="auto">
          <a:xfrm>
            <a:off x="3048000" y="914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p>
        </p:txBody>
      </p:sp>
    </p:spTree>
  </p:cSld>
  <p:clrMapOvr>
    <a:masterClrMapping/>
  </p:clrMapOvr>
  <p:transition>
    <p:newsflash/>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2" name="Text Box 7"/>
          <p:cNvSpPr txBox="1">
            <a:spLocks noChangeArrowheads="1"/>
          </p:cNvSpPr>
          <p:nvPr/>
        </p:nvSpPr>
        <p:spPr bwMode="auto">
          <a:xfrm>
            <a:off x="3048000" y="914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p>
        </p:txBody>
      </p:sp>
      <p:sp>
        <p:nvSpPr>
          <p:cNvPr id="46088" name="Text Box 8"/>
          <p:cNvSpPr txBox="1">
            <a:spLocks noChangeArrowheads="1"/>
          </p:cNvSpPr>
          <p:nvPr/>
        </p:nvSpPr>
        <p:spPr bwMode="auto">
          <a:xfrm>
            <a:off x="1600200" y="355600"/>
            <a:ext cx="7543800" cy="2032000"/>
          </a:xfrm>
          <a:prstGeom prst="rect">
            <a:avLst/>
          </a:prstGeom>
          <a:solidFill>
            <a:schemeClr val="bg1"/>
          </a:solidFill>
          <a:ln w="12700" cap="sq">
            <a:noFill/>
            <a:miter lim="800000"/>
            <a:headEnd type="none" w="sm" len="sm"/>
            <a:tailEnd type="none" w="sm" len="sm"/>
          </a:ln>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b="1" dirty="0">
                <a:solidFill>
                  <a:srgbClr val="FFEBC2"/>
                </a:solidFill>
                <a:effectLst>
                  <a:outerShdw blurRad="38100" dist="38100" dir="2700000" algn="tl">
                    <a:srgbClr val="000000"/>
                  </a:outerShdw>
                </a:effectLst>
                <a:latin typeface="Arial" charset="0"/>
              </a:rPr>
              <a:t>6. Determine the original intention of the passage and extract principles not practices.</a:t>
            </a:r>
          </a:p>
          <a:p>
            <a:pPr eaLnBrk="1" hangingPunct="1">
              <a:spcBef>
                <a:spcPct val="50000"/>
              </a:spcBef>
            </a:pPr>
            <a:endParaRPr lang="en-US" sz="2800" dirty="0">
              <a:latin typeface="Arial"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1628800"/>
            <a:ext cx="4091707" cy="4718188"/>
          </a:xfrm>
          <a:prstGeom prst="rect">
            <a:avLst/>
          </a:prstGeom>
        </p:spPr>
      </p:pic>
      <p:sp>
        <p:nvSpPr>
          <p:cNvPr id="5" name="Horizontal Scroll 4"/>
          <p:cNvSpPr/>
          <p:nvPr/>
        </p:nvSpPr>
        <p:spPr bwMode="auto">
          <a:xfrm>
            <a:off x="1112391" y="3754048"/>
            <a:ext cx="2825824" cy="1584176"/>
          </a:xfrm>
          <a:prstGeom prst="horizontalScroll">
            <a:avLst/>
          </a:prstGeom>
          <a:solidFill>
            <a:schemeClr val="accent1">
              <a:lumMod val="20000"/>
              <a:lumOff val="80000"/>
            </a:schemeClr>
          </a:solidFill>
          <a:ln w="12700" cap="sq" cmpd="sng" algn="ctr">
            <a:solidFill>
              <a:schemeClr val="tx1"/>
            </a:solidFill>
            <a:prstDash val="solid"/>
            <a:round/>
            <a:headEnd type="none" w="sm" len="sm"/>
            <a:tailEnd type="none" w="sm" len="sm"/>
          </a:ln>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SG" sz="3200" b="1" i="0" u="none" strike="noStrike" cap="none" normalizeH="0" baseline="0" dirty="0" smtClean="0">
                <a:ln>
                  <a:noFill/>
                </a:ln>
                <a:solidFill>
                  <a:schemeClr val="bg2"/>
                </a:solidFill>
                <a:effectLst/>
                <a:latin typeface="Arial" panose="020B0604020202020204" pitchFamily="34" charset="0"/>
                <a:cs typeface="Arial" panose="020B0604020202020204" pitchFamily="34" charset="0"/>
              </a:rPr>
              <a:t>TIMELESS</a:t>
            </a:r>
          </a:p>
          <a:p>
            <a:pPr marL="0" marR="0" indent="0" algn="ctr" defTabSz="914400" rtl="0" eaLnBrk="1" fontAlgn="base" latinLnBrk="0" hangingPunct="1">
              <a:lnSpc>
                <a:spcPct val="100000"/>
              </a:lnSpc>
              <a:spcBef>
                <a:spcPct val="0"/>
              </a:spcBef>
              <a:spcAft>
                <a:spcPct val="0"/>
              </a:spcAft>
              <a:buClrTx/>
              <a:buSzTx/>
              <a:buFontTx/>
              <a:buNone/>
              <a:tabLst/>
            </a:pPr>
            <a:r>
              <a:rPr kumimoji="0" lang="en-SG" sz="3200" b="1" i="0" u="none" strike="noStrike" cap="none" normalizeH="0" baseline="0" dirty="0" smtClean="0">
                <a:ln>
                  <a:noFill/>
                </a:ln>
                <a:solidFill>
                  <a:schemeClr val="bg2"/>
                </a:solidFill>
                <a:effectLst/>
                <a:latin typeface="Arial" panose="020B0604020202020204" pitchFamily="34" charset="0"/>
                <a:cs typeface="Arial" panose="020B0604020202020204" pitchFamily="34" charset="0"/>
              </a:rPr>
              <a:t>PRINCIPLES</a:t>
            </a:r>
          </a:p>
        </p:txBody>
      </p:sp>
      <p:sp>
        <p:nvSpPr>
          <p:cNvPr id="4" name="Curved Down Arrow 3"/>
          <p:cNvSpPr/>
          <p:nvPr/>
        </p:nvSpPr>
        <p:spPr bwMode="auto">
          <a:xfrm flipH="1">
            <a:off x="2555776" y="3436300"/>
            <a:ext cx="4104456" cy="635496"/>
          </a:xfrm>
          <a:prstGeom prst="curvedDownArrow">
            <a:avLst/>
          </a:prstGeom>
          <a:solidFill>
            <a:schemeClr val="accent1"/>
          </a:solidFill>
          <a:ln w="12700" cap="sq" cmpd="sng" algn="ctr">
            <a:solidFill>
              <a:schemeClr val="tx1"/>
            </a:solidFill>
            <a:prstDash val="solid"/>
            <a:round/>
            <a:headEnd type="none" w="sm" len="sm"/>
            <a:tailEnd type="none" w="sm" len="sm"/>
          </a:ln>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G"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565389342"/>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08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8" grpId="0" animBg="1"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2" name="Text Box 7"/>
          <p:cNvSpPr txBox="1">
            <a:spLocks noChangeArrowheads="1"/>
          </p:cNvSpPr>
          <p:nvPr/>
        </p:nvSpPr>
        <p:spPr bwMode="auto">
          <a:xfrm>
            <a:off x="3048000" y="914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a:p>
        </p:txBody>
      </p:sp>
      <p:sp>
        <p:nvSpPr>
          <p:cNvPr id="46090" name="Text Box 10"/>
          <p:cNvSpPr txBox="1">
            <a:spLocks noChangeArrowheads="1"/>
          </p:cNvSpPr>
          <p:nvPr/>
        </p:nvSpPr>
        <p:spPr bwMode="auto">
          <a:xfrm>
            <a:off x="1652935" y="422573"/>
            <a:ext cx="7483475" cy="1373187"/>
          </a:xfrm>
          <a:prstGeom prst="rect">
            <a:avLst/>
          </a:prstGeom>
          <a:solidFill>
            <a:schemeClr val="bg1"/>
          </a:solidFill>
          <a:ln w="12700" cap="sq">
            <a:noFill/>
            <a:miter lim="800000"/>
            <a:headEnd type="none" w="sm" len="sm"/>
            <a:tailEnd type="none" w="sm" len="sm"/>
          </a:ln>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dirty="0">
                <a:solidFill>
                  <a:srgbClr val="FFEBC2"/>
                </a:solidFill>
                <a:effectLst>
                  <a:outerShdw blurRad="38100" dist="38100" dir="2700000" algn="tl">
                    <a:srgbClr val="000000"/>
                  </a:outerShdw>
                </a:effectLst>
                <a:latin typeface="Arial" charset="0"/>
              </a:rPr>
              <a:t>7. Apply the principles to the intended situation.</a:t>
            </a:r>
          </a:p>
          <a:p>
            <a:pPr eaLnBrk="1" hangingPunct="1"/>
            <a:endParaRPr lang="en-US" sz="2800" b="1" dirty="0">
              <a:latin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 y="1371600"/>
            <a:ext cx="8039100" cy="5542088"/>
          </a:xfrm>
          <a:prstGeom prst="rect">
            <a:avLst/>
          </a:prstGeom>
        </p:spPr>
      </p:pic>
    </p:spTree>
    <p:extLst>
      <p:ext uri="{BB962C8B-B14F-4D97-AF65-F5344CB8AC3E}">
        <p14:creationId xmlns:p14="http://schemas.microsoft.com/office/powerpoint/2010/main" val="366416148"/>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09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0" grpId="0" animBg="1"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e425f7a5a38e7758506d45cb2e7e92ce0142d"/>
</p:tagLst>
</file>

<file path=ppt/theme/theme1.xml><?xml version="1.0" encoding="utf-8"?>
<a:theme xmlns:a="http://schemas.openxmlformats.org/drawingml/2006/main" name="Lock And Key">
  <a:themeElements>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Lock And Ke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2010-05-08T12:40:32Z</outs:dateTime>
      <outs:isPinned>true</outs:isPinned>
    </outs:relatedDate>
    <outs:relatedDate>
      <outs:type>2</outs:type>
      <outs:displayName>Created</outs:displayName>
      <outs:dateTime>2001-09-18T05:37:33Z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Timothy James Gibson</outs:displayName>
          <outs:accountName/>
        </outs:relatedPerson>
      </outs:people>
      <outs:source>0</outs:source>
      <outs:isPinned>true</outs:isPinned>
    </outs:relatedPeopleItem>
    <outs:relatedPeopleItem>
      <outs:category>Last modified by</outs:category>
      <outs:people>
        <outs:relatedPerson>
          <outs:displayName>Tim</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493987C1-EEA3-40C9-857C-150527806F09}">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C:\Program Files\Microsoft Office\Templates\Presentation Designs\Lock And Key.pot</Template>
  <TotalTime>990</TotalTime>
  <Words>3688</Words>
  <Application>Microsoft Office PowerPoint</Application>
  <PresentationFormat>On-screen Show (4:3)</PresentationFormat>
  <Paragraphs>588</Paragraphs>
  <Slides>96</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96</vt:i4>
      </vt:variant>
    </vt:vector>
  </HeadingPairs>
  <TitlesOfParts>
    <vt:vector size="104" baseType="lpstr">
      <vt:lpstr>Arial</vt:lpstr>
      <vt:lpstr>Arial Black</vt:lpstr>
      <vt:lpstr>Calibri</vt:lpstr>
      <vt:lpstr>Comic Sans MS</vt:lpstr>
      <vt:lpstr>Helvetica</vt:lpstr>
      <vt:lpstr>Symbol</vt:lpstr>
      <vt:lpstr>Times New Roman</vt:lpstr>
      <vt:lpstr>Lock And Key</vt:lpstr>
      <vt:lpstr>Hermeneutics</vt:lpstr>
      <vt:lpstr>Introduction</vt:lpstr>
      <vt:lpstr>PowerPoint Presentation</vt:lpstr>
      <vt:lpstr>PowerPoint Presentation</vt:lpstr>
      <vt:lpstr>The Biblical Approach to Studying Scripture. See Nehemiah 8:5-12</vt:lpstr>
      <vt:lpstr>The Biblical Approach to Studying Scripture. See Nehemiah 8:5-12</vt:lpstr>
      <vt:lpstr>PowerPoint Presentation</vt:lpstr>
      <vt:lpstr>PowerPoint Presentation</vt:lpstr>
      <vt:lpstr>PowerPoint Presentation</vt:lpstr>
      <vt:lpstr>Wrong Interpretations</vt:lpstr>
      <vt:lpstr>Step by Step Guide to Biblical Interpretation.</vt:lpstr>
      <vt:lpstr>PowerPoint Presentation</vt:lpstr>
      <vt:lpstr>PowerPoint Presentation</vt:lpstr>
      <vt:lpstr>PowerPoint Presentation</vt:lpstr>
      <vt:lpstr>PowerPoint Presentation</vt:lpstr>
      <vt:lpstr>PowerPoint Presentation</vt:lpstr>
      <vt:lpstr>iv. Examples of Translation errors.</vt:lpstr>
      <vt:lpstr>PowerPoint Presentation</vt:lpstr>
      <vt:lpstr>PowerPoint Presentation</vt:lpstr>
      <vt:lpstr>PowerPoint Presentation</vt:lpstr>
      <vt:lpstr>PowerPoint Presentation</vt:lpstr>
      <vt:lpstr>II. Make six basic</vt:lpstr>
      <vt:lpstr>II. Make six basic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IV. Look at the                      of the passage.</vt:lpstr>
      <vt:lpstr>IV. Look at the                      of the passage.</vt:lpstr>
      <vt:lpstr>V. Other Practical Pointers</vt:lpstr>
      <vt:lpstr>V. Other Practical Pointers</vt:lpstr>
      <vt:lpstr>V. Other Practical Pointers</vt:lpstr>
      <vt:lpstr>Always interpret Scripture                              unless it obviously not to be taken that way.                      </vt:lpstr>
      <vt:lpstr>(1) Parables</vt:lpstr>
      <vt:lpstr>(1) Parables</vt:lpstr>
      <vt:lpstr>(2) Allegory</vt:lpstr>
      <vt:lpstr>(2) Allegory</vt:lpstr>
      <vt:lpstr>(3) Types</vt:lpstr>
      <vt:lpstr>(3) Types</vt:lpstr>
      <vt:lpstr>(3) Types</vt:lpstr>
      <vt:lpstr>(3) Types</vt:lpstr>
      <vt:lpstr>(4) Symbols</vt:lpstr>
      <vt:lpstr>(4) Symbols</vt:lpstr>
      <vt:lpstr>(4) Symbols</vt:lpstr>
      <vt:lpstr>(5) Figures of Speech</vt:lpstr>
      <vt:lpstr>(5) Figures of Speech</vt:lpstr>
      <vt:lpstr>(5) Figures of Speech</vt:lpstr>
      <vt:lpstr>VI. The Importance of Referring Back To The Hebrew / Greek.</vt:lpstr>
      <vt:lpstr>VI. The Importance of Referring Back To The Hebrew / Greek.</vt:lpstr>
      <vt:lpstr>PowerPoint Presentation</vt:lpstr>
      <vt:lpstr>PowerPoint Presentation</vt:lpstr>
      <vt:lpstr>PowerPoint Presentation</vt:lpstr>
      <vt:lpstr>PowerPoint Presentation</vt:lpstr>
      <vt:lpstr>VII. Applying The Scripture</vt:lpstr>
      <vt:lpstr>VII. Applying The Scripture</vt:lpstr>
      <vt:lpstr>PowerPoint Presentation</vt:lpstr>
      <vt:lpstr>PowerPoint Presentation</vt:lpstr>
      <vt:lpstr>Summary of Interpretation Steps</vt:lpstr>
      <vt:lpstr>PowerPoint Presentation</vt:lpstr>
      <vt:lpstr>PowerPoint Presentation</vt:lpstr>
      <vt:lpstr>PowerPoint Presentation</vt:lpstr>
      <vt:lpstr>5. Take the passage within the whole counsel of the Word (let Scripture interpret Scripture). </vt:lpstr>
      <vt:lpstr>PowerPoint Presentation</vt:lpstr>
      <vt:lpstr>PowerPoint Presentation</vt:lpstr>
    </vt:vector>
  </TitlesOfParts>
  <Company>Gibson Productions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Hermeneutics</dc:title>
  <dc:creator>Timothy James Gibson</dc:creator>
  <cp:lastModifiedBy>Tim Gibson</cp:lastModifiedBy>
  <cp:revision>185</cp:revision>
  <cp:lastPrinted>1601-01-01T00:00:00Z</cp:lastPrinted>
  <dcterms:created xsi:type="dcterms:W3CDTF">2001-09-18T05:37:33Z</dcterms:created>
  <dcterms:modified xsi:type="dcterms:W3CDTF">2014-10-20T03:29:18Z</dcterms:modified>
</cp:coreProperties>
</file>