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256" r:id="rId3"/>
    <p:sldId id="257" r:id="rId4"/>
    <p:sldId id="258" r:id="rId5"/>
    <p:sldId id="259" r:id="rId6"/>
    <p:sldId id="261" r:id="rId7"/>
    <p:sldId id="260" r:id="rId8"/>
    <p:sldId id="262" r:id="rId9"/>
    <p:sldId id="264" r:id="rId10"/>
    <p:sldId id="263" r:id="rId11"/>
    <p:sldId id="280" r:id="rId12"/>
    <p:sldId id="266" r:id="rId13"/>
    <p:sldId id="265" r:id="rId14"/>
    <p:sldId id="281" r:id="rId15"/>
    <p:sldId id="267" r:id="rId16"/>
    <p:sldId id="268" r:id="rId17"/>
    <p:sldId id="271" r:id="rId18"/>
    <p:sldId id="270" r:id="rId19"/>
    <p:sldId id="269" r:id="rId20"/>
    <p:sldId id="273" r:id="rId21"/>
    <p:sldId id="274" r:id="rId22"/>
    <p:sldId id="272" r:id="rId23"/>
    <p:sldId id="275" r:id="rId24"/>
    <p:sldId id="282" r:id="rId25"/>
    <p:sldId id="276" r:id="rId26"/>
    <p:sldId id="284" r:id="rId27"/>
    <p:sldId id="283" r:id="rId28"/>
    <p:sldId id="277" r:id="rId29"/>
    <p:sldId id="278" r:id="rId30"/>
    <p:sldId id="27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2" autoAdjust="0"/>
    <p:restoredTop sz="94660"/>
  </p:normalViewPr>
  <p:slideViewPr>
    <p:cSldViewPr>
      <p:cViewPr varScale="1">
        <p:scale>
          <a:sx n="85" d="100"/>
          <a:sy n="85" d="100"/>
        </p:scale>
        <p:origin x="-8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7CD9B24-E53F-4144-AC73-DF6DB0B45C53}" type="datetimeFigureOut">
              <a:rPr lang="en-US"/>
              <a:pPr>
                <a:defRPr/>
              </a:pPr>
              <a:t>8/2/2013</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B796723-C003-4F12-91DE-7DF4B157FE97}" type="slidenum">
              <a:rPr lang="en-SG"/>
              <a:pPr>
                <a:defRPr/>
              </a:pPr>
              <a:t>‹#›</a:t>
            </a:fld>
            <a:endParaRPr lang="en-SG"/>
          </a:p>
        </p:txBody>
      </p:sp>
    </p:spTree>
    <p:extLst>
      <p:ext uri="{BB962C8B-B14F-4D97-AF65-F5344CB8AC3E}">
        <p14:creationId xmlns:p14="http://schemas.microsoft.com/office/powerpoint/2010/main" val="360616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842F60-64EB-4562-9680-2E62A66321F9}" type="slidenum">
              <a:rPr lang="en-SG" smtClean="0">
                <a:latin typeface="Calibri" pitchFamily="34" charset="0"/>
              </a:rPr>
              <a:pPr eaLnBrk="1" hangingPunct="1"/>
              <a:t>1</a:t>
            </a:fld>
            <a:endParaRPr lang="en-SG"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4C5904-CE9D-4B12-9FA7-CE7E4FD460A2}" type="slidenum">
              <a:rPr lang="en-SG" smtClean="0">
                <a:latin typeface="Calibri" pitchFamily="34" charset="0"/>
              </a:rPr>
              <a:pPr eaLnBrk="1" hangingPunct="1"/>
              <a:t>10</a:t>
            </a:fld>
            <a:endParaRPr lang="en-SG"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066F4F-7252-4CBF-BF53-144EEE1E8B62}" type="slidenum">
              <a:rPr lang="en-SG" smtClean="0">
                <a:latin typeface="Calibri" pitchFamily="34" charset="0"/>
              </a:rPr>
              <a:pPr eaLnBrk="1" hangingPunct="1"/>
              <a:t>11</a:t>
            </a:fld>
            <a:endParaRPr lang="en-SG"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92C474-70DF-43AB-A3FE-CDE214069516}" type="slidenum">
              <a:rPr lang="en-SG" smtClean="0">
                <a:latin typeface="Calibri" pitchFamily="34" charset="0"/>
              </a:rPr>
              <a:pPr eaLnBrk="1" hangingPunct="1"/>
              <a:t>12</a:t>
            </a:fld>
            <a:endParaRPr lang="en-SG"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A3EEBA-E1F4-498E-A0F1-04A6B67337EC}" type="slidenum">
              <a:rPr lang="en-SG" smtClean="0">
                <a:latin typeface="Calibri" pitchFamily="34" charset="0"/>
              </a:rPr>
              <a:pPr eaLnBrk="1" hangingPunct="1"/>
              <a:t>13</a:t>
            </a:fld>
            <a:endParaRPr lang="en-SG"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9DEC90-57F7-4F2D-8275-852F90857983}" type="slidenum">
              <a:rPr lang="en-SG" smtClean="0">
                <a:latin typeface="Calibri" pitchFamily="34" charset="0"/>
              </a:rPr>
              <a:pPr eaLnBrk="1" hangingPunct="1"/>
              <a:t>14</a:t>
            </a:fld>
            <a:endParaRPr lang="en-SG"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28E1E-8244-403B-B306-40A687E697D7}" type="slidenum">
              <a:rPr lang="en-SG" smtClean="0">
                <a:latin typeface="Calibri" pitchFamily="34" charset="0"/>
              </a:rPr>
              <a:pPr eaLnBrk="1" hangingPunct="1"/>
              <a:t>15</a:t>
            </a:fld>
            <a:endParaRPr lang="en-SG"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2715EB-40E6-4531-AA96-9AD35D773C6F}" type="slidenum">
              <a:rPr lang="en-SG" smtClean="0">
                <a:latin typeface="Calibri" pitchFamily="34" charset="0"/>
              </a:rPr>
              <a:pPr eaLnBrk="1" hangingPunct="1"/>
              <a:t>16</a:t>
            </a:fld>
            <a:endParaRPr lang="en-SG"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DC7FEF-2CB2-40A1-A4D9-4C55CB2917A0}" type="slidenum">
              <a:rPr lang="en-SG" smtClean="0">
                <a:latin typeface="Calibri" pitchFamily="34" charset="0"/>
              </a:rPr>
              <a:pPr eaLnBrk="1" hangingPunct="1"/>
              <a:t>17</a:t>
            </a:fld>
            <a:endParaRPr lang="en-SG"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2CFA52-61DC-4AA1-B00D-DD511D032394}" type="slidenum">
              <a:rPr lang="en-SG" smtClean="0">
                <a:latin typeface="Calibri" pitchFamily="34" charset="0"/>
              </a:rPr>
              <a:pPr eaLnBrk="1" hangingPunct="1"/>
              <a:t>18</a:t>
            </a:fld>
            <a:endParaRPr lang="en-SG"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A6D06F-FE34-4A75-836C-A85E293F5E7C}" type="slidenum">
              <a:rPr lang="en-SG" smtClean="0">
                <a:latin typeface="Calibri" pitchFamily="34" charset="0"/>
              </a:rPr>
              <a:pPr eaLnBrk="1" hangingPunct="1"/>
              <a:t>19</a:t>
            </a:fld>
            <a:endParaRPr lang="en-SG"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82A749-B696-4151-A813-52B79FE32AF9}" type="slidenum">
              <a:rPr lang="en-SG" smtClean="0">
                <a:latin typeface="Calibri" pitchFamily="34" charset="0"/>
              </a:rPr>
              <a:pPr eaLnBrk="1" hangingPunct="1"/>
              <a:t>2</a:t>
            </a:fld>
            <a:endParaRPr lang="en-SG"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3E34E7-97EC-42DA-AAF1-0106CBB2A22D}" type="slidenum">
              <a:rPr lang="en-SG" smtClean="0">
                <a:latin typeface="Calibri" pitchFamily="34" charset="0"/>
              </a:rPr>
              <a:pPr eaLnBrk="1" hangingPunct="1"/>
              <a:t>20</a:t>
            </a:fld>
            <a:endParaRPr lang="en-SG"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664552-35D6-4B96-8777-6D83C2A605B2}" type="slidenum">
              <a:rPr lang="en-SG" smtClean="0">
                <a:latin typeface="Calibri" pitchFamily="34" charset="0"/>
              </a:rPr>
              <a:pPr eaLnBrk="1" hangingPunct="1"/>
              <a:t>21</a:t>
            </a:fld>
            <a:endParaRPr lang="en-SG"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E07013-36D8-47DC-B227-BB207F77EBC8}" type="slidenum">
              <a:rPr lang="en-SG" smtClean="0">
                <a:latin typeface="Calibri" pitchFamily="34" charset="0"/>
              </a:rPr>
              <a:pPr eaLnBrk="1" hangingPunct="1"/>
              <a:t>22</a:t>
            </a:fld>
            <a:endParaRPr lang="en-SG"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43605F-5A97-4A57-9167-BE96D63D590A}" type="slidenum">
              <a:rPr lang="en-SG" smtClean="0">
                <a:latin typeface="Calibri" pitchFamily="34" charset="0"/>
              </a:rPr>
              <a:pPr eaLnBrk="1" hangingPunct="1"/>
              <a:t>23</a:t>
            </a:fld>
            <a:endParaRPr lang="en-SG"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295326-F1A8-4409-9951-9B8AD1EBF7FF}" type="slidenum">
              <a:rPr lang="en-SG" smtClean="0">
                <a:latin typeface="Calibri" pitchFamily="34" charset="0"/>
              </a:rPr>
              <a:pPr eaLnBrk="1" hangingPunct="1"/>
              <a:t>24</a:t>
            </a:fld>
            <a:endParaRPr lang="en-SG"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1E00FC-49BF-423A-910B-2D9950960110}" type="slidenum">
              <a:rPr lang="en-SG" smtClean="0">
                <a:latin typeface="Calibri" pitchFamily="34" charset="0"/>
              </a:rPr>
              <a:pPr eaLnBrk="1" hangingPunct="1"/>
              <a:t>25</a:t>
            </a:fld>
            <a:endParaRPr lang="en-SG"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849003-7BEB-4493-8C02-4C8A4BA5EA43}" type="slidenum">
              <a:rPr lang="en-SG" smtClean="0">
                <a:latin typeface="Calibri" pitchFamily="34" charset="0"/>
              </a:rPr>
              <a:pPr eaLnBrk="1" hangingPunct="1"/>
              <a:t>26</a:t>
            </a:fld>
            <a:endParaRPr lang="en-SG"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F3397B-CC8F-4490-8EC6-E68D0A22B042}" type="slidenum">
              <a:rPr lang="en-SG" smtClean="0">
                <a:latin typeface="Calibri" pitchFamily="34" charset="0"/>
              </a:rPr>
              <a:pPr eaLnBrk="1" hangingPunct="1"/>
              <a:t>27</a:t>
            </a:fld>
            <a:endParaRPr lang="en-SG"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47B32-C32C-4849-ABED-81D21F1B20BB}" type="slidenum">
              <a:rPr lang="en-SG" smtClean="0">
                <a:latin typeface="Calibri" pitchFamily="34" charset="0"/>
              </a:rPr>
              <a:pPr eaLnBrk="1" hangingPunct="1"/>
              <a:t>28</a:t>
            </a:fld>
            <a:endParaRPr lang="en-SG"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B094C7-9053-463B-9C8E-C9622F500EAD}" type="slidenum">
              <a:rPr lang="en-SG" smtClean="0">
                <a:latin typeface="Calibri" pitchFamily="34" charset="0"/>
              </a:rPr>
              <a:pPr eaLnBrk="1" hangingPunct="1"/>
              <a:t>29</a:t>
            </a:fld>
            <a:endParaRPr lang="en-SG"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CC62E6-B12B-4DEB-BE30-FCC6065D042E}" type="slidenum">
              <a:rPr lang="en-SG" smtClean="0">
                <a:latin typeface="Calibri" pitchFamily="34" charset="0"/>
              </a:rPr>
              <a:pPr eaLnBrk="1" hangingPunct="1"/>
              <a:t>3</a:t>
            </a:fld>
            <a:endParaRPr lang="en-SG"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16BDDD-BC6B-406E-BD72-F6E92C1BD0D1}" type="slidenum">
              <a:rPr lang="en-SG" smtClean="0">
                <a:latin typeface="Calibri" pitchFamily="34" charset="0"/>
              </a:rPr>
              <a:pPr eaLnBrk="1" hangingPunct="1"/>
              <a:t>4</a:t>
            </a:fld>
            <a:endParaRPr lang="en-SG"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8DC7EA-7B84-4E8E-B9CC-9697FD1AAD7D}" type="slidenum">
              <a:rPr lang="en-SG" smtClean="0">
                <a:latin typeface="Calibri" pitchFamily="34" charset="0"/>
              </a:rPr>
              <a:pPr eaLnBrk="1" hangingPunct="1"/>
              <a:t>5</a:t>
            </a:fld>
            <a:endParaRPr lang="en-SG"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C115F0-30B7-43A6-A32D-976FF2F35E3F}" type="slidenum">
              <a:rPr lang="en-SG" smtClean="0">
                <a:latin typeface="Calibri" pitchFamily="34" charset="0"/>
              </a:rPr>
              <a:pPr eaLnBrk="1" hangingPunct="1"/>
              <a:t>6</a:t>
            </a:fld>
            <a:endParaRPr lang="en-SG"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BAC04B-4900-4C84-B9CE-70142719822D}" type="slidenum">
              <a:rPr lang="en-SG" smtClean="0">
                <a:latin typeface="Calibri" pitchFamily="34" charset="0"/>
              </a:rPr>
              <a:pPr eaLnBrk="1" hangingPunct="1"/>
              <a:t>7</a:t>
            </a:fld>
            <a:endParaRPr lang="en-SG"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7A2DF7-9009-4D36-96AC-FE226B3F1254}" type="slidenum">
              <a:rPr lang="en-SG" smtClean="0">
                <a:latin typeface="Calibri" pitchFamily="34" charset="0"/>
              </a:rPr>
              <a:pPr eaLnBrk="1" hangingPunct="1"/>
              <a:t>8</a:t>
            </a:fld>
            <a:endParaRPr lang="en-SG"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B9BE0A-C18E-4275-9C1B-512ADBAD264A}" type="slidenum">
              <a:rPr lang="en-SG" smtClean="0">
                <a:latin typeface="Calibri" pitchFamily="34" charset="0"/>
              </a:rPr>
              <a:pPr eaLnBrk="1" hangingPunct="1"/>
              <a:t>9</a:t>
            </a:fld>
            <a:endParaRPr lang="en-SG"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97FBB2D2-467E-4995-B27C-1B8CC785248C}" type="datetimeFigureOut">
              <a:rPr lang="en-US"/>
              <a:pPr>
                <a:defRPr/>
              </a:pPr>
              <a:t>8/2/2013</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B765BF97-EA45-42ED-8D3D-91443A93A852}" type="slidenum">
              <a:rPr lang="en-SG"/>
              <a:pPr>
                <a:defRPr/>
              </a:pPr>
              <a:t>‹#›</a:t>
            </a:fld>
            <a:endParaRPr lang="en-SG"/>
          </a:p>
        </p:txBody>
      </p:sp>
    </p:spTree>
    <p:extLst>
      <p:ext uri="{BB962C8B-B14F-4D97-AF65-F5344CB8AC3E}">
        <p14:creationId xmlns:p14="http://schemas.microsoft.com/office/powerpoint/2010/main" val="696642691"/>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65E51AF7-1DBE-4874-9502-645B0B1F79E3}" type="datetimeFigureOut">
              <a:rPr lang="en-US"/>
              <a:pPr>
                <a:defRPr/>
              </a:pPr>
              <a:t>8/2/2013</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48598C96-5B4A-4BD6-88BB-BD0EBD439DD2}" type="slidenum">
              <a:rPr lang="en-SG"/>
              <a:pPr>
                <a:defRPr/>
              </a:pPr>
              <a:t>‹#›</a:t>
            </a:fld>
            <a:endParaRPr lang="en-SG"/>
          </a:p>
        </p:txBody>
      </p:sp>
    </p:spTree>
    <p:extLst>
      <p:ext uri="{BB962C8B-B14F-4D97-AF65-F5344CB8AC3E}">
        <p14:creationId xmlns:p14="http://schemas.microsoft.com/office/powerpoint/2010/main" val="940102422"/>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905E9C3F-1FA4-4C69-AD4A-A01EC869F5B6}" type="datetimeFigureOut">
              <a:rPr lang="en-US"/>
              <a:pPr>
                <a:defRPr/>
              </a:pPr>
              <a:t>8/2/2013</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1709DEB2-C6A2-4EC1-9DC5-F49322B3DEE2}" type="slidenum">
              <a:rPr lang="en-SG"/>
              <a:pPr>
                <a:defRPr/>
              </a:pPr>
              <a:t>‹#›</a:t>
            </a:fld>
            <a:endParaRPr lang="en-SG"/>
          </a:p>
        </p:txBody>
      </p:sp>
    </p:spTree>
    <p:extLst>
      <p:ext uri="{BB962C8B-B14F-4D97-AF65-F5344CB8AC3E}">
        <p14:creationId xmlns:p14="http://schemas.microsoft.com/office/powerpoint/2010/main" val="1839044529"/>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9F070D49-6B10-4A4B-9E25-7BB8009B2AD1}" type="datetimeFigureOut">
              <a:rPr lang="en-US"/>
              <a:pPr>
                <a:defRPr/>
              </a:pPr>
              <a:t>8/2/2013</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B74FA0F7-5B73-4F07-A42C-4DAA21AB3309}" type="slidenum">
              <a:rPr lang="en-SG"/>
              <a:pPr>
                <a:defRPr/>
              </a:pPr>
              <a:t>‹#›</a:t>
            </a:fld>
            <a:endParaRPr lang="en-SG"/>
          </a:p>
        </p:txBody>
      </p:sp>
    </p:spTree>
    <p:extLst>
      <p:ext uri="{BB962C8B-B14F-4D97-AF65-F5344CB8AC3E}">
        <p14:creationId xmlns:p14="http://schemas.microsoft.com/office/powerpoint/2010/main" val="3087536305"/>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861406-BE00-4502-8749-E183414AC748}" type="datetimeFigureOut">
              <a:rPr lang="en-US"/>
              <a:pPr>
                <a:defRPr/>
              </a:pPr>
              <a:t>8/2/2013</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69368DDF-E996-4848-8E59-FE5214F83FAF}" type="slidenum">
              <a:rPr lang="en-SG"/>
              <a:pPr>
                <a:defRPr/>
              </a:pPr>
              <a:t>‹#›</a:t>
            </a:fld>
            <a:endParaRPr lang="en-SG"/>
          </a:p>
        </p:txBody>
      </p:sp>
    </p:spTree>
    <p:extLst>
      <p:ext uri="{BB962C8B-B14F-4D97-AF65-F5344CB8AC3E}">
        <p14:creationId xmlns:p14="http://schemas.microsoft.com/office/powerpoint/2010/main" val="3591913715"/>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92108863-8D62-4651-B05F-5F59786FBA05}" type="datetimeFigureOut">
              <a:rPr lang="en-US"/>
              <a:pPr>
                <a:defRPr/>
              </a:pPr>
              <a:t>8/2/2013</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9584432A-E56E-4D33-BB2B-62AB7FE94F0C}" type="slidenum">
              <a:rPr lang="en-SG"/>
              <a:pPr>
                <a:defRPr/>
              </a:pPr>
              <a:t>‹#›</a:t>
            </a:fld>
            <a:endParaRPr lang="en-SG"/>
          </a:p>
        </p:txBody>
      </p:sp>
    </p:spTree>
    <p:extLst>
      <p:ext uri="{BB962C8B-B14F-4D97-AF65-F5344CB8AC3E}">
        <p14:creationId xmlns:p14="http://schemas.microsoft.com/office/powerpoint/2010/main" val="3742453037"/>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0ED2CA10-16E6-411E-85C8-0244CA6F178A}" type="datetimeFigureOut">
              <a:rPr lang="en-US"/>
              <a:pPr>
                <a:defRPr/>
              </a:pPr>
              <a:t>8/2/2013</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pPr>
              <a:defRPr/>
            </a:pPr>
            <a:fld id="{5A72FEE8-6A51-444B-A4BD-E7AB5AC6BDA2}" type="slidenum">
              <a:rPr lang="en-SG"/>
              <a:pPr>
                <a:defRPr/>
              </a:pPr>
              <a:t>‹#›</a:t>
            </a:fld>
            <a:endParaRPr lang="en-SG"/>
          </a:p>
        </p:txBody>
      </p:sp>
    </p:spTree>
    <p:extLst>
      <p:ext uri="{BB962C8B-B14F-4D97-AF65-F5344CB8AC3E}">
        <p14:creationId xmlns:p14="http://schemas.microsoft.com/office/powerpoint/2010/main" val="2721058774"/>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5F4E7F4A-987C-4A33-BBCF-57744C7F9C66}" type="datetimeFigureOut">
              <a:rPr lang="en-US"/>
              <a:pPr>
                <a:defRPr/>
              </a:pPr>
              <a:t>8/2/2013</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pPr>
              <a:defRPr/>
            </a:pPr>
            <a:fld id="{DAE2A2BA-9ECB-4645-BE3B-C72C602265A5}" type="slidenum">
              <a:rPr lang="en-SG"/>
              <a:pPr>
                <a:defRPr/>
              </a:pPr>
              <a:t>‹#›</a:t>
            </a:fld>
            <a:endParaRPr lang="en-SG"/>
          </a:p>
        </p:txBody>
      </p:sp>
    </p:spTree>
    <p:extLst>
      <p:ext uri="{BB962C8B-B14F-4D97-AF65-F5344CB8AC3E}">
        <p14:creationId xmlns:p14="http://schemas.microsoft.com/office/powerpoint/2010/main" val="1073941130"/>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21A4CB-635E-47C9-A51B-05F5C02E5302}" type="datetimeFigureOut">
              <a:rPr lang="en-US"/>
              <a:pPr>
                <a:defRPr/>
              </a:pPr>
              <a:t>8/2/2013</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pPr>
              <a:defRPr/>
            </a:pPr>
            <a:fld id="{AEF8B506-9E19-47AA-8A04-7469E5AC9693}" type="slidenum">
              <a:rPr lang="en-SG"/>
              <a:pPr>
                <a:defRPr/>
              </a:pPr>
              <a:t>‹#›</a:t>
            </a:fld>
            <a:endParaRPr lang="en-SG"/>
          </a:p>
        </p:txBody>
      </p:sp>
    </p:spTree>
    <p:extLst>
      <p:ext uri="{BB962C8B-B14F-4D97-AF65-F5344CB8AC3E}">
        <p14:creationId xmlns:p14="http://schemas.microsoft.com/office/powerpoint/2010/main" val="3512984097"/>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1C3FC4-A192-462D-8829-BC8337618895}" type="datetimeFigureOut">
              <a:rPr lang="en-US"/>
              <a:pPr>
                <a:defRPr/>
              </a:pPr>
              <a:t>8/2/2013</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25504B87-1BC1-4830-A293-E5ECC14AC630}" type="slidenum">
              <a:rPr lang="en-SG"/>
              <a:pPr>
                <a:defRPr/>
              </a:pPr>
              <a:t>‹#›</a:t>
            </a:fld>
            <a:endParaRPr lang="en-SG"/>
          </a:p>
        </p:txBody>
      </p:sp>
    </p:spTree>
    <p:extLst>
      <p:ext uri="{BB962C8B-B14F-4D97-AF65-F5344CB8AC3E}">
        <p14:creationId xmlns:p14="http://schemas.microsoft.com/office/powerpoint/2010/main" val="2145111985"/>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06A7-8AE6-4F71-AFE1-63302D0F2FAB}" type="datetimeFigureOut">
              <a:rPr lang="en-US"/>
              <a:pPr>
                <a:defRPr/>
              </a:pPr>
              <a:t>8/2/2013</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459C5A52-3778-4305-89BC-242E2FC86032}" type="slidenum">
              <a:rPr lang="en-SG"/>
              <a:pPr>
                <a:defRPr/>
              </a:pPr>
              <a:t>‹#›</a:t>
            </a:fld>
            <a:endParaRPr lang="en-SG"/>
          </a:p>
        </p:txBody>
      </p:sp>
    </p:spTree>
    <p:extLst>
      <p:ext uri="{BB962C8B-B14F-4D97-AF65-F5344CB8AC3E}">
        <p14:creationId xmlns:p14="http://schemas.microsoft.com/office/powerpoint/2010/main" val="218881057"/>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5268161-5AB4-4A9D-BBF7-FE98F98C03BB}" type="datetimeFigureOut">
              <a:rPr lang="en-US"/>
              <a:pPr>
                <a:defRPr/>
              </a:pPr>
              <a:t>8/2/2013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506EDA7-6B4E-489B-9105-48F8E0CD0186}"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13.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SG" smtClean="0"/>
          </a:p>
        </p:txBody>
      </p:sp>
      <p:sp>
        <p:nvSpPr>
          <p:cNvPr id="2051" name="Subtitle 2"/>
          <p:cNvSpPr>
            <a:spLocks noGrp="1"/>
          </p:cNvSpPr>
          <p:nvPr>
            <p:ph type="subTitle" idx="1"/>
          </p:nvPr>
        </p:nvSpPr>
        <p:spPr/>
        <p:txBody>
          <a:bodyPr/>
          <a:lstStyle/>
          <a:p>
            <a:pPr eaLnBrk="1" hangingPunct="1"/>
            <a:endParaRPr lang="en-SG" smtClean="0">
              <a:solidFill>
                <a:srgbClr val="898989"/>
              </a:solidFill>
            </a:endParaRPr>
          </a:p>
        </p:txBody>
      </p:sp>
      <p:pic>
        <p:nvPicPr>
          <p:cNvPr id="2052" name="Picture 3" descr="bible_1024x76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28728" y="571480"/>
            <a:ext cx="6643734" cy="1569660"/>
          </a:xfrm>
          <a:prstGeom prst="rect">
            <a:avLst/>
          </a:prstGeom>
          <a:noFill/>
          <a:effectLst>
            <a:reflection blurRad="6350" stA="50000" endA="300" endPos="90000" dir="5400000" sy="-100000" algn="bl" rotWithShape="0"/>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054" name="Picture 6" descr="preacher_preaching_behind_podium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928813"/>
            <a:ext cx="4738688"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SG" smtClean="0"/>
          </a:p>
        </p:txBody>
      </p:sp>
      <p:pic>
        <p:nvPicPr>
          <p:cNvPr id="11267"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1269"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1857375" y="1163638"/>
            <a:ext cx="700087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ea typeface="PMingLiU" pitchFamily="18" charset="-120"/>
                <a:cs typeface="Times New Roman" pitchFamily="18" charset="0"/>
              </a:rPr>
              <a:t>7 Basic PRINCIPLES for the PREPARATION of Topical Outlines!</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5. The main divisions may be expressed by a certain word or phrase of Scripture which is repeated though out the outline.</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6. The main divisions may be supported by an identical word or phrase of Scripture though out the outline.</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7. The main division may consist of a word study showing the various meanings of a certain word or words in Scripture. (Such as a study of the names of Christ, or the names of God, etc.)</a:t>
            </a:r>
            <a:endParaRPr lang="en-US" sz="2800">
              <a:latin typeface="Calibri" pitchFamily="34" charset="0"/>
              <a:ea typeface="PMingLiU" pitchFamily="18" charset="-120"/>
              <a:cs typeface="Times New Roman" pitchFamily="18" charset="0"/>
            </a:endParaRPr>
          </a:p>
        </p:txBody>
      </p:sp>
      <p:pic>
        <p:nvPicPr>
          <p:cNvPr id="11271" name="Picture 7" descr="notepa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000375"/>
            <a:ext cx="14144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SG" smtClean="0"/>
          </a:p>
        </p:txBody>
      </p:sp>
      <p:pic>
        <p:nvPicPr>
          <p:cNvPr id="12291"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2293"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
          <p:cNvSpPr>
            <a:spLocks noChangeArrowheads="1"/>
          </p:cNvSpPr>
          <p:nvPr/>
        </p:nvSpPr>
        <p:spPr bwMode="auto">
          <a:xfrm>
            <a:off x="2286000" y="2143125"/>
            <a:ext cx="66436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ea typeface="PMingLiU" pitchFamily="18" charset="-120"/>
                <a:cs typeface="Times New Roman" pitchFamily="18" charset="0"/>
              </a:rPr>
              <a:t>Various ideas about Topical messages!</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1. The topical message is suited to the construction of the doctrinal sermon.</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2. Many times you may choose to work on a series of topical messages -- such as the Love of Jesus, the Face of, the Hands of, the Tears of, the Cross of, the Blood of, etc.</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3. A study of major subjects in a book or a group of books in the Bible will also suggest a series of discourses in topical form.</a:t>
            </a:r>
            <a:endParaRPr lang="en-US" sz="2800">
              <a:latin typeface="Calibri" pitchFamily="34" charset="0"/>
              <a:ea typeface="PMingLiU" pitchFamily="18" charset="-120"/>
              <a:cs typeface="Times New Roman" pitchFamily="18" charset="0"/>
            </a:endParaRPr>
          </a:p>
        </p:txBody>
      </p:sp>
      <p:pic>
        <p:nvPicPr>
          <p:cNvPr id="12295" name="Picture 8" descr="stud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SG" smtClean="0"/>
          </a:p>
        </p:txBody>
      </p:sp>
      <p:pic>
        <p:nvPicPr>
          <p:cNvPr id="1331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331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1928794" y="1071546"/>
            <a:ext cx="5866734" cy="769441"/>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Char cha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PMingLiU" pitchFamily="18" charset="-120"/>
                <a:cs typeface="Times New Roman" pitchFamily="18" charset="0"/>
              </a:rPr>
              <a:t> Expository Preaching</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319" name="Rectangle 1"/>
          <p:cNvSpPr>
            <a:spLocks noChangeArrowheads="1"/>
          </p:cNvSpPr>
          <p:nvPr/>
        </p:nvSpPr>
        <p:spPr bwMode="auto">
          <a:xfrm>
            <a:off x="1071563" y="1784350"/>
            <a:ext cx="8072437"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ea typeface="PMingLiU" pitchFamily="18" charset="-120"/>
                <a:cs typeface="Times New Roman" pitchFamily="18" charset="0"/>
              </a:rPr>
              <a:t>10 Basic Principles for the Preparation of Expository Outlines!</a:t>
            </a:r>
            <a:endParaRPr lang="en-US" sz="2800" b="1">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1. Any passage under consideration should be carefully studied to understand its meaning and to obtain the central thought of the text.</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2. Significant words or phrases in the text may indicate or form the main divisions of the outline.</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3. The outline should be drawn from the expository unit in a chronological way.</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4. The important truths suggested by the passage may form the main divisions of the outline.</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5. Two or three passages from various parts of Scripture may be put together to form the basis of an expository outline.</a:t>
            </a:r>
            <a:endParaRPr lang="en-US" sz="2400">
              <a:ea typeface="PMingLiU" pitchFamily="18" charset="-120"/>
              <a:cs typeface="Times New Roman" pitchFamily="18" charset="0"/>
            </a:endParaRPr>
          </a:p>
        </p:txBody>
      </p:sp>
      <p:pic>
        <p:nvPicPr>
          <p:cNvPr id="13320" name="Picture 7" descr="Reading_bibl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14938"/>
            <a:ext cx="1168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SG" smtClean="0"/>
          </a:p>
        </p:txBody>
      </p:sp>
      <p:pic>
        <p:nvPicPr>
          <p:cNvPr id="1433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434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
          <p:cNvSpPr>
            <a:spLocks noChangeArrowheads="1"/>
          </p:cNvSpPr>
          <p:nvPr/>
        </p:nvSpPr>
        <p:spPr bwMode="auto">
          <a:xfrm>
            <a:off x="1214438" y="1500188"/>
            <a:ext cx="79295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ea typeface="PMingLiU" pitchFamily="18" charset="-120"/>
                <a:cs typeface="Times New Roman" pitchFamily="18" charset="0"/>
              </a:rPr>
              <a:t>10 Basic Principles for the Preparation of Expository Outlines!</a:t>
            </a:r>
            <a:endParaRPr lang="en-US" sz="2800" b="1">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6. By means of the method of multiple approach, we may treat a passage of Scripture in various</a:t>
            </a:r>
            <a:r>
              <a:rPr lang="en-US" sz="2400">
                <a:ea typeface="PMingLiU" pitchFamily="18" charset="-120"/>
                <a:cs typeface="Times New Roman" pitchFamily="18" charset="0"/>
              </a:rPr>
              <a:t> </a:t>
            </a:r>
            <a:r>
              <a:rPr lang="en-US" sz="2400">
                <a:latin typeface="Times New Roman" pitchFamily="18" charset="0"/>
                <a:ea typeface="PMingLiU" pitchFamily="18" charset="-120"/>
                <a:cs typeface="Times New Roman" pitchFamily="18" charset="0"/>
              </a:rPr>
              <a:t>ways and thus have two or more entirely different outlines on the same portion.</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7. We should, in study, note the context.</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8. In study we should also note the historical background of the passage, whenever possible.</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9. The details of the text should be treated properly, but not necessarily exhaustively. Don</a:t>
            </a:r>
            <a:r>
              <a:rPr lang="en-US" sz="2400">
                <a:latin typeface="Calibri" pitchFamily="34" charset="0"/>
                <a:ea typeface="PMingLiU" pitchFamily="18" charset="-120"/>
                <a:cs typeface="Times New Roman" pitchFamily="18" charset="0"/>
              </a:rPr>
              <a:t>’</a:t>
            </a:r>
            <a:r>
              <a:rPr lang="en-US" sz="2400">
                <a:latin typeface="Times New Roman" pitchFamily="18" charset="0"/>
                <a:ea typeface="PMingLiU" pitchFamily="18" charset="-120"/>
                <a:cs typeface="Times New Roman" pitchFamily="18" charset="0"/>
              </a:rPr>
              <a:t>t spend too much time on the details.</a:t>
            </a:r>
            <a:endParaRPr lang="en-US" sz="2400">
              <a:ea typeface="PMingLiU" pitchFamily="18" charset="-120"/>
              <a:cs typeface="Times New Roman" pitchFamily="18" charset="0"/>
            </a:endParaRPr>
          </a:p>
          <a:p>
            <a:pPr eaLnBrk="0" hangingPunct="0"/>
            <a:r>
              <a:rPr lang="en-US" sz="2400">
                <a:latin typeface="Times New Roman" pitchFamily="18" charset="0"/>
                <a:ea typeface="PMingLiU" pitchFamily="18" charset="-120"/>
                <a:cs typeface="Times New Roman" pitchFamily="18" charset="0"/>
              </a:rPr>
              <a:t>10.The truths contained in the text must be related to the present day through application of truths to present needs.</a:t>
            </a:r>
            <a:endParaRPr lang="en-US" sz="2400">
              <a:latin typeface="Calibri" pitchFamily="34" charset="0"/>
              <a:ea typeface="PMingLiU" pitchFamily="18" charset="-120"/>
              <a:cs typeface="Times New Roman" pitchFamily="18" charset="0"/>
            </a:endParaRPr>
          </a:p>
        </p:txBody>
      </p:sp>
      <p:pic>
        <p:nvPicPr>
          <p:cNvPr id="14343" name="Picture 8" descr="booksteen_boy_giant_backpack_l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14938"/>
            <a:ext cx="12382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SG" smtClean="0"/>
          </a:p>
        </p:txBody>
      </p:sp>
      <p:pic>
        <p:nvPicPr>
          <p:cNvPr id="15363"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5365"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1428750" y="1509713"/>
            <a:ext cx="75009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a:solidFill>
                  <a:srgbClr val="000000"/>
                </a:solidFill>
                <a:latin typeface="Times New Roman" pitchFamily="18" charset="0"/>
                <a:ea typeface="PMingLiU" pitchFamily="18" charset="-120"/>
                <a:cs typeface="Times New Roman" pitchFamily="18" charset="0"/>
              </a:rPr>
              <a:t>The Study Phase</a:t>
            </a:r>
          </a:p>
          <a:p>
            <a:endParaRPr lang="en-US" sz="2800">
              <a:ea typeface="PMingLiU" pitchFamily="18" charset="-120"/>
              <a:cs typeface="Times New Roman" pitchFamily="18" charset="0"/>
            </a:endParaRPr>
          </a:p>
          <a:p>
            <a:pPr eaLnBrk="0" hangingPunct="0"/>
            <a:r>
              <a:rPr lang="en-US" sz="2800" b="1">
                <a:solidFill>
                  <a:srgbClr val="000000"/>
                </a:solidFill>
                <a:latin typeface="Times New Roman" pitchFamily="18" charset="0"/>
                <a:ea typeface="PMingLiU" pitchFamily="18" charset="-120"/>
                <a:cs typeface="Times New Roman" pitchFamily="18" charset="0"/>
              </a:rPr>
              <a:t>Stage One </a:t>
            </a:r>
            <a:r>
              <a:rPr lang="en-US" sz="2800" b="1">
                <a:solidFill>
                  <a:srgbClr val="000000"/>
                </a:solidFill>
                <a:latin typeface="Calibri" pitchFamily="34" charset="0"/>
                <a:ea typeface="PMingLiU" pitchFamily="18" charset="-120"/>
                <a:cs typeface="Times New Roman" pitchFamily="18" charset="0"/>
              </a:rPr>
              <a:t>–</a:t>
            </a:r>
            <a:r>
              <a:rPr lang="en-US" sz="2800" b="1">
                <a:solidFill>
                  <a:srgbClr val="000000"/>
                </a:solidFill>
                <a:latin typeface="Times New Roman" pitchFamily="18" charset="0"/>
                <a:ea typeface="PMingLiU" pitchFamily="18" charset="-120"/>
                <a:cs typeface="Times New Roman" pitchFamily="18" charset="0"/>
              </a:rPr>
              <a:t> Observation</a:t>
            </a:r>
            <a:endParaRPr lang="en-US" sz="2800">
              <a:ea typeface="PMingLiU" pitchFamily="18" charset="-120"/>
              <a:cs typeface="Times New Roman" pitchFamily="18" charset="0"/>
            </a:endParaRPr>
          </a:p>
          <a:p>
            <a:pPr eaLnBrk="0" hangingPunct="0">
              <a:buFontTx/>
              <a:buChar char="•"/>
            </a:pPr>
            <a:r>
              <a:rPr lang="en-US" sz="2800" i="1">
                <a:solidFill>
                  <a:srgbClr val="000000"/>
                </a:solidFill>
                <a:latin typeface="Times New Roman" pitchFamily="18" charset="0"/>
                <a:ea typeface="PMingLiU" pitchFamily="18" charset="-120"/>
                <a:cs typeface="Times New Roman" pitchFamily="18" charset="0"/>
              </a:rPr>
              <a:t>Task 1: Determining the boundaries of the passage.</a:t>
            </a:r>
            <a:endParaRPr lang="en-US" sz="2800">
              <a:ea typeface="PMingLiU" pitchFamily="18" charset="-120"/>
              <a:cs typeface="Times New Roman" pitchFamily="18" charset="0"/>
            </a:endParaRPr>
          </a:p>
          <a:p>
            <a:pPr eaLnBrk="0" hangingPunct="0">
              <a:buFontTx/>
              <a:buChar char="•"/>
            </a:pPr>
            <a:r>
              <a:rPr lang="en-US" sz="2800" i="1">
                <a:solidFill>
                  <a:srgbClr val="000000"/>
                </a:solidFill>
                <a:latin typeface="Times New Roman" pitchFamily="18" charset="0"/>
                <a:ea typeface="PMingLiU" pitchFamily="18" charset="-120"/>
                <a:cs typeface="Times New Roman" pitchFamily="18" charset="0"/>
              </a:rPr>
              <a:t>Task 2: Identify the central idea of the passage in the writer</a:t>
            </a:r>
            <a:r>
              <a:rPr lang="en-US" sz="2800" i="1">
                <a:solidFill>
                  <a:srgbClr val="000000"/>
                </a:solidFill>
                <a:latin typeface="Calibri" pitchFamily="34" charset="0"/>
                <a:ea typeface="PMingLiU" pitchFamily="18" charset="-120"/>
                <a:cs typeface="Times New Roman" pitchFamily="18" charset="0"/>
              </a:rPr>
              <a:t>’</a:t>
            </a:r>
            <a:r>
              <a:rPr lang="en-US" sz="2800" i="1">
                <a:solidFill>
                  <a:srgbClr val="000000"/>
                </a:solidFill>
                <a:latin typeface="Times New Roman" pitchFamily="18" charset="0"/>
                <a:ea typeface="PMingLiU" pitchFamily="18" charset="-120"/>
                <a:cs typeface="Times New Roman" pitchFamily="18" charset="0"/>
              </a:rPr>
              <a:t>s own words.</a:t>
            </a:r>
            <a:endParaRPr lang="en-US" sz="2800">
              <a:ea typeface="PMingLiU" pitchFamily="18" charset="-120"/>
              <a:cs typeface="Times New Roman" pitchFamily="18" charset="0"/>
            </a:endParaRPr>
          </a:p>
          <a:p>
            <a:pPr eaLnBrk="0" hangingPunct="0">
              <a:buFontTx/>
              <a:buChar char="•"/>
            </a:pPr>
            <a:r>
              <a:rPr lang="en-US" sz="2800" i="1">
                <a:solidFill>
                  <a:srgbClr val="000000"/>
                </a:solidFill>
                <a:latin typeface="Times New Roman" pitchFamily="18" charset="0"/>
                <a:ea typeface="PMingLiU" pitchFamily="18" charset="-120"/>
                <a:cs typeface="Times New Roman" pitchFamily="18" charset="0"/>
              </a:rPr>
              <a:t>Task 3: Analyze how the biblical writer develops this theme in the passage.</a:t>
            </a:r>
            <a:endParaRPr lang="en-US" sz="2800">
              <a:ea typeface="PMingLiU" pitchFamily="18" charset="-120"/>
              <a:cs typeface="Times New Roman" pitchFamily="18" charset="0"/>
            </a:endParaRPr>
          </a:p>
          <a:p>
            <a:pPr eaLnBrk="0" hangingPunct="0">
              <a:buFontTx/>
              <a:buChar char="•"/>
            </a:pPr>
            <a:r>
              <a:rPr lang="en-US" sz="2800" i="1">
                <a:solidFill>
                  <a:srgbClr val="000000"/>
                </a:solidFill>
                <a:latin typeface="Times New Roman" pitchFamily="18" charset="0"/>
                <a:ea typeface="PMingLiU" pitchFamily="18" charset="-120"/>
                <a:cs typeface="Times New Roman" pitchFamily="18" charset="0"/>
              </a:rPr>
              <a:t>Task 4: Find the </a:t>
            </a:r>
            <a:r>
              <a:rPr lang="en-US" sz="2800" i="1">
                <a:solidFill>
                  <a:srgbClr val="000000"/>
                </a:solidFill>
                <a:latin typeface="Calibri" pitchFamily="34" charset="0"/>
                <a:ea typeface="PMingLiU" pitchFamily="18" charset="-120"/>
                <a:cs typeface="Times New Roman" pitchFamily="18" charset="0"/>
              </a:rPr>
              <a:t>“</a:t>
            </a:r>
            <a:r>
              <a:rPr lang="en-US" sz="2800" i="1">
                <a:solidFill>
                  <a:srgbClr val="000000"/>
                </a:solidFill>
                <a:latin typeface="Times New Roman" pitchFamily="18" charset="0"/>
                <a:ea typeface="PMingLiU" pitchFamily="18" charset="-120"/>
                <a:cs typeface="Times New Roman" pitchFamily="18" charset="0"/>
              </a:rPr>
              <a:t>situation clues</a:t>
            </a:r>
            <a:r>
              <a:rPr lang="en-US" sz="2800" i="1">
                <a:solidFill>
                  <a:srgbClr val="000000"/>
                </a:solidFill>
                <a:latin typeface="Calibri" pitchFamily="34" charset="0"/>
                <a:ea typeface="PMingLiU" pitchFamily="18" charset="-120"/>
                <a:cs typeface="Times New Roman" pitchFamily="18" charset="0"/>
              </a:rPr>
              <a:t>”</a:t>
            </a:r>
            <a:r>
              <a:rPr lang="en-US" sz="2800" i="1">
                <a:solidFill>
                  <a:srgbClr val="000000"/>
                </a:solidFill>
                <a:latin typeface="Times New Roman" pitchFamily="18" charset="0"/>
                <a:ea typeface="PMingLiU" pitchFamily="18" charset="-120"/>
                <a:cs typeface="Times New Roman" pitchFamily="18" charset="0"/>
              </a:rPr>
              <a:t> and </a:t>
            </a:r>
            <a:r>
              <a:rPr lang="en-US" sz="2800" i="1">
                <a:solidFill>
                  <a:srgbClr val="000000"/>
                </a:solidFill>
                <a:latin typeface="Calibri" pitchFamily="34" charset="0"/>
                <a:ea typeface="PMingLiU" pitchFamily="18" charset="-120"/>
                <a:cs typeface="Times New Roman" pitchFamily="18" charset="0"/>
              </a:rPr>
              <a:t>“</a:t>
            </a:r>
            <a:r>
              <a:rPr lang="en-US" sz="2800" i="1">
                <a:solidFill>
                  <a:srgbClr val="000000"/>
                </a:solidFill>
                <a:latin typeface="Times New Roman" pitchFamily="18" charset="0"/>
                <a:ea typeface="PMingLiU" pitchFamily="18" charset="-120"/>
                <a:cs typeface="Times New Roman" pitchFamily="18" charset="0"/>
              </a:rPr>
              <a:t>purpose clues</a:t>
            </a:r>
            <a:r>
              <a:rPr lang="en-US" sz="2800" i="1">
                <a:solidFill>
                  <a:srgbClr val="000000"/>
                </a:solidFill>
                <a:latin typeface="Calibri" pitchFamily="34" charset="0"/>
                <a:ea typeface="PMingLiU" pitchFamily="18" charset="-120"/>
                <a:cs typeface="Times New Roman" pitchFamily="18" charset="0"/>
              </a:rPr>
              <a:t>”</a:t>
            </a:r>
            <a:r>
              <a:rPr lang="en-US" sz="2800" i="1">
                <a:solidFill>
                  <a:srgbClr val="000000"/>
                </a:solidFill>
                <a:latin typeface="Times New Roman" pitchFamily="18" charset="0"/>
                <a:ea typeface="PMingLiU" pitchFamily="18" charset="-120"/>
                <a:cs typeface="Times New Roman" pitchFamily="18" charset="0"/>
              </a:rPr>
              <a:t> in the immediate and broader context.</a:t>
            </a:r>
            <a:endParaRPr lang="en-US" sz="2800">
              <a:latin typeface="Calibri" pitchFamily="34" charset="0"/>
              <a:ea typeface="PMingLiU" pitchFamily="18" charset="-120"/>
              <a:cs typeface="Times New Roman" pitchFamily="18" charset="0"/>
            </a:endParaRPr>
          </a:p>
        </p:txBody>
      </p:sp>
      <p:pic>
        <p:nvPicPr>
          <p:cNvPr id="15367" name="Picture 9" descr="detective_searching_clues_l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1357313"/>
            <a:ext cx="18573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SG" smtClean="0"/>
          </a:p>
        </p:txBody>
      </p:sp>
      <p:pic>
        <p:nvPicPr>
          <p:cNvPr id="16387"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0"/>
            <a:ext cx="9358313"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6389"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3"/>
          <p:cNvSpPr>
            <a:spLocks noChangeArrowheads="1"/>
          </p:cNvSpPr>
          <p:nvPr/>
        </p:nvSpPr>
        <p:spPr bwMode="auto">
          <a:xfrm>
            <a:off x="1785938" y="1409700"/>
            <a:ext cx="71437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a:solidFill>
                  <a:srgbClr val="000000"/>
                </a:solidFill>
                <a:latin typeface="Times New Roman" pitchFamily="18" charset="0"/>
                <a:ea typeface="PMingLiU" pitchFamily="18" charset="-120"/>
                <a:cs typeface="Times New Roman" pitchFamily="18" charset="0"/>
              </a:rPr>
              <a:t>Stage Two </a:t>
            </a:r>
            <a:r>
              <a:rPr lang="en-US" sz="2400" b="1">
                <a:solidFill>
                  <a:srgbClr val="000000"/>
                </a:solidFill>
                <a:latin typeface="Calibri" pitchFamily="34" charset="0"/>
                <a:ea typeface="PMingLiU" pitchFamily="18" charset="-120"/>
                <a:cs typeface="Times New Roman" pitchFamily="18" charset="0"/>
              </a:rPr>
              <a:t>–</a:t>
            </a:r>
            <a:r>
              <a:rPr lang="en-US" sz="2400" b="1">
                <a:solidFill>
                  <a:srgbClr val="000000"/>
                </a:solidFill>
                <a:latin typeface="Times New Roman" pitchFamily="18" charset="0"/>
                <a:ea typeface="PMingLiU" pitchFamily="18" charset="-120"/>
                <a:cs typeface="Times New Roman" pitchFamily="18" charset="0"/>
              </a:rPr>
              <a:t> Interpretation</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5: Write a paragraph summarizing the situation the passage addresses. </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6: Write a paragraph synthesizing the purpose clues of the passage.</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7: Develop a descriptive outline tracing the argument of the passage.</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8: Engage in further study using quality resources.</a:t>
            </a:r>
            <a:endParaRPr lang="en-US" sz="2400">
              <a:ea typeface="PMingLiU" pitchFamily="18" charset="-120"/>
              <a:cs typeface="Times New Roman" pitchFamily="18" charset="0"/>
            </a:endParaRPr>
          </a:p>
          <a:p>
            <a:pPr eaLnBrk="0" hangingPunct="0"/>
            <a:r>
              <a:rPr lang="en-US" sz="2400" b="1">
                <a:solidFill>
                  <a:srgbClr val="000000"/>
                </a:solidFill>
                <a:latin typeface="Times New Roman" pitchFamily="18" charset="0"/>
                <a:ea typeface="PMingLiU" pitchFamily="18" charset="-120"/>
                <a:cs typeface="Times New Roman" pitchFamily="18" charset="0"/>
              </a:rPr>
              <a:t>Stage Three </a:t>
            </a:r>
            <a:r>
              <a:rPr lang="en-US" sz="2400" b="1">
                <a:solidFill>
                  <a:srgbClr val="000000"/>
                </a:solidFill>
                <a:latin typeface="Calibri" pitchFamily="34" charset="0"/>
                <a:ea typeface="PMingLiU" pitchFamily="18" charset="-120"/>
                <a:cs typeface="Times New Roman" pitchFamily="18" charset="0"/>
              </a:rPr>
              <a:t>–</a:t>
            </a:r>
            <a:r>
              <a:rPr lang="en-US" sz="2400" b="1">
                <a:solidFill>
                  <a:srgbClr val="000000"/>
                </a:solidFill>
                <a:latin typeface="Times New Roman" pitchFamily="18" charset="0"/>
                <a:ea typeface="PMingLiU" pitchFamily="18" charset="-120"/>
                <a:cs typeface="Times New Roman" pitchFamily="18" charset="0"/>
              </a:rPr>
              <a:t> Application</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9: Identify how the passage applies to similar situations today.</a:t>
            </a:r>
            <a:endParaRPr lang="en-US" sz="2400">
              <a:ea typeface="PMingLiU" pitchFamily="18" charset="-120"/>
              <a:cs typeface="Times New Roman" pitchFamily="18" charset="0"/>
            </a:endParaRPr>
          </a:p>
          <a:p>
            <a:pPr eaLnBrk="0" hangingPunct="0"/>
            <a:r>
              <a:rPr lang="en-US" sz="2400" b="1">
                <a:solidFill>
                  <a:srgbClr val="000000"/>
                </a:solidFill>
                <a:latin typeface="Times New Roman" pitchFamily="18" charset="0"/>
                <a:ea typeface="PMingLiU" pitchFamily="18" charset="-120"/>
                <a:cs typeface="Times New Roman" pitchFamily="18" charset="0"/>
              </a:rPr>
              <a:t>Stage Four </a:t>
            </a:r>
            <a:r>
              <a:rPr lang="en-US" sz="2400" b="1">
                <a:solidFill>
                  <a:srgbClr val="000000"/>
                </a:solidFill>
                <a:latin typeface="Calibri" pitchFamily="34" charset="0"/>
                <a:ea typeface="PMingLiU" pitchFamily="18" charset="-120"/>
                <a:cs typeface="Times New Roman" pitchFamily="18" charset="0"/>
              </a:rPr>
              <a:t>–</a:t>
            </a:r>
            <a:r>
              <a:rPr lang="en-US" sz="2400" b="1">
                <a:solidFill>
                  <a:srgbClr val="000000"/>
                </a:solidFill>
                <a:latin typeface="Times New Roman" pitchFamily="18" charset="0"/>
                <a:ea typeface="PMingLiU" pitchFamily="18" charset="-120"/>
                <a:cs typeface="Times New Roman" pitchFamily="18" charset="0"/>
              </a:rPr>
              <a:t> Response</a:t>
            </a:r>
            <a:endParaRPr lang="en-US" sz="2400">
              <a:ea typeface="PMingLiU" pitchFamily="18" charset="-120"/>
              <a:cs typeface="Times New Roman" pitchFamily="18" charset="0"/>
            </a:endParaRPr>
          </a:p>
          <a:p>
            <a:pPr eaLnBrk="0" hangingPunct="0">
              <a:buFontTx/>
              <a:buChar char="•"/>
            </a:pPr>
            <a:r>
              <a:rPr lang="en-US" sz="2400" i="1">
                <a:solidFill>
                  <a:srgbClr val="000000"/>
                </a:solidFill>
                <a:latin typeface="Times New Roman" pitchFamily="18" charset="0"/>
                <a:ea typeface="PMingLiU" pitchFamily="18" charset="-120"/>
                <a:cs typeface="Times New Roman" pitchFamily="18" charset="0"/>
              </a:rPr>
              <a:t>Task 10: Personally respond to the teaching of the passage.</a:t>
            </a:r>
            <a:endParaRPr lang="en-US" sz="2400">
              <a:latin typeface="Calibri" pitchFamily="34" charset="0"/>
              <a:ea typeface="PMingLiU" pitchFamily="18" charset="-120"/>
              <a:cs typeface="Times New Roman" pitchFamily="18" charset="0"/>
            </a:endParaRPr>
          </a:p>
        </p:txBody>
      </p:sp>
      <p:pic>
        <p:nvPicPr>
          <p:cNvPr id="16391" name="Picture 8" descr="detective_crime_scene_lg_clr_1_.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86250"/>
            <a:ext cx="19208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SG" smtClean="0"/>
          </a:p>
        </p:txBody>
      </p:sp>
      <p:pic>
        <p:nvPicPr>
          <p:cNvPr id="17411"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7413"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
          <p:cNvSpPr>
            <a:spLocks noChangeArrowheads="1"/>
          </p:cNvSpPr>
          <p:nvPr/>
        </p:nvSpPr>
        <p:spPr bwMode="auto">
          <a:xfrm>
            <a:off x="1357313" y="1489075"/>
            <a:ext cx="79565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rgbClr val="000000"/>
                </a:solidFill>
                <a:latin typeface="Times New Roman" pitchFamily="18" charset="0"/>
                <a:ea typeface="PMingLiU" pitchFamily="18" charset="-120"/>
                <a:cs typeface="Times New Roman" pitchFamily="18" charset="0"/>
              </a:rPr>
              <a:t>The Strategy Phase</a:t>
            </a:r>
          </a:p>
          <a:p>
            <a:r>
              <a:rPr lang="en-US" sz="2800">
                <a:ea typeface="PMingLiU" pitchFamily="18" charset="-120"/>
                <a:cs typeface="Times New Roman" pitchFamily="18" charset="0"/>
              </a:rPr>
              <a:t>        (For all types </a:t>
            </a:r>
          </a:p>
          <a:p>
            <a:r>
              <a:rPr lang="en-US" sz="2800">
                <a:ea typeface="PMingLiU" pitchFamily="18" charset="-120"/>
                <a:cs typeface="Times New Roman" pitchFamily="18" charset="0"/>
              </a:rPr>
              <a:t>         of Preaching)</a:t>
            </a:r>
          </a:p>
          <a:p>
            <a:endParaRPr lang="en-US" sz="36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1: Prayerfully reflect on what you have studied.</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2: Write a theme statement (proposition) for your sermon.</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3: Identify the </a:t>
            </a:r>
            <a:r>
              <a:rPr lang="en-US" sz="2000" b="1" i="1">
                <a:solidFill>
                  <a:srgbClr val="000000"/>
                </a:solidFill>
                <a:latin typeface="Calibri" pitchFamily="34" charset="0"/>
                <a:ea typeface="PMingLiU" pitchFamily="18" charset="-120"/>
                <a:cs typeface="Times New Roman" pitchFamily="18" charset="0"/>
              </a:rPr>
              <a:t>“</a:t>
            </a:r>
            <a:r>
              <a:rPr lang="en-US" sz="2000" b="1" i="1">
                <a:solidFill>
                  <a:srgbClr val="000000"/>
                </a:solidFill>
                <a:latin typeface="Times New Roman" pitchFamily="18" charset="0"/>
                <a:ea typeface="PMingLiU" pitchFamily="18" charset="-120"/>
                <a:cs typeface="Times New Roman" pitchFamily="18" charset="0"/>
              </a:rPr>
              <a:t>felt need</a:t>
            </a:r>
            <a:r>
              <a:rPr lang="en-US" sz="2000" b="1" i="1">
                <a:solidFill>
                  <a:srgbClr val="000000"/>
                </a:solidFill>
                <a:latin typeface="Calibri" pitchFamily="34" charset="0"/>
                <a:ea typeface="PMingLiU" pitchFamily="18" charset="-120"/>
                <a:cs typeface="Times New Roman" pitchFamily="18" charset="0"/>
              </a:rPr>
              <a:t>”</a:t>
            </a:r>
            <a:r>
              <a:rPr lang="en-US" sz="2000" b="1" i="1">
                <a:solidFill>
                  <a:srgbClr val="000000"/>
                </a:solidFill>
                <a:latin typeface="Times New Roman" pitchFamily="18" charset="0"/>
                <a:ea typeface="PMingLiU" pitchFamily="18" charset="-120"/>
                <a:cs typeface="Times New Roman" pitchFamily="18" charset="0"/>
              </a:rPr>
              <a:t> that the passage addresses.</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4: State clear objectives for your message.</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5: Brainstorm with a creative team about media and drama support.</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6: Come up with a good title and introduction.</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7: State each point as a principle.</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8: Explain and apply the text for each point.</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9: Identify apt illustrations and jokes.</a:t>
            </a:r>
            <a:endParaRPr lang="en-US" sz="2000">
              <a:ea typeface="PMingLiU" pitchFamily="18" charset="-120"/>
              <a:cs typeface="Times New Roman" pitchFamily="18" charset="0"/>
            </a:endParaRPr>
          </a:p>
          <a:p>
            <a:pPr eaLnBrk="0" hangingPunct="0">
              <a:buFontTx/>
              <a:buChar char="•"/>
            </a:pPr>
            <a:r>
              <a:rPr lang="en-US" sz="2000" b="1" i="1">
                <a:solidFill>
                  <a:srgbClr val="000000"/>
                </a:solidFill>
                <a:latin typeface="Times New Roman" pitchFamily="18" charset="0"/>
                <a:ea typeface="PMingLiU" pitchFamily="18" charset="-120"/>
                <a:cs typeface="Times New Roman" pitchFamily="18" charset="0"/>
              </a:rPr>
              <a:t>Step 10: Prayerfully craft your conclusion and appeal.</a:t>
            </a:r>
            <a:endParaRPr lang="en-US" sz="2000">
              <a:latin typeface="Calibri" pitchFamily="34" charset="0"/>
              <a:ea typeface="PMingLiU" pitchFamily="18" charset="-120"/>
              <a:cs typeface="Times New Roman" pitchFamily="18" charset="0"/>
            </a:endParaRPr>
          </a:p>
        </p:txBody>
      </p:sp>
      <p:pic>
        <p:nvPicPr>
          <p:cNvPr id="17415" name="Picture 7" descr="student_proud_of_problem_solving_md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500188"/>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SG" smtClean="0"/>
          </a:p>
        </p:txBody>
      </p:sp>
      <p:pic>
        <p:nvPicPr>
          <p:cNvPr id="1843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843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1231900" y="1428750"/>
            <a:ext cx="79121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i="1">
                <a:latin typeface="Times New Roman" pitchFamily="18" charset="0"/>
                <a:ea typeface="PMingLiU" pitchFamily="18" charset="-120"/>
                <a:cs typeface="Times New Roman" pitchFamily="18" charset="0"/>
              </a:rPr>
              <a:t>The Importance of the Proposition!</a:t>
            </a:r>
            <a:endParaRPr lang="en-US" sz="2400">
              <a:ea typeface="PMingLiU" pitchFamily="18" charset="-120"/>
              <a:cs typeface="Times New Roman" pitchFamily="18" charset="0"/>
            </a:endParaRPr>
          </a:p>
          <a:p>
            <a:pPr eaLnBrk="0" hangingPunct="0">
              <a:buFontTx/>
              <a:buAutoNum type="arabicPeriod"/>
            </a:pPr>
            <a:r>
              <a:rPr lang="en-US" sz="2400">
                <a:latin typeface="Times New Roman" pitchFamily="18" charset="0"/>
                <a:ea typeface="PMingLiU" pitchFamily="18" charset="-120"/>
                <a:cs typeface="Times New Roman" pitchFamily="18" charset="0"/>
              </a:rPr>
              <a:t>The proposition is the foundation of the entire structure of the sermon. </a:t>
            </a:r>
          </a:p>
          <a:p>
            <a:pPr eaLnBrk="0" hangingPunct="0">
              <a:buFontTx/>
              <a:buAutoNum type="arabicPeriod"/>
            </a:pPr>
            <a:r>
              <a:rPr lang="en-US" sz="2400">
                <a:latin typeface="Times New Roman" pitchFamily="18" charset="0"/>
                <a:ea typeface="PMingLiU" pitchFamily="18" charset="-120"/>
                <a:cs typeface="Times New Roman" pitchFamily="18" charset="0"/>
              </a:rPr>
              <a:t>The proposition will accurately express the main thought of the sermon.</a:t>
            </a:r>
            <a:endParaRPr lang="en-US" sz="2400"/>
          </a:p>
          <a:p>
            <a:pPr eaLnBrk="0" hangingPunct="0">
              <a:buFontTx/>
              <a:buAutoNum type="arabicPeriod"/>
            </a:pPr>
            <a:r>
              <a:rPr lang="en-US" sz="2400">
                <a:latin typeface="Times New Roman" pitchFamily="18" charset="0"/>
                <a:ea typeface="PMingLiU" pitchFamily="18" charset="-120"/>
              </a:rPr>
              <a:t> It clearly indicates to the congregation the course of the sermon.</a:t>
            </a:r>
            <a:endParaRPr lang="en-US" sz="2400"/>
          </a:p>
          <a:p>
            <a:pPr eaLnBrk="0" hangingPunct="0"/>
            <a:r>
              <a:rPr lang="en-US" sz="2400" b="1" i="1">
                <a:latin typeface="Times New Roman" pitchFamily="18" charset="0"/>
                <a:ea typeface="PMingLiU" pitchFamily="18" charset="-120"/>
              </a:rPr>
              <a:t>Types of Propositions!</a:t>
            </a:r>
            <a:endParaRPr lang="en-US" sz="2400"/>
          </a:p>
          <a:p>
            <a:pPr eaLnBrk="0" hangingPunct="0"/>
            <a:r>
              <a:rPr lang="en-US" sz="2400">
                <a:latin typeface="Times New Roman" pitchFamily="18" charset="0"/>
                <a:ea typeface="PMingLiU" pitchFamily="18" charset="-120"/>
              </a:rPr>
              <a:t>1. The form most commonly used is the declarative or declaring --</a:t>
            </a:r>
            <a:endParaRPr lang="en-US" sz="2400"/>
          </a:p>
          <a:p>
            <a:pPr eaLnBrk="0" hangingPunct="0"/>
            <a:r>
              <a:rPr lang="en-US" sz="2400">
                <a:latin typeface="Times New Roman" pitchFamily="18" charset="0"/>
                <a:ea typeface="PMingLiU" pitchFamily="18" charset="-120"/>
              </a:rPr>
              <a:t>2. Another type is the interrogative or using questions. </a:t>
            </a:r>
            <a:endParaRPr lang="en-US" sz="2400"/>
          </a:p>
          <a:p>
            <a:pPr eaLnBrk="0" hangingPunct="0"/>
            <a:r>
              <a:rPr lang="en-US" sz="2400">
                <a:latin typeface="Times New Roman" pitchFamily="18" charset="0"/>
                <a:ea typeface="PMingLiU" pitchFamily="18" charset="-120"/>
              </a:rPr>
              <a:t>3. The third kind of proposition is called the hortatory (exhorting). </a:t>
            </a:r>
            <a:endParaRPr lang="en-US" sz="2400"/>
          </a:p>
          <a:p>
            <a:pPr eaLnBrk="0" hangingPunct="0"/>
            <a:r>
              <a:rPr lang="en-US" sz="2400">
                <a:latin typeface="Times New Roman" pitchFamily="18" charset="0"/>
                <a:ea typeface="PMingLiU" pitchFamily="18" charset="-120"/>
              </a:rPr>
              <a:t>4. The fourth kind of proposition is known as the exclamatory. </a:t>
            </a:r>
            <a:endParaRPr lang="en-US" sz="2400">
              <a:latin typeface="Calibri" pitchFamily="34" charset="0"/>
            </a:endParaRPr>
          </a:p>
        </p:txBody>
      </p:sp>
      <p:sp>
        <p:nvSpPr>
          <p:cNvPr id="8" name="Rectangle 7"/>
          <p:cNvSpPr/>
          <p:nvPr/>
        </p:nvSpPr>
        <p:spPr>
          <a:xfrm>
            <a:off x="4135949" y="1071546"/>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2</a:t>
            </a:r>
          </a:p>
        </p:txBody>
      </p:sp>
      <p:pic>
        <p:nvPicPr>
          <p:cNvPr id="18440" name="Picture 9" descr="teacherblack_man_teacher_reading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500438"/>
            <a:ext cx="20859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SG" smtClean="0"/>
          </a:p>
        </p:txBody>
      </p:sp>
      <p:pic>
        <p:nvPicPr>
          <p:cNvPr id="1945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946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
          <p:cNvSpPr>
            <a:spLocks noChangeArrowheads="1"/>
          </p:cNvSpPr>
          <p:nvPr/>
        </p:nvSpPr>
        <p:spPr bwMode="auto">
          <a:xfrm>
            <a:off x="1428750" y="1447800"/>
            <a:ext cx="7500938"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i="1">
                <a:latin typeface="Times New Roman" pitchFamily="18" charset="0"/>
                <a:ea typeface="PMingLiU" pitchFamily="18" charset="-120"/>
                <a:cs typeface="Times New Roman" pitchFamily="18" charset="0"/>
              </a:rPr>
              <a:t>5 Principles for the Formulation of the Proposition!</a:t>
            </a:r>
          </a:p>
          <a:p>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1. The proposition should contain one main idea.</a:t>
            </a:r>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2. The proposition should generally be expressed in the form of a timeless truth stated simply and clearly</a:t>
            </a:r>
          </a:p>
          <a:p>
            <a:pPr eaLnBrk="0" hangingPunct="0"/>
            <a:r>
              <a:rPr lang="en-US" sz="2000">
                <a:latin typeface="Times New Roman" pitchFamily="18" charset="0"/>
                <a:ea typeface="PMingLiU" pitchFamily="18" charset="-120"/>
                <a:cs typeface="Times New Roman" pitchFamily="18" charset="0"/>
              </a:rPr>
              <a:t>3. The proposition should be stated as concisely and clearly as possible. (Few words </a:t>
            </a:r>
            <a:r>
              <a:rPr lang="en-US" sz="2000">
                <a:latin typeface="Calibri" pitchFamily="34" charset="0"/>
                <a:ea typeface="PMingLiU" pitchFamily="18" charset="-120"/>
                <a:cs typeface="Times New Roman" pitchFamily="18" charset="0"/>
              </a:rPr>
              <a:t>–</a:t>
            </a:r>
            <a:r>
              <a:rPr lang="en-US" sz="2000">
                <a:latin typeface="Times New Roman" pitchFamily="18" charset="0"/>
                <a:ea typeface="PMingLiU" pitchFamily="18" charset="-120"/>
                <a:cs typeface="Times New Roman" pitchFamily="18" charset="0"/>
              </a:rPr>
              <a:t> much meaning.)</a:t>
            </a:r>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4. The proposition should be connected to the main body of the discourse by questions and a transitional sentence. </a:t>
            </a:r>
          </a:p>
          <a:p>
            <a:pPr eaLnBrk="0" hangingPunct="0"/>
            <a:r>
              <a:rPr lang="en-US" sz="2000" b="1">
                <a:latin typeface="Times New Roman" pitchFamily="18" charset="0"/>
                <a:ea typeface="PMingLiU" pitchFamily="18" charset="-120"/>
                <a:cs typeface="Times New Roman" pitchFamily="18" charset="0"/>
              </a:rPr>
              <a:t>Interrogative -</a:t>
            </a:r>
            <a:r>
              <a:rPr lang="en-US" sz="2000">
                <a:latin typeface="Times New Roman" pitchFamily="18" charset="0"/>
                <a:ea typeface="PMingLiU" pitchFamily="18" charset="-120"/>
                <a:cs typeface="Times New Roman" pitchFamily="18" charset="0"/>
              </a:rPr>
              <a:t>- </a:t>
            </a:r>
            <a:r>
              <a:rPr lang="en-US" sz="2000" i="1">
                <a:latin typeface="Times New Roman" pitchFamily="18" charset="0"/>
                <a:ea typeface="PMingLiU" pitchFamily="18" charset="-120"/>
                <a:cs typeface="Times New Roman" pitchFamily="18" charset="0"/>
              </a:rPr>
              <a:t>Why is the Christian life said to be a life of dependence?</a:t>
            </a:r>
            <a:endParaRPr lang="en-US" sz="2000" i="1">
              <a:ea typeface="PMingLiU" pitchFamily="18" charset="-120"/>
              <a:cs typeface="Times New Roman" pitchFamily="18" charset="0"/>
            </a:endParaRPr>
          </a:p>
          <a:p>
            <a:pPr eaLnBrk="0" hangingPunct="0"/>
            <a:r>
              <a:rPr lang="en-US" sz="2000" b="1">
                <a:latin typeface="Times New Roman" pitchFamily="18" charset="0"/>
                <a:ea typeface="PMingLiU" pitchFamily="18" charset="-120"/>
                <a:cs typeface="Times New Roman" pitchFamily="18" charset="0"/>
              </a:rPr>
              <a:t>Transitional sentence </a:t>
            </a:r>
            <a:r>
              <a:rPr lang="en-US" sz="2000">
                <a:latin typeface="Times New Roman" pitchFamily="18" charset="0"/>
                <a:ea typeface="PMingLiU" pitchFamily="18" charset="-120"/>
                <a:cs typeface="Times New Roman" pitchFamily="18" charset="0"/>
              </a:rPr>
              <a:t>-- </a:t>
            </a:r>
            <a:r>
              <a:rPr lang="en-US" sz="2000" i="1">
                <a:latin typeface="Times New Roman" pitchFamily="18" charset="0"/>
                <a:ea typeface="PMingLiU" pitchFamily="18" charset="-120"/>
                <a:cs typeface="Times New Roman" pitchFamily="18" charset="0"/>
              </a:rPr>
              <a:t>There are several reasons why the Christian life may be said to be a life of dependence.</a:t>
            </a:r>
            <a:endParaRPr lang="en-US" sz="2000" i="1">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5. The proposition may be formulated by including the key word and the transitional sentence with the statement of the thesis or aim of the message</a:t>
            </a:r>
            <a:r>
              <a:rPr lang="en-US" sz="1200">
                <a:latin typeface="Times New Roman" pitchFamily="18" charset="0"/>
                <a:ea typeface="PMingLiU" pitchFamily="18" charset="-120"/>
                <a:cs typeface="Times New Roman" pitchFamily="18" charset="0"/>
              </a:rPr>
              <a:t>.</a:t>
            </a:r>
            <a:endParaRPr lang="en-US" sz="900">
              <a:ea typeface="PMingLiU" pitchFamily="18" charset="-120"/>
              <a:cs typeface="Times New Roman" pitchFamily="18" charset="0"/>
            </a:endParaRPr>
          </a:p>
        </p:txBody>
      </p:sp>
      <p:sp>
        <p:nvSpPr>
          <p:cNvPr id="8" name="Rectangle 7"/>
          <p:cNvSpPr/>
          <p:nvPr/>
        </p:nvSpPr>
        <p:spPr>
          <a:xfrm>
            <a:off x="4135949" y="1071546"/>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2</a:t>
            </a:r>
          </a:p>
        </p:txBody>
      </p:sp>
      <p:pic>
        <p:nvPicPr>
          <p:cNvPr id="19464" name="Picture 8" descr="teacherblack_man_teacher_reading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500438"/>
            <a:ext cx="20859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SG" smtClean="0"/>
          </a:p>
        </p:txBody>
      </p:sp>
      <p:pic>
        <p:nvPicPr>
          <p:cNvPr id="20483"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0485"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p:cNvSpPr>
            <a:spLocks noChangeArrowheads="1"/>
          </p:cNvSpPr>
          <p:nvPr/>
        </p:nvSpPr>
        <p:spPr bwMode="auto">
          <a:xfrm>
            <a:off x="1279525" y="2286000"/>
            <a:ext cx="78644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i="1">
                <a:latin typeface="Times New Roman" pitchFamily="18" charset="0"/>
                <a:ea typeface="PMingLiU" pitchFamily="18" charset="-120"/>
                <a:cs typeface="Times New Roman" pitchFamily="18" charset="0"/>
              </a:rPr>
              <a:t>The Title of a Message or Sermon!</a:t>
            </a:r>
          </a:p>
          <a:p>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1. The title should be pertinent to the text or to the message.</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2. The title should be interesting.</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3. The title should be in keeping with the dignity of the pulpit.</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4. The title should generally be brief.</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5. The title may be stated in the form of either facts, questions, or exclamation.</a:t>
            </a:r>
            <a:endParaRPr lang="en-US" sz="2800">
              <a:latin typeface="Calibri" pitchFamily="34" charset="0"/>
              <a:ea typeface="PMingLiU" pitchFamily="18" charset="-120"/>
              <a:cs typeface="Times New Roman" pitchFamily="18" charset="0"/>
            </a:endParaRPr>
          </a:p>
        </p:txBody>
      </p:sp>
      <p:sp>
        <p:nvSpPr>
          <p:cNvPr id="8" name="Rectangle 7"/>
          <p:cNvSpPr/>
          <p:nvPr/>
        </p:nvSpPr>
        <p:spPr>
          <a:xfrm>
            <a:off x="3929058" y="1214422"/>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6</a:t>
            </a:r>
          </a:p>
        </p:txBody>
      </p:sp>
      <p:pic>
        <p:nvPicPr>
          <p:cNvPr id="20488" name="Picture 9" descr="bannerlov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1714500"/>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SG" smtClean="0"/>
          </a:p>
        </p:txBody>
      </p:sp>
      <p:pic>
        <p:nvPicPr>
          <p:cNvPr id="307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307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
          <p:cNvSpPr>
            <a:spLocks noChangeArrowheads="1"/>
          </p:cNvSpPr>
          <p:nvPr/>
        </p:nvSpPr>
        <p:spPr bwMode="auto">
          <a:xfrm>
            <a:off x="1714500" y="1928813"/>
            <a:ext cx="74295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i="1">
                <a:solidFill>
                  <a:srgbClr val="000000"/>
                </a:solidFill>
                <a:latin typeface="Times New Roman" pitchFamily="18" charset="0"/>
                <a:ea typeface="PMingLiU" pitchFamily="18" charset="-120"/>
                <a:cs typeface="Times New Roman" pitchFamily="18" charset="0"/>
              </a:rPr>
              <a:t>“Pentecostal preaching means a type of message and a style of delivery characteristic of Pentecostal worship. Pentecostal preaching is the best of one’s study and meditation, warmed by the Spirit of God, and made to glow in the heart by the anointing of the same Holy Spirit.”</a:t>
            </a:r>
            <a:r>
              <a:rPr lang="en-US" sz="3200">
                <a:solidFill>
                  <a:srgbClr val="000000"/>
                </a:solidFill>
                <a:latin typeface="Times New Roman" pitchFamily="18" charset="0"/>
                <a:ea typeface="PMingLiU" pitchFamily="18" charset="-120"/>
                <a:cs typeface="Times New Roman" pitchFamily="18" charset="0"/>
              </a:rPr>
              <a:t> </a:t>
            </a:r>
            <a:r>
              <a:rPr lang="en-US" altLang="zh-TW" sz="3200">
                <a:solidFill>
                  <a:srgbClr val="000000"/>
                </a:solidFill>
                <a:latin typeface="Times New Roman" pitchFamily="18" charset="0"/>
                <a:cs typeface="Times New Roman" pitchFamily="18" charset="0"/>
              </a:rPr>
              <a:t>  Ray H. Hughes</a:t>
            </a:r>
            <a:endParaRPr lang="en-US" altLang="zh-TW" sz="3200">
              <a:cs typeface="Times New Roman" pitchFamily="18" charset="0"/>
            </a:endParaRPr>
          </a:p>
          <a:p>
            <a:pPr eaLnBrk="0" hangingPunct="0"/>
            <a:r>
              <a:rPr lang="en-US" altLang="zh-TW">
                <a:cs typeface="Times New Roman" pitchFamily="18" charset="0"/>
              </a:rPr>
              <a:t/>
            </a:r>
            <a:br>
              <a:rPr lang="en-US" altLang="zh-TW">
                <a:cs typeface="Times New Roman" pitchFamily="18" charset="0"/>
              </a:rPr>
            </a:br>
            <a:endParaRPr lang="en-US" altLang="zh-TW">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SG" smtClean="0"/>
          </a:p>
        </p:txBody>
      </p:sp>
      <p:pic>
        <p:nvPicPr>
          <p:cNvPr id="21507"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1509"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1500188" y="1643063"/>
            <a:ext cx="7643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i="1">
                <a:latin typeface="Times New Roman" pitchFamily="18" charset="0"/>
                <a:ea typeface="PMingLiU" pitchFamily="18" charset="-120"/>
                <a:cs typeface="Times New Roman" pitchFamily="18" charset="0"/>
              </a:rPr>
              <a:t>Introduction to a Message or Sermon!</a:t>
            </a:r>
            <a:endParaRPr lang="en-US" sz="3200">
              <a:ea typeface="PMingLiU" pitchFamily="18" charset="-120"/>
              <a:cs typeface="Times New Roman" pitchFamily="18" charset="0"/>
            </a:endParaRPr>
          </a:p>
          <a:p>
            <a:pPr eaLnBrk="0" hangingPunct="0"/>
            <a:endParaRPr lang="en-US" sz="2000">
              <a:latin typeface="Times New Roman" pitchFamily="18" charset="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The Purpose is --</a:t>
            </a:r>
            <a:endParaRPr lang="en-US" sz="2000">
              <a:ea typeface="PMingLiU" pitchFamily="18" charset="-120"/>
              <a:cs typeface="Times New Roman" pitchFamily="18" charset="0"/>
            </a:endParaRPr>
          </a:p>
          <a:p>
            <a:pPr eaLnBrk="0" hangingPunct="0">
              <a:buFontTx/>
              <a:buAutoNum type="arabicPeriod"/>
            </a:pPr>
            <a:r>
              <a:rPr lang="en-US" sz="2000">
                <a:latin typeface="Times New Roman" pitchFamily="18" charset="0"/>
                <a:ea typeface="PMingLiU" pitchFamily="18" charset="-120"/>
                <a:cs typeface="Times New Roman" pitchFamily="18" charset="0"/>
              </a:rPr>
              <a:t>To secure the good will of the hearers. </a:t>
            </a:r>
          </a:p>
          <a:p>
            <a:pPr eaLnBrk="0" hangingPunct="0">
              <a:buFontTx/>
              <a:buAutoNum type="arabicPeriod"/>
            </a:pPr>
            <a:r>
              <a:rPr lang="en-US" sz="2000">
                <a:latin typeface="Times New Roman" pitchFamily="18" charset="0"/>
                <a:ea typeface="PMingLiU" pitchFamily="18" charset="-120"/>
                <a:cs typeface="Times New Roman" pitchFamily="18" charset="0"/>
              </a:rPr>
              <a:t>To arouse interest in the theme. </a:t>
            </a:r>
            <a:endParaRPr lang="en-US" sz="2000">
              <a:latin typeface="Calibri" pitchFamily="34" charset="0"/>
              <a:ea typeface="PMingLiU" pitchFamily="18" charset="-120"/>
              <a:cs typeface="Times New Roman" pitchFamily="18" charset="0"/>
            </a:endParaRPr>
          </a:p>
        </p:txBody>
      </p:sp>
      <p:sp>
        <p:nvSpPr>
          <p:cNvPr id="21511" name="Rectangle 2"/>
          <p:cNvSpPr>
            <a:spLocks noChangeArrowheads="1"/>
          </p:cNvSpPr>
          <p:nvPr/>
        </p:nvSpPr>
        <p:spPr bwMode="auto">
          <a:xfrm>
            <a:off x="1500188" y="3643313"/>
            <a:ext cx="7429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i="1">
                <a:latin typeface="Times New Roman" pitchFamily="18" charset="0"/>
                <a:ea typeface="PMingLiU" pitchFamily="18" charset="-120"/>
                <a:cs typeface="Times New Roman" pitchFamily="18" charset="0"/>
              </a:rPr>
              <a:t>Principles for a Good Introduction!</a:t>
            </a:r>
          </a:p>
          <a:p>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1. It generally should be brief.</a:t>
            </a:r>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2. It should be interesting. </a:t>
            </a:r>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3. It should lead to the dominant idea or central thought of the sermon or message.</a:t>
            </a:r>
            <a:endParaRPr lang="en-US" sz="2000">
              <a:ea typeface="PMingLiU" pitchFamily="18" charset="-120"/>
              <a:cs typeface="Times New Roman" pitchFamily="18" charset="0"/>
            </a:endParaRPr>
          </a:p>
          <a:p>
            <a:pPr eaLnBrk="0" hangingPunct="0"/>
            <a:r>
              <a:rPr lang="en-US" sz="2000">
                <a:latin typeface="Times New Roman" pitchFamily="18" charset="0"/>
                <a:ea typeface="PMingLiU" pitchFamily="18" charset="-120"/>
                <a:cs typeface="Times New Roman" pitchFamily="18" charset="0"/>
              </a:rPr>
              <a:t>4. It should be stated in the outline in a few brief sentences or phrases, with each successive</a:t>
            </a:r>
            <a:r>
              <a:rPr lang="en-US" sz="2000">
                <a:ea typeface="PMingLiU" pitchFamily="18" charset="-120"/>
                <a:cs typeface="Times New Roman" pitchFamily="18" charset="0"/>
              </a:rPr>
              <a:t> </a:t>
            </a:r>
            <a:r>
              <a:rPr lang="en-US" sz="2000">
                <a:latin typeface="Times New Roman" pitchFamily="18" charset="0"/>
                <a:ea typeface="PMingLiU" pitchFamily="18" charset="-120"/>
                <a:cs typeface="Times New Roman" pitchFamily="18" charset="0"/>
              </a:rPr>
              <a:t>idea on a different line. </a:t>
            </a:r>
            <a:endParaRPr lang="en-US" sz="2000">
              <a:latin typeface="Calibri" pitchFamily="34" charset="0"/>
              <a:ea typeface="PMingLiU" pitchFamily="18" charset="-120"/>
              <a:cs typeface="Times New Roman" pitchFamily="18" charset="0"/>
            </a:endParaRPr>
          </a:p>
        </p:txBody>
      </p:sp>
      <p:sp>
        <p:nvSpPr>
          <p:cNvPr id="8" name="Rectangle 7"/>
          <p:cNvSpPr/>
          <p:nvPr/>
        </p:nvSpPr>
        <p:spPr>
          <a:xfrm>
            <a:off x="3929058" y="1214422"/>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6</a:t>
            </a:r>
          </a:p>
        </p:txBody>
      </p:sp>
      <p:pic>
        <p:nvPicPr>
          <p:cNvPr id="21513" name="Picture 8" descr="roman_speaker_md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2214563"/>
            <a:ext cx="23717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SG" smtClean="0"/>
          </a:p>
        </p:txBody>
      </p:sp>
      <p:pic>
        <p:nvPicPr>
          <p:cNvPr id="22531"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2533"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29058" y="1071546"/>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7</a:t>
            </a:r>
          </a:p>
        </p:txBody>
      </p:sp>
      <p:graphicFrame>
        <p:nvGraphicFramePr>
          <p:cNvPr id="8" name="Table 7"/>
          <p:cNvGraphicFramePr>
            <a:graphicFrameLocks noGrp="1"/>
          </p:cNvGraphicFramePr>
          <p:nvPr/>
        </p:nvGraphicFramePr>
        <p:xfrm>
          <a:off x="1571625" y="2071688"/>
          <a:ext cx="6677025" cy="4686301"/>
        </p:xfrm>
        <a:graphic>
          <a:graphicData uri="http://schemas.openxmlformats.org/drawingml/2006/table">
            <a:tbl>
              <a:tblPr/>
              <a:tblGrid>
                <a:gridCol w="3338513"/>
                <a:gridCol w="3338512"/>
              </a:tblGrid>
              <a:tr h="63093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SG" sz="18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Points Stated as Descriptive Statements </a:t>
                      </a:r>
                      <a:endParaRPr kumimoji="0" lang="en-SG"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SG" sz="18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Points Stated as Principles </a:t>
                      </a:r>
                      <a:endParaRPr kumimoji="0" lang="en-SG"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811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1. Their Gift: Prompted Paul’s Rejoicing (vv. 10, 20)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1. Giving Prompts Praise (vv. 10, 20)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811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2. Their Gift: And an Important Lesson Paul Learned (vv. 11-13)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2. Giving Helps Put Things in Proper Perspective (vv. 11-13)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811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3. Their Gift: A Partnership in Ministry (vv. 14-16)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3. Giving Demonstrates Partnership in Ministry (vv. 14-16)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811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4. Their Gift: An Investment and More (vv. 17-18)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4. Giving Is a Heavenly Investment and a Pleasing Sacrifice to God (vv. 17-18)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811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5. Their Gift: Leads to a Wonderful Word of Assurance (v. 19)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SG"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SG" sz="1400" b="1"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5. Giving Results in a Wonderful Promise of </a:t>
                      </a:r>
                      <a:endParaRPr kumimoji="0" lang="en-SG" sz="1400" b="1"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22558" name="Rectangle 1"/>
          <p:cNvSpPr>
            <a:spLocks noChangeArrowheads="1"/>
          </p:cNvSpPr>
          <p:nvPr/>
        </p:nvSpPr>
        <p:spPr bwMode="auto">
          <a:xfrm>
            <a:off x="1357313" y="1643063"/>
            <a:ext cx="70659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000000"/>
                </a:solidFill>
                <a:latin typeface="Calibri" pitchFamily="34" charset="0"/>
                <a:ea typeface="PMingLiU" pitchFamily="18" charset="-120"/>
                <a:cs typeface="Times New Roman" pitchFamily="18" charset="0"/>
              </a:rPr>
              <a:t>eg. “</a:t>
            </a:r>
            <a:r>
              <a:rPr lang="en-US" sz="2000">
                <a:solidFill>
                  <a:srgbClr val="000000"/>
                </a:solidFill>
                <a:latin typeface="Times New Roman" pitchFamily="18" charset="0"/>
                <a:ea typeface="PMingLiU" pitchFamily="18" charset="-120"/>
                <a:cs typeface="Times New Roman" pitchFamily="18" charset="0"/>
              </a:rPr>
              <a:t>Thank You for Giving to the Lord</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(Text: Philippians 4:10-23)</a:t>
            </a:r>
            <a:endParaRPr lang="en-US" sz="2000">
              <a:ea typeface="PMingLiU" pitchFamily="18" charset="-120"/>
              <a:cs typeface="Times New Roman" pitchFamily="18" charset="0"/>
            </a:endParaRPr>
          </a:p>
          <a:p>
            <a:pPr eaLnBrk="0" hangingPunct="0"/>
            <a:endParaRPr lang="en-US">
              <a:latin typeface="Calibri" pitchFamily="34" charset="0"/>
              <a:ea typeface="PMingLiU" pitchFamily="18" charset="-12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SG" smtClean="0"/>
          </a:p>
        </p:txBody>
      </p:sp>
      <p:pic>
        <p:nvPicPr>
          <p:cNvPr id="2355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355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
          <p:cNvSpPr>
            <a:spLocks noChangeArrowheads="1"/>
          </p:cNvSpPr>
          <p:nvPr/>
        </p:nvSpPr>
        <p:spPr bwMode="auto">
          <a:xfrm>
            <a:off x="1500188" y="1643063"/>
            <a:ext cx="7643812" cy="5016500"/>
          </a:xfrm>
          <a:prstGeom prst="rect">
            <a:avLst/>
          </a:prstGeom>
          <a:extLst/>
        </p:spPr>
        <p:txBody>
          <a:bodyPr anchor="ctr">
            <a:spAutoFit/>
          </a:bodyPr>
          <a:lstStyle/>
          <a:p>
            <a:pPr>
              <a:lnSpc>
                <a:spcPct val="115000"/>
              </a:lnSpc>
              <a:spcBef>
                <a:spcPts val="0"/>
              </a:spcBef>
              <a:spcAft>
                <a:spcPts val="0"/>
              </a:spcAft>
              <a:defRPr/>
            </a:pPr>
            <a:r>
              <a:rPr lang="en-SG" sz="2000" dirty="0">
                <a:solidFill>
                  <a:srgbClr val="000000"/>
                </a:solidFill>
                <a:latin typeface="Times New Roman"/>
                <a:ea typeface="PMingLiU"/>
                <a:cs typeface="Times New Roman"/>
              </a:rPr>
              <a:t>The speaker’s greatest asses is the listeners IMAGINATION</a:t>
            </a:r>
            <a:endParaRPr lang="en-SG" sz="2000" dirty="0">
              <a:latin typeface="Calibri"/>
              <a:ea typeface="PMingLiU"/>
              <a:cs typeface="Times New Roman"/>
            </a:endParaRPr>
          </a:p>
          <a:p>
            <a:pPr>
              <a:lnSpc>
                <a:spcPct val="115000"/>
              </a:lnSpc>
              <a:spcBef>
                <a:spcPts val="0"/>
              </a:spcBef>
              <a:spcAft>
                <a:spcPts val="0"/>
              </a:spcAft>
              <a:defRPr/>
            </a:pPr>
            <a:r>
              <a:rPr lang="en-SG" sz="2000" u="sng" dirty="0">
                <a:solidFill>
                  <a:srgbClr val="000000"/>
                </a:solidFill>
                <a:latin typeface="Times New Roman"/>
                <a:ea typeface="PMingLiU"/>
                <a:cs typeface="Times New Roman"/>
              </a:rPr>
              <a:t>3 tactics of Story Telling:</a:t>
            </a:r>
            <a:endParaRPr lang="en-SG" sz="2000" u="sng" dirty="0">
              <a:latin typeface="Calibri"/>
              <a:ea typeface="PMingLiU"/>
              <a:cs typeface="Times New Roman"/>
            </a:endParaRPr>
          </a:p>
          <a:p>
            <a:pPr>
              <a:lnSpc>
                <a:spcPct val="115000"/>
              </a:lnSpc>
              <a:spcBef>
                <a:spcPts val="0"/>
              </a:spcBef>
              <a:spcAft>
                <a:spcPts val="0"/>
              </a:spcAft>
              <a:defRPr/>
            </a:pPr>
            <a:r>
              <a:rPr lang="en-SG" sz="2000" b="1" dirty="0">
                <a:solidFill>
                  <a:srgbClr val="000000"/>
                </a:solidFill>
                <a:latin typeface="Times New Roman"/>
                <a:ea typeface="PMingLiU"/>
                <a:cs typeface="Times New Roman"/>
              </a:rPr>
              <a:t>1. PHRASES of truth</a:t>
            </a:r>
            <a:endParaRPr lang="en-SG" sz="2000" b="1" dirty="0">
              <a:latin typeface="Calibri"/>
              <a:ea typeface="PMingLiU"/>
              <a:cs typeface="Times New Roman"/>
            </a:endParaRPr>
          </a:p>
          <a:p>
            <a:pPr marL="457200">
              <a:lnSpc>
                <a:spcPct val="115000"/>
              </a:lnSpc>
              <a:spcBef>
                <a:spcPts val="0"/>
              </a:spcBef>
              <a:spcAft>
                <a:spcPts val="0"/>
              </a:spcAft>
              <a:defRPr/>
            </a:pPr>
            <a:r>
              <a:rPr lang="en-SG" sz="2000" u="sng" dirty="0">
                <a:solidFill>
                  <a:srgbClr val="000000"/>
                </a:solidFill>
                <a:latin typeface="Times New Roman"/>
                <a:ea typeface="PMingLiU"/>
                <a:cs typeface="Times New Roman"/>
              </a:rPr>
              <a:t>CLEVER</a:t>
            </a:r>
            <a:r>
              <a:rPr lang="en-SG" sz="2000" dirty="0">
                <a:solidFill>
                  <a:srgbClr val="000000"/>
                </a:solidFill>
                <a:latin typeface="Times New Roman"/>
                <a:ea typeface="PMingLiU"/>
                <a:cs typeface="Times New Roman"/>
              </a:rPr>
              <a:t> phrase – </a:t>
            </a:r>
            <a:r>
              <a:rPr lang="en-SG" sz="2000" i="1" dirty="0">
                <a:solidFill>
                  <a:srgbClr val="000000"/>
                </a:solidFill>
                <a:latin typeface="Times New Roman"/>
                <a:ea typeface="PMingLiU"/>
                <a:cs typeface="Times New Roman"/>
              </a:rPr>
              <a:t>“When you come to the end of yourself you come to the beginning of God.”</a:t>
            </a:r>
            <a:r>
              <a:rPr lang="en-SG" sz="2000" dirty="0">
                <a:solidFill>
                  <a:srgbClr val="000000"/>
                </a:solidFill>
                <a:latin typeface="Times New Roman"/>
                <a:ea typeface="PMingLiU"/>
                <a:cs typeface="Times New Roman"/>
              </a:rPr>
              <a:t> </a:t>
            </a:r>
            <a:endParaRPr lang="en-SG" sz="2000" dirty="0">
              <a:latin typeface="Calibri"/>
              <a:ea typeface="PMingLiU"/>
              <a:cs typeface="Times New Roman"/>
            </a:endParaRPr>
          </a:p>
          <a:p>
            <a:pPr marL="457200">
              <a:lnSpc>
                <a:spcPct val="115000"/>
              </a:lnSpc>
              <a:spcBef>
                <a:spcPts val="0"/>
              </a:spcBef>
              <a:spcAft>
                <a:spcPts val="0"/>
              </a:spcAft>
              <a:defRPr/>
            </a:pPr>
            <a:r>
              <a:rPr lang="en-SG" sz="2000" u="sng" dirty="0">
                <a:solidFill>
                  <a:srgbClr val="000000"/>
                </a:solidFill>
                <a:latin typeface="Times New Roman"/>
                <a:ea typeface="PMingLiU"/>
                <a:cs typeface="Times New Roman"/>
              </a:rPr>
              <a:t>DEFINITIONS</a:t>
            </a:r>
            <a:r>
              <a:rPr lang="en-SG" sz="2000" dirty="0">
                <a:solidFill>
                  <a:srgbClr val="000000"/>
                </a:solidFill>
                <a:latin typeface="Times New Roman"/>
                <a:ea typeface="PMingLiU"/>
                <a:cs typeface="Times New Roman"/>
              </a:rPr>
              <a:t> – </a:t>
            </a:r>
            <a:r>
              <a:rPr lang="en-SG" sz="2000" i="1" dirty="0">
                <a:solidFill>
                  <a:srgbClr val="000000"/>
                </a:solidFill>
                <a:latin typeface="Times New Roman"/>
                <a:ea typeface="PMingLiU"/>
                <a:cs typeface="Times New Roman"/>
              </a:rPr>
              <a:t>“Commitment is staying true to a worthy decision long after thee motions have gone.”</a:t>
            </a:r>
            <a:endParaRPr lang="en-SG" sz="2000" dirty="0">
              <a:latin typeface="Calibri"/>
              <a:ea typeface="PMingLiU"/>
              <a:cs typeface="Times New Roman"/>
            </a:endParaRPr>
          </a:p>
          <a:p>
            <a:pPr marL="457200">
              <a:lnSpc>
                <a:spcPct val="115000"/>
              </a:lnSpc>
              <a:spcBef>
                <a:spcPts val="0"/>
              </a:spcBef>
              <a:spcAft>
                <a:spcPts val="0"/>
              </a:spcAft>
              <a:defRPr/>
            </a:pPr>
            <a:r>
              <a:rPr lang="en-SG" sz="2000" u="sng" dirty="0">
                <a:solidFill>
                  <a:srgbClr val="000000"/>
                </a:solidFill>
                <a:latin typeface="Times New Roman"/>
                <a:ea typeface="PMingLiU"/>
                <a:cs typeface="Times New Roman"/>
              </a:rPr>
              <a:t>QUOTES</a:t>
            </a:r>
            <a:r>
              <a:rPr lang="en-SG" sz="2000" dirty="0">
                <a:solidFill>
                  <a:srgbClr val="000000"/>
                </a:solidFill>
                <a:latin typeface="Times New Roman"/>
                <a:ea typeface="PMingLiU"/>
                <a:cs typeface="Times New Roman"/>
              </a:rPr>
              <a:t> – “</a:t>
            </a:r>
            <a:r>
              <a:rPr lang="en-SG" sz="2000" i="1" dirty="0">
                <a:solidFill>
                  <a:srgbClr val="000000"/>
                </a:solidFill>
                <a:latin typeface="Times New Roman"/>
                <a:ea typeface="PMingLiU"/>
                <a:cs typeface="Times New Roman"/>
              </a:rPr>
              <a:t>A Bible that is falling apart usually belongs to someone who isn’t”</a:t>
            </a:r>
            <a:r>
              <a:rPr lang="en-SG" sz="2000" dirty="0">
                <a:solidFill>
                  <a:srgbClr val="000000"/>
                </a:solidFill>
                <a:latin typeface="Times New Roman"/>
                <a:ea typeface="PMingLiU"/>
                <a:cs typeface="Times New Roman"/>
              </a:rPr>
              <a:t> Moody</a:t>
            </a:r>
            <a:endParaRPr lang="en-SG" sz="2000" dirty="0">
              <a:latin typeface="Calibri"/>
              <a:ea typeface="PMingLiU"/>
              <a:cs typeface="Times New Roman"/>
            </a:endParaRPr>
          </a:p>
          <a:p>
            <a:pPr>
              <a:lnSpc>
                <a:spcPct val="115000"/>
              </a:lnSpc>
              <a:spcBef>
                <a:spcPts val="0"/>
              </a:spcBef>
              <a:spcAft>
                <a:spcPts val="0"/>
              </a:spcAft>
              <a:defRPr/>
            </a:pPr>
            <a:r>
              <a:rPr lang="en-SG" sz="2000" b="1" dirty="0">
                <a:solidFill>
                  <a:srgbClr val="000000"/>
                </a:solidFill>
                <a:latin typeface="Times New Roman"/>
                <a:ea typeface="PMingLiU"/>
                <a:cs typeface="Times New Roman"/>
              </a:rPr>
              <a:t>2. Word PICTURES </a:t>
            </a:r>
            <a:r>
              <a:rPr lang="en-SG" sz="2000" dirty="0">
                <a:solidFill>
                  <a:srgbClr val="000000"/>
                </a:solidFill>
                <a:latin typeface="Times New Roman"/>
                <a:ea typeface="PMingLiU"/>
                <a:cs typeface="Times New Roman"/>
              </a:rPr>
              <a:t>(e.g. 2 Tim 3:16 – picture of a road – Doctrine = Signpost, Reproof  = turning 180 degrees to go right way, correction = coming back on track, instruction = walking with an experienced guide)</a:t>
            </a:r>
            <a:endParaRPr lang="en-SG" sz="2000" dirty="0">
              <a:latin typeface="Calibri"/>
              <a:ea typeface="PMingLiU"/>
              <a:cs typeface="Times New Roman"/>
            </a:endParaRPr>
          </a:p>
          <a:p>
            <a:pPr>
              <a:lnSpc>
                <a:spcPct val="115000"/>
              </a:lnSpc>
              <a:spcBef>
                <a:spcPts val="0"/>
              </a:spcBef>
              <a:spcAft>
                <a:spcPts val="0"/>
              </a:spcAft>
              <a:defRPr/>
            </a:pPr>
            <a:r>
              <a:rPr lang="en-SG" sz="2000" b="1" dirty="0">
                <a:solidFill>
                  <a:srgbClr val="000000"/>
                </a:solidFill>
                <a:latin typeface="Times New Roman"/>
                <a:ea typeface="PMingLiU"/>
                <a:cs typeface="Times New Roman"/>
              </a:rPr>
              <a:t>3. Illustrative STORIES </a:t>
            </a:r>
            <a:r>
              <a:rPr lang="en-SG" sz="2000" dirty="0">
                <a:solidFill>
                  <a:srgbClr val="000000"/>
                </a:solidFill>
                <a:latin typeface="Times New Roman"/>
                <a:ea typeface="PMingLiU"/>
                <a:cs typeface="Times New Roman"/>
              </a:rPr>
              <a:t>– listen to good story tellers, Read short stories/illustrations, increase your vocab and be more descriptive.</a:t>
            </a:r>
            <a:endParaRPr lang="en-SG" sz="2000" dirty="0">
              <a:solidFill>
                <a:srgbClr val="000000"/>
              </a:solidFill>
              <a:latin typeface="Calibri"/>
              <a:ea typeface="PMingLiU"/>
              <a:cs typeface="Times New Roman"/>
            </a:endParaRPr>
          </a:p>
        </p:txBody>
      </p:sp>
      <p:sp>
        <p:nvSpPr>
          <p:cNvPr id="8" name="Rectangle 7"/>
          <p:cNvSpPr/>
          <p:nvPr/>
        </p:nvSpPr>
        <p:spPr>
          <a:xfrm>
            <a:off x="4000496" y="1142984"/>
            <a:ext cx="1223412"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9</a:t>
            </a:r>
          </a:p>
        </p:txBody>
      </p:sp>
      <p:pic>
        <p:nvPicPr>
          <p:cNvPr id="235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000375"/>
            <a:ext cx="32194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SG" smtClean="0"/>
          </a:p>
        </p:txBody>
      </p:sp>
      <p:pic>
        <p:nvPicPr>
          <p:cNvPr id="2457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458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
          <p:cNvSpPr>
            <a:spLocks noChangeArrowheads="1"/>
          </p:cNvSpPr>
          <p:nvPr/>
        </p:nvSpPr>
        <p:spPr bwMode="auto">
          <a:xfrm>
            <a:off x="1500188" y="1763713"/>
            <a:ext cx="76438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i="1">
                <a:solidFill>
                  <a:srgbClr val="000000"/>
                </a:solidFill>
                <a:latin typeface="Times New Roman" pitchFamily="18" charset="0"/>
                <a:ea typeface="PMingLiU" pitchFamily="18" charset="-120"/>
                <a:cs typeface="Times New Roman" pitchFamily="18" charset="0"/>
              </a:rPr>
              <a:t>Ten key characteristics should be evident in effective sermon conclusions: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evidence prayer and thoughtful preparation.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be brief and sincere.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be prepared with the purpose of the passage in mind.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the be logical extension of the truth of the passage.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provide the emotional climax of the sermon.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personalize the application </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moving the sermon from second and third person (</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others</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to first person (</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me</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seek a verdict based on the evidence presented in the message.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seek a commitment from the hearer.</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be specific about what the preacher expects the audience to do at the close of the service. </a:t>
            </a:r>
            <a:endParaRPr lang="en-US" sz="2000">
              <a:ea typeface="PMingLiU" pitchFamily="18" charset="-120"/>
              <a:cs typeface="Times New Roman" pitchFamily="18" charset="0"/>
            </a:endParaRPr>
          </a:p>
          <a:p>
            <a:pPr eaLnBrk="0" hangingPunct="0"/>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 They should be sensitive to the working of the Spirit in the heart of the hearer. </a:t>
            </a:r>
            <a:endParaRPr lang="en-US" sz="2000">
              <a:latin typeface="Calibri" pitchFamily="34" charset="0"/>
              <a:ea typeface="PMingLiU" pitchFamily="18" charset="-120"/>
              <a:cs typeface="Times New Roman" pitchFamily="18" charset="0"/>
            </a:endParaRPr>
          </a:p>
        </p:txBody>
      </p:sp>
      <p:sp>
        <p:nvSpPr>
          <p:cNvPr id="8" name="Rectangle 7"/>
          <p:cNvSpPr/>
          <p:nvPr/>
        </p:nvSpPr>
        <p:spPr>
          <a:xfrm>
            <a:off x="3714744" y="1214422"/>
            <a:ext cx="1423788"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Step 10</a:t>
            </a:r>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SG" smtClean="0"/>
          </a:p>
        </p:txBody>
      </p:sp>
      <p:pic>
        <p:nvPicPr>
          <p:cNvPr id="25603"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5605"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5"/>
          <p:cNvSpPr>
            <a:spLocks noChangeArrowheads="1"/>
          </p:cNvSpPr>
          <p:nvPr/>
        </p:nvSpPr>
        <p:spPr bwMode="auto">
          <a:xfrm>
            <a:off x="2214563" y="1143000"/>
            <a:ext cx="462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000000"/>
                </a:solidFill>
                <a:latin typeface="Times New Roman" pitchFamily="18" charset="0"/>
                <a:ea typeface="PMingLiU" pitchFamily="18" charset="-120"/>
                <a:cs typeface="Times New Roman" pitchFamily="18" charset="0"/>
              </a:rPr>
              <a:t>The Preaching Itself</a:t>
            </a:r>
          </a:p>
        </p:txBody>
      </p:sp>
      <p:sp>
        <p:nvSpPr>
          <p:cNvPr id="25607" name="Rectangle 2"/>
          <p:cNvSpPr>
            <a:spLocks noChangeArrowheads="1"/>
          </p:cNvSpPr>
          <p:nvPr/>
        </p:nvSpPr>
        <p:spPr bwMode="auto">
          <a:xfrm>
            <a:off x="1785938" y="1928813"/>
            <a:ext cx="6929437" cy="4524375"/>
          </a:xfrm>
          <a:prstGeom prst="rect">
            <a:avLst/>
          </a:prstGeom>
          <a:extLst/>
        </p:spPr>
        <p:txBody>
          <a:bodyPr anchor="ctr">
            <a:spAutoFit/>
          </a:bodyPr>
          <a:lstStyle/>
          <a:p>
            <a:pPr>
              <a:spcAft>
                <a:spcPts val="0"/>
              </a:spcAft>
              <a:buSzPts val="1150"/>
              <a:defRPr/>
            </a:pPr>
            <a:r>
              <a:rPr lang="en-SG" sz="3600" b="1" dirty="0">
                <a:solidFill>
                  <a:srgbClr val="000000"/>
                </a:solidFill>
                <a:latin typeface="Arial" pitchFamily="34" charset="0"/>
                <a:ea typeface="PMingLiU"/>
                <a:cs typeface="Arial" pitchFamily="34" charset="0"/>
              </a:rPr>
              <a:t>Overcoming Nervousness</a:t>
            </a:r>
            <a:endParaRPr lang="en-SG" sz="3600" dirty="0">
              <a:solidFill>
                <a:srgbClr val="000000"/>
              </a:solidFill>
              <a:latin typeface="Arial" pitchFamily="34" charset="0"/>
              <a:ea typeface="PMingLiU"/>
              <a:cs typeface="Arial" pitchFamily="34" charset="0"/>
            </a:endParaRPr>
          </a:p>
          <a:p>
            <a:pPr marL="457200">
              <a:spcAft>
                <a:spcPts val="0"/>
              </a:spcAft>
              <a:defRPr/>
            </a:pPr>
            <a:r>
              <a:rPr lang="en-SG" sz="3600" dirty="0">
                <a:solidFill>
                  <a:srgbClr val="000000"/>
                </a:solidFill>
                <a:latin typeface="Arial" pitchFamily="34" charset="0"/>
                <a:ea typeface="PMingLiU"/>
                <a:cs typeface="Arial" pitchFamily="34" charset="0"/>
              </a:rPr>
              <a:t> </a:t>
            </a:r>
          </a:p>
          <a:p>
            <a:pPr marL="457200" indent="-457200">
              <a:spcAft>
                <a:spcPts val="0"/>
              </a:spcAft>
              <a:buFontTx/>
              <a:buAutoNum type="arabicPeriod"/>
              <a:defRPr/>
            </a:pPr>
            <a:r>
              <a:rPr lang="en-SG" sz="3600" dirty="0">
                <a:solidFill>
                  <a:srgbClr val="000000"/>
                </a:solidFill>
                <a:latin typeface="Arial" pitchFamily="34" charset="0"/>
                <a:ea typeface="PMingLiU"/>
                <a:cs typeface="Arial" pitchFamily="34" charset="0"/>
              </a:rPr>
              <a:t>Be CONVINCED</a:t>
            </a:r>
          </a:p>
          <a:p>
            <a:pPr marL="457200" indent="-457200">
              <a:spcAft>
                <a:spcPts val="0"/>
              </a:spcAft>
              <a:buFontTx/>
              <a:buAutoNum type="arabicPeriod"/>
              <a:defRPr/>
            </a:pPr>
            <a:r>
              <a:rPr lang="en-SG" sz="3600" dirty="0">
                <a:solidFill>
                  <a:srgbClr val="000000"/>
                </a:solidFill>
                <a:latin typeface="Arial" pitchFamily="34" charset="0"/>
                <a:ea typeface="PMingLiU"/>
                <a:cs typeface="Arial" pitchFamily="34" charset="0"/>
              </a:rPr>
              <a:t>LIVE it out.</a:t>
            </a:r>
          </a:p>
          <a:p>
            <a:pPr marL="457200" indent="-457200">
              <a:spcAft>
                <a:spcPts val="0"/>
              </a:spcAft>
              <a:buFontTx/>
              <a:buAutoNum type="arabicPeriod"/>
              <a:defRPr/>
            </a:pPr>
            <a:r>
              <a:rPr lang="en-SG" sz="3600" dirty="0">
                <a:solidFill>
                  <a:srgbClr val="000000"/>
                </a:solidFill>
                <a:latin typeface="Arial" pitchFamily="34" charset="0"/>
                <a:ea typeface="PMingLiU"/>
                <a:cs typeface="Arial" pitchFamily="34" charset="0"/>
              </a:rPr>
              <a:t>Get the MESSAGE in you.</a:t>
            </a:r>
          </a:p>
          <a:p>
            <a:pPr marL="457200" indent="-457200">
              <a:spcAft>
                <a:spcPts val="0"/>
              </a:spcAft>
              <a:buFontTx/>
              <a:buAutoNum type="arabicPeriod"/>
              <a:defRPr/>
            </a:pPr>
            <a:r>
              <a:rPr lang="en-SG" sz="3600" dirty="0">
                <a:solidFill>
                  <a:srgbClr val="000000"/>
                </a:solidFill>
                <a:latin typeface="Arial" pitchFamily="34" charset="0"/>
                <a:ea typeface="PMingLiU"/>
                <a:cs typeface="Arial" pitchFamily="34" charset="0"/>
              </a:rPr>
              <a:t>Deal with NEGATIVE ROOTS of nervousness</a:t>
            </a:r>
          </a:p>
          <a:p>
            <a:pPr marL="457200" indent="-457200">
              <a:spcAft>
                <a:spcPts val="0"/>
              </a:spcAft>
              <a:buFontTx/>
              <a:buAutoNum type="arabicPeriod"/>
              <a:defRPr/>
            </a:pPr>
            <a:r>
              <a:rPr lang="en-SG" sz="3600" dirty="0">
                <a:solidFill>
                  <a:srgbClr val="000000"/>
                </a:solidFill>
                <a:latin typeface="Arial" pitchFamily="34" charset="0"/>
                <a:ea typeface="PMingLiU"/>
                <a:cs typeface="Arial" pitchFamily="34" charset="0"/>
              </a:rPr>
              <a:t>Visualize an audience of ONE.</a:t>
            </a:r>
          </a:p>
        </p:txBody>
      </p:sp>
      <p:pic>
        <p:nvPicPr>
          <p:cNvPr id="2560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643313"/>
            <a:ext cx="27860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SG" smtClean="0"/>
          </a:p>
        </p:txBody>
      </p:sp>
      <p:pic>
        <p:nvPicPr>
          <p:cNvPr id="26627"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6629"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5"/>
          <p:cNvSpPr>
            <a:spLocks noChangeArrowheads="1"/>
          </p:cNvSpPr>
          <p:nvPr/>
        </p:nvSpPr>
        <p:spPr bwMode="auto">
          <a:xfrm>
            <a:off x="2214563" y="1143000"/>
            <a:ext cx="462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000000"/>
                </a:solidFill>
                <a:latin typeface="Times New Roman" pitchFamily="18" charset="0"/>
                <a:ea typeface="PMingLiU" pitchFamily="18" charset="-120"/>
                <a:cs typeface="Times New Roman" pitchFamily="18" charset="0"/>
              </a:rPr>
              <a:t>The Preaching Itself</a:t>
            </a:r>
          </a:p>
        </p:txBody>
      </p:sp>
      <p:sp>
        <p:nvSpPr>
          <p:cNvPr id="25607" name="Rectangle 2"/>
          <p:cNvSpPr>
            <a:spLocks noChangeArrowheads="1"/>
          </p:cNvSpPr>
          <p:nvPr/>
        </p:nvSpPr>
        <p:spPr bwMode="auto">
          <a:xfrm>
            <a:off x="1500188" y="1687513"/>
            <a:ext cx="7643812" cy="5187950"/>
          </a:xfrm>
          <a:prstGeom prst="rect">
            <a:avLst/>
          </a:prstGeom>
          <a:extLst/>
        </p:spPr>
        <p:txBody>
          <a:bodyPr anchor="ctr">
            <a:spAutoFit/>
          </a:bodyPr>
          <a:lstStyle/>
          <a:p>
            <a:pPr>
              <a:lnSpc>
                <a:spcPct val="115000"/>
              </a:lnSpc>
              <a:spcAft>
                <a:spcPts val="0"/>
              </a:spcAft>
              <a:buSzPts val="1150"/>
              <a:defRPr/>
            </a:pPr>
            <a:r>
              <a:rPr lang="en-SG" sz="3200" b="1" dirty="0">
                <a:solidFill>
                  <a:srgbClr val="000000"/>
                </a:solidFill>
                <a:latin typeface="Arial" pitchFamily="34" charset="0"/>
                <a:ea typeface="PMingLiU"/>
                <a:cs typeface="Arial" pitchFamily="34" charset="0"/>
              </a:rPr>
              <a:t>Presentation Tips</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PREPARE and over-PREPARE </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MEMORIZE your first 50 words.</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Stay SIMPLE</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Stay HUMBLE</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Before you go up to speak - BREATH</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Speak SLOWLY</a:t>
            </a:r>
            <a:endParaRPr lang="en-SG" sz="3200" dirty="0">
              <a:latin typeface="Arial" pitchFamily="34" charset="0"/>
              <a:ea typeface="PMingLiU"/>
              <a:cs typeface="Arial" pitchFamily="34" charset="0"/>
            </a:endParaRPr>
          </a:p>
          <a:p>
            <a:pPr marL="342900" indent="-342900">
              <a:lnSpc>
                <a:spcPct val="115000"/>
              </a:lnSpc>
              <a:spcAft>
                <a:spcPts val="0"/>
              </a:spcAft>
              <a:buFont typeface="+mj-lt"/>
              <a:buAutoNum type="arabicPeriod"/>
              <a:defRPr/>
            </a:pPr>
            <a:r>
              <a:rPr lang="en-SG" sz="3200" dirty="0">
                <a:solidFill>
                  <a:srgbClr val="000000"/>
                </a:solidFill>
                <a:latin typeface="Arial" pitchFamily="34" charset="0"/>
                <a:ea typeface="PMingLiU"/>
                <a:cs typeface="Arial" pitchFamily="34" charset="0"/>
              </a:rPr>
              <a:t>Develop a greater PASSION than your FEAR</a:t>
            </a:r>
            <a:endParaRPr lang="en-SG" sz="3200" dirty="0">
              <a:latin typeface="Arial" pitchFamily="34" charset="0"/>
              <a:ea typeface="PMingLiU"/>
              <a:cs typeface="Arial" pitchFamily="34" charset="0"/>
            </a:endParaRPr>
          </a:p>
        </p:txBody>
      </p:sp>
      <p:pic>
        <p:nvPicPr>
          <p:cNvPr id="2663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786188"/>
            <a:ext cx="21383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SG" smtClean="0"/>
          </a:p>
        </p:txBody>
      </p:sp>
      <p:pic>
        <p:nvPicPr>
          <p:cNvPr id="27651"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7653"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ChangeArrowheads="1"/>
          </p:cNvSpPr>
          <p:nvPr/>
        </p:nvSpPr>
        <p:spPr bwMode="auto">
          <a:xfrm>
            <a:off x="2214563" y="1143000"/>
            <a:ext cx="462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000000"/>
                </a:solidFill>
                <a:latin typeface="Times New Roman" pitchFamily="18" charset="0"/>
                <a:ea typeface="PMingLiU" pitchFamily="18" charset="-120"/>
                <a:cs typeface="Times New Roman" pitchFamily="18" charset="0"/>
              </a:rPr>
              <a:t>The Preaching Itself</a:t>
            </a:r>
          </a:p>
        </p:txBody>
      </p:sp>
      <p:sp>
        <p:nvSpPr>
          <p:cNvPr id="27655" name="Rectangle 2"/>
          <p:cNvSpPr>
            <a:spLocks noChangeArrowheads="1"/>
          </p:cNvSpPr>
          <p:nvPr/>
        </p:nvSpPr>
        <p:spPr bwMode="auto">
          <a:xfrm>
            <a:off x="1285875" y="1846263"/>
            <a:ext cx="78581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a:solidFill>
                  <a:srgbClr val="000000"/>
                </a:solidFill>
                <a:latin typeface="Times New Roman" pitchFamily="18" charset="0"/>
                <a:ea typeface="PMingLiU" pitchFamily="18" charset="-120"/>
                <a:cs typeface="Times New Roman" pitchFamily="18" charset="0"/>
              </a:rPr>
              <a:t>The Holy Spirit enhances the presentation of the Pentecostal preacher.</a:t>
            </a:r>
          </a:p>
          <a:p>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 preacher should not be bound to outline but led by Spirit.</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 Spirit helps overcome distracting mannerisms and idiosyncrasies.</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 Spirit free preachers from the destructive self-consciousness that destroys effective communication.</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He is also able to help the preacher maintain a clear sense of objective so that freedom and flexibility do not degenerate into pointless and aimless wanderings.</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 Holy Spirit will enable a realistic evaluation of time so that a fully developed sermon can be preached  (exercise self control - Gal 5:22-23)</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There is an appropriate sense of authority that comes from the Spirit of God at work in the preacher</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s life (Mt. 7:29; Mk. 1:22).</a:t>
            </a:r>
            <a:endParaRPr lang="en-US" sz="2000">
              <a:ea typeface="PMingLiU" pitchFamily="18" charset="-120"/>
              <a:cs typeface="Times New Roman" pitchFamily="18" charset="0"/>
            </a:endParaRPr>
          </a:p>
          <a:p>
            <a:pPr eaLnBrk="0" hangingPunct="0">
              <a:buFontTx/>
              <a:buChar char="•"/>
            </a:pPr>
            <a:r>
              <a:rPr lang="en-US" sz="2000">
                <a:solidFill>
                  <a:srgbClr val="000000"/>
                </a:solidFill>
                <a:latin typeface="Times New Roman" pitchFamily="18" charset="0"/>
                <a:ea typeface="PMingLiU" pitchFamily="18" charset="-120"/>
                <a:cs typeface="Times New Roman" pitchFamily="18" charset="0"/>
              </a:rPr>
              <a:t>The guidance of the Holy Spirit along with the preacher</a:t>
            </a:r>
            <a:r>
              <a:rPr lang="en-US" sz="2000">
                <a:solidFill>
                  <a:srgbClr val="000000"/>
                </a:solidFill>
                <a:latin typeface="Calibri" pitchFamily="34" charset="0"/>
                <a:ea typeface="PMingLiU" pitchFamily="18" charset="-120"/>
                <a:cs typeface="Times New Roman" pitchFamily="18" charset="0"/>
              </a:rPr>
              <a:t>’</a:t>
            </a:r>
            <a:r>
              <a:rPr lang="en-US" sz="2000">
                <a:solidFill>
                  <a:srgbClr val="000000"/>
                </a:solidFill>
                <a:latin typeface="Times New Roman" pitchFamily="18" charset="0"/>
                <a:ea typeface="PMingLiU" pitchFamily="18" charset="-120"/>
                <a:cs typeface="Times New Roman" pitchFamily="18" charset="0"/>
              </a:rPr>
              <a:t>s interpersonal skills are critical to dealing with unexpected disruptions (1 Cor 14:40)</a:t>
            </a:r>
            <a:endParaRPr lang="en-US" sz="2000">
              <a:latin typeface="Calibri" pitchFamily="34" charset="0"/>
              <a:ea typeface="PMingLiU" pitchFamily="18" charset="-120"/>
              <a:cs typeface="Times New Roman" pitchFamily="18" charset="0"/>
            </a:endParaRPr>
          </a:p>
        </p:txBody>
      </p:sp>
      <p:pic>
        <p:nvPicPr>
          <p:cNvPr id="27656" name="Picture 13" descr="dove_olive_branch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071688"/>
            <a:ext cx="15001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SG" smtClean="0"/>
          </a:p>
        </p:txBody>
      </p:sp>
      <p:pic>
        <p:nvPicPr>
          <p:cNvPr id="2867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867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
          <p:cNvSpPr>
            <a:spLocks noChangeArrowheads="1"/>
          </p:cNvSpPr>
          <p:nvPr/>
        </p:nvSpPr>
        <p:spPr bwMode="auto">
          <a:xfrm>
            <a:off x="857250" y="1143000"/>
            <a:ext cx="79597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r>
              <a:rPr lang="en-US" sz="2800" b="1">
                <a:solidFill>
                  <a:srgbClr val="000000"/>
                </a:solidFill>
                <a:latin typeface="Times New Roman" pitchFamily="18" charset="0"/>
                <a:ea typeface="PMingLiU" pitchFamily="18" charset="-120"/>
                <a:cs typeface="Times New Roman" pitchFamily="18" charset="0"/>
              </a:rPr>
              <a:t> Important Points for effective preaching:</a:t>
            </a:r>
          </a:p>
          <a:p>
            <a:pPr indent="457200"/>
            <a:endParaRPr lang="en-US" sz="2000">
              <a:ea typeface="PMingLiU" pitchFamily="18" charset="-120"/>
              <a:cs typeface="Times New Roman" pitchFamily="18" charset="0"/>
            </a:endParaRPr>
          </a:p>
          <a:p>
            <a:pPr indent="457200"/>
            <a:endParaRPr lang="en-US" sz="2000">
              <a:ea typeface="PMingLiU" pitchFamily="18" charset="-120"/>
              <a:cs typeface="Times New Roman" pitchFamily="18" charset="0"/>
            </a:endParaRPr>
          </a:p>
          <a:p>
            <a:pPr indent="457200"/>
            <a:endParaRPr lang="en-US" sz="2000">
              <a:ea typeface="PMingLiU" pitchFamily="18" charset="-120"/>
              <a:cs typeface="Times New Roman" pitchFamily="18" charset="0"/>
            </a:endParaRPr>
          </a:p>
          <a:p>
            <a:pPr indent="457200"/>
            <a:endParaRPr lang="en-US" sz="20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Eye contact</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Voice</a:t>
            </a:r>
            <a:r>
              <a:rPr lang="en-US" sz="2400" b="1">
                <a:solidFill>
                  <a:srgbClr val="000000"/>
                </a:solidFill>
                <a:latin typeface="Calibri" pitchFamily="34" charset="0"/>
                <a:ea typeface="PMingLiU" pitchFamily="18" charset="-120"/>
                <a:cs typeface="Times New Roman" pitchFamily="18" charset="0"/>
              </a:rPr>
              <a:t>  control</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Correct Gestures &amp; Posture</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Dress</a:t>
            </a:r>
            <a:r>
              <a:rPr lang="en-US" sz="2400">
                <a:solidFill>
                  <a:srgbClr val="000000"/>
                </a:solidFill>
                <a:latin typeface="Calibri" pitchFamily="34" charset="0"/>
                <a:ea typeface="PMingLiU" pitchFamily="18" charset="-120"/>
                <a:cs typeface="Times New Roman" pitchFamily="18" charset="0"/>
              </a:rPr>
              <a:t> </a:t>
            </a:r>
            <a:r>
              <a:rPr lang="en-US" sz="2400" b="1">
                <a:solidFill>
                  <a:srgbClr val="000000"/>
                </a:solidFill>
                <a:latin typeface="Calibri" pitchFamily="34" charset="0"/>
                <a:ea typeface="PMingLiU" pitchFamily="18" charset="-120"/>
                <a:cs typeface="Times New Roman" pitchFamily="18" charset="0"/>
              </a:rPr>
              <a:t>appropriately</a:t>
            </a:r>
            <a:endParaRPr lang="en-US" sz="2400" b="1">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Never disqualify yourself as a teacher or your content</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Speak both as a fellow-learner/sinner and as a prophet</a:t>
            </a:r>
            <a:r>
              <a:rPr lang="en-US" sz="2400" i="1">
                <a:solidFill>
                  <a:srgbClr val="000000"/>
                </a:solidFill>
                <a:latin typeface="Calibri" pitchFamily="34" charset="0"/>
                <a:ea typeface="PMingLiU" pitchFamily="18" charset="-120"/>
                <a:cs typeface="Times New Roman" pitchFamily="18" charset="0"/>
              </a:rPr>
              <a:t>.</a:t>
            </a:r>
            <a:r>
              <a:rPr lang="en-US" sz="2400">
                <a:solidFill>
                  <a:srgbClr val="000000"/>
                </a:solidFill>
                <a:latin typeface="Calibri" pitchFamily="34" charset="0"/>
                <a:ea typeface="PMingLiU" pitchFamily="18" charset="-120"/>
                <a:cs typeface="Times New Roman" pitchFamily="18" charset="0"/>
              </a:rPr>
              <a:t> </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Be sensitive to the non-Christian and the new Christian.</a:t>
            </a:r>
            <a:r>
              <a:rPr lang="en-US" sz="2400">
                <a:solidFill>
                  <a:srgbClr val="000000"/>
                </a:solidFill>
                <a:latin typeface="Calibri" pitchFamily="34" charset="0"/>
                <a:ea typeface="PMingLiU" pitchFamily="18" charset="-120"/>
                <a:cs typeface="Times New Roman" pitchFamily="18" charset="0"/>
              </a:rPr>
              <a:t> </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Use slang only if it is appropriate to your audience</a:t>
            </a:r>
            <a:r>
              <a:rPr lang="en-US" sz="2400" i="1">
                <a:solidFill>
                  <a:srgbClr val="000000"/>
                </a:solidFill>
                <a:latin typeface="Calibri" pitchFamily="34" charset="0"/>
                <a:ea typeface="PMingLiU" pitchFamily="18" charset="-120"/>
                <a:cs typeface="Times New Roman" pitchFamily="18" charset="0"/>
              </a:rPr>
              <a:t>.</a:t>
            </a:r>
            <a:r>
              <a:rPr lang="en-US" sz="2400">
                <a:solidFill>
                  <a:srgbClr val="000000"/>
                </a:solidFill>
                <a:latin typeface="Calibri" pitchFamily="34" charset="0"/>
                <a:ea typeface="PMingLiU" pitchFamily="18" charset="-120"/>
                <a:cs typeface="Times New Roman" pitchFamily="18" charset="0"/>
              </a:rPr>
              <a:t>.</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Avoid verbal "fat."</a:t>
            </a:r>
            <a:endParaRPr lang="en-US" sz="2400">
              <a:ea typeface="PMingLiU" pitchFamily="18" charset="-120"/>
              <a:cs typeface="Times New Roman" pitchFamily="18" charset="0"/>
            </a:endParaRPr>
          </a:p>
          <a:p>
            <a:pPr indent="457200" eaLnBrk="0" hangingPunct="0"/>
            <a:r>
              <a:rPr lang="en-US" sz="2400" b="1" i="1">
                <a:solidFill>
                  <a:srgbClr val="000000"/>
                </a:solidFill>
                <a:latin typeface="Calibri" pitchFamily="34" charset="0"/>
                <a:ea typeface="PMingLiU" pitchFamily="18" charset="-120"/>
                <a:cs typeface="Times New Roman" pitchFamily="18" charset="0"/>
              </a:rPr>
              <a:t>- If you blank out or mess up, go on to the next point. </a:t>
            </a:r>
          </a:p>
        </p:txBody>
      </p:sp>
      <p:pic>
        <p:nvPicPr>
          <p:cNvPr id="28679" name="Picture 7" descr="bibleopenbig_k_pulling_page_book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1714500"/>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SG" smtClean="0"/>
          </a:p>
        </p:txBody>
      </p:sp>
      <p:pic>
        <p:nvPicPr>
          <p:cNvPr id="2969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2970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
          <p:cNvSpPr>
            <a:spLocks noChangeArrowheads="1"/>
          </p:cNvSpPr>
          <p:nvPr/>
        </p:nvSpPr>
        <p:spPr bwMode="auto">
          <a:xfrm>
            <a:off x="1500188" y="1643063"/>
            <a:ext cx="70008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solidFill>
                  <a:srgbClr val="000000"/>
                </a:solidFill>
                <a:latin typeface="Times New Roman" pitchFamily="18" charset="0"/>
                <a:ea typeface="PMingLiU" pitchFamily="18" charset="-120"/>
                <a:cs typeface="Times New Roman" pitchFamily="18" charset="0"/>
              </a:rPr>
              <a:t>The Holy Spirit leads into congregational response and ministry.</a:t>
            </a:r>
          </a:p>
          <a:p>
            <a:endParaRPr lang="en-US" sz="2800">
              <a:ea typeface="PMingLiU" pitchFamily="18" charset="-120"/>
              <a:cs typeface="Times New Roman" pitchFamily="18" charset="0"/>
            </a:endParaRPr>
          </a:p>
          <a:p>
            <a:pPr eaLnBrk="0" hangingPunct="0">
              <a:buFontTx/>
              <a:buChar char="•"/>
            </a:pPr>
            <a:r>
              <a:rPr lang="en-US" sz="2800">
                <a:solidFill>
                  <a:srgbClr val="000000"/>
                </a:solidFill>
                <a:latin typeface="Times New Roman" pitchFamily="18" charset="0"/>
                <a:ea typeface="PMingLiU" pitchFamily="18" charset="-120"/>
                <a:cs typeface="Times New Roman" pitchFamily="18" charset="0"/>
              </a:rPr>
              <a:t>The preaching of the Word should give rise to faith and the Holy Spirit</a:t>
            </a:r>
            <a:r>
              <a:rPr lang="en-US" sz="2800">
                <a:solidFill>
                  <a:srgbClr val="000000"/>
                </a:solidFill>
                <a:latin typeface="Calibri" pitchFamily="34" charset="0"/>
                <a:ea typeface="PMingLiU" pitchFamily="18" charset="-120"/>
                <a:cs typeface="Times New Roman" pitchFamily="18" charset="0"/>
              </a:rPr>
              <a:t>’</a:t>
            </a:r>
            <a:r>
              <a:rPr lang="en-US" sz="2800">
                <a:solidFill>
                  <a:srgbClr val="000000"/>
                </a:solidFill>
                <a:latin typeface="Times New Roman" pitchFamily="18" charset="0"/>
                <a:ea typeface="PMingLiU" pitchFamily="18" charset="-120"/>
                <a:cs typeface="Times New Roman" pitchFamily="18" charset="0"/>
              </a:rPr>
              <a:t>s activity among God</a:t>
            </a:r>
            <a:r>
              <a:rPr lang="en-US" sz="2800">
                <a:solidFill>
                  <a:srgbClr val="000000"/>
                </a:solidFill>
                <a:latin typeface="Calibri" pitchFamily="34" charset="0"/>
                <a:ea typeface="PMingLiU" pitchFamily="18" charset="-120"/>
                <a:cs typeface="Times New Roman" pitchFamily="18" charset="0"/>
              </a:rPr>
              <a:t>’</a:t>
            </a:r>
            <a:r>
              <a:rPr lang="en-US" sz="2800">
                <a:solidFill>
                  <a:srgbClr val="000000"/>
                </a:solidFill>
                <a:latin typeface="Times New Roman" pitchFamily="18" charset="0"/>
                <a:ea typeface="PMingLiU" pitchFamily="18" charset="-120"/>
                <a:cs typeface="Times New Roman" pitchFamily="18" charset="0"/>
              </a:rPr>
              <a:t>s people that provide the setting for the miraculous to occur (I Cor 12:8-10)</a:t>
            </a:r>
            <a:endParaRPr lang="en-US" sz="2800">
              <a:ea typeface="PMingLiU" pitchFamily="18" charset="-120"/>
              <a:cs typeface="Times New Roman" pitchFamily="18" charset="0"/>
            </a:endParaRPr>
          </a:p>
          <a:p>
            <a:pPr eaLnBrk="0" hangingPunct="0">
              <a:buFontTx/>
              <a:buChar char="•"/>
            </a:pPr>
            <a:r>
              <a:rPr lang="en-US" sz="2800">
                <a:solidFill>
                  <a:srgbClr val="000000"/>
                </a:solidFill>
                <a:latin typeface="Times New Roman" pitchFamily="18" charset="0"/>
                <a:ea typeface="PMingLiU" pitchFamily="18" charset="-120"/>
                <a:cs typeface="Times New Roman" pitchFamily="18" charset="0"/>
              </a:rPr>
              <a:t>The Holy Spirit pierces hard hearts, smashes resistance, breaks down walls, opens doors, and slips in through the smallest of crevices. He seasons and influences everything (Acts 2:2)</a:t>
            </a:r>
            <a:endParaRPr lang="en-US" sz="2800">
              <a:latin typeface="Calibri" pitchFamily="34" charset="0"/>
              <a:ea typeface="PMingLiU" pitchFamily="18" charset="-120"/>
              <a:cs typeface="Times New Roman" pitchFamily="18" charset="0"/>
            </a:endParaRPr>
          </a:p>
        </p:txBody>
      </p:sp>
      <p:pic>
        <p:nvPicPr>
          <p:cNvPr id="29703" name="Picture 8" descr="moses_kneel_praising_God_md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14875"/>
            <a:ext cx="14970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SG" smtClean="0"/>
          </a:p>
        </p:txBody>
      </p:sp>
      <p:pic>
        <p:nvPicPr>
          <p:cNvPr id="30723"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30725"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SG" smtClean="0"/>
          </a:p>
        </p:txBody>
      </p:sp>
      <p:pic>
        <p:nvPicPr>
          <p:cNvPr id="409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410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preacher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143375"/>
            <a:ext cx="19335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READING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4143375"/>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man_on_bench_l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0" y="4429125"/>
            <a:ext cx="1581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dove_olive_branch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1071563"/>
            <a:ext cx="34671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14"/>
          <p:cNvSpPr/>
          <p:nvPr/>
        </p:nvSpPr>
        <p:spPr>
          <a:xfrm rot="1986421" flipH="1">
            <a:off x="3522663" y="2895600"/>
            <a:ext cx="606425" cy="1571625"/>
          </a:xfrm>
          <a:prstGeom prst="downArrow">
            <a:avLst>
              <a:gd name="adj1" fmla="val 66161"/>
              <a:gd name="adj2" fmla="val 548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solidFill>
                <a:srgbClr val="FFFFFF"/>
              </a:solidFill>
              <a:cs typeface="Arial" charset="0"/>
            </a:endParaRPr>
          </a:p>
        </p:txBody>
      </p:sp>
      <p:sp>
        <p:nvSpPr>
          <p:cNvPr id="16" name="Down Arrow 15"/>
          <p:cNvSpPr/>
          <p:nvPr/>
        </p:nvSpPr>
        <p:spPr>
          <a:xfrm flipH="1">
            <a:off x="4500563" y="3143250"/>
            <a:ext cx="604837" cy="1357313"/>
          </a:xfrm>
          <a:prstGeom prst="downArrow">
            <a:avLst>
              <a:gd name="adj1" fmla="val 66161"/>
              <a:gd name="adj2" fmla="val 548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solidFill>
                <a:srgbClr val="FFFFFF"/>
              </a:solidFill>
              <a:cs typeface="Arial" charset="0"/>
            </a:endParaRPr>
          </a:p>
        </p:txBody>
      </p:sp>
      <p:sp>
        <p:nvSpPr>
          <p:cNvPr id="17" name="Down Arrow 16"/>
          <p:cNvSpPr/>
          <p:nvPr/>
        </p:nvSpPr>
        <p:spPr>
          <a:xfrm rot="19212325" flipH="1">
            <a:off x="5576888" y="2797175"/>
            <a:ext cx="604837" cy="1571625"/>
          </a:xfrm>
          <a:prstGeom prst="downArrow">
            <a:avLst>
              <a:gd name="adj1" fmla="val 66161"/>
              <a:gd name="adj2" fmla="val 548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solidFill>
                <a:srgbClr val="FFFFFF"/>
              </a:solidFill>
              <a:cs typeface="Arial" charset="0"/>
            </a:endParaRPr>
          </a:p>
        </p:txBody>
      </p:sp>
      <p:sp>
        <p:nvSpPr>
          <p:cNvPr id="4109" name="TextBox 17"/>
          <p:cNvSpPr txBox="1">
            <a:spLocks noChangeArrowheads="1"/>
          </p:cNvSpPr>
          <p:nvPr/>
        </p:nvSpPr>
        <p:spPr bwMode="auto">
          <a:xfrm>
            <a:off x="2286000" y="6072188"/>
            <a:ext cx="567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The Man                The Method                           The Message</a:t>
            </a:r>
          </a:p>
          <a:p>
            <a:pPr eaLnBrk="1" hangingPunct="1"/>
            <a:r>
              <a:rPr lang="en-US" b="1">
                <a:latin typeface="Calibri" pitchFamily="34" charset="0"/>
              </a:rPr>
              <a:t>(Preacher)             (Preparation)                           (Preaching)</a:t>
            </a:r>
            <a:endParaRPr lang="en-SG" b="1">
              <a:latin typeface="Calibri" pitchFamily="34" charset="0"/>
            </a:endParaRPr>
          </a:p>
        </p:txBody>
      </p:sp>
      <p:sp>
        <p:nvSpPr>
          <p:cNvPr id="4110" name="Rectangle 18"/>
          <p:cNvSpPr>
            <a:spLocks noChangeArrowheads="1"/>
          </p:cNvSpPr>
          <p:nvPr/>
        </p:nvSpPr>
        <p:spPr bwMode="auto">
          <a:xfrm>
            <a:off x="1285875" y="1714500"/>
            <a:ext cx="2428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2400" b="1">
                <a:latin typeface="Calibri" pitchFamily="34" charset="0"/>
              </a:rPr>
              <a:t>The power and presence of the Holy Spirit influences and empowers….</a:t>
            </a:r>
            <a:endParaRPr lang="en-SG" sz="2400">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5124"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ChangeArrowheads="1"/>
          </p:cNvSpPr>
          <p:nvPr/>
        </p:nvSpPr>
        <p:spPr bwMode="auto">
          <a:xfrm>
            <a:off x="1500188" y="2643188"/>
            <a:ext cx="73580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solidFill>
                  <a:srgbClr val="000000"/>
                </a:solidFill>
                <a:latin typeface="Times New Roman" pitchFamily="18" charset="0"/>
                <a:ea typeface="PMingLiU" pitchFamily="18" charset="-120"/>
                <a:cs typeface="Times New Roman" pitchFamily="18" charset="0"/>
              </a:rPr>
              <a:t>1. True Pentecostal preaching must centre on the Word of God. </a:t>
            </a:r>
            <a:endParaRPr lang="en-US" sz="2400">
              <a:ea typeface="PMingLiU" pitchFamily="18" charset="-120"/>
              <a:cs typeface="Times New Roman" pitchFamily="18" charset="0"/>
            </a:endParaRPr>
          </a:p>
          <a:p>
            <a:pPr eaLnBrk="0" hangingPunct="0"/>
            <a:r>
              <a:rPr lang="en-US" sz="2400">
                <a:solidFill>
                  <a:srgbClr val="000000"/>
                </a:solidFill>
                <a:latin typeface="Times New Roman" pitchFamily="18" charset="0"/>
                <a:ea typeface="PMingLiU" pitchFamily="18" charset="-120"/>
                <a:cs typeface="Times New Roman" pitchFamily="18" charset="0"/>
              </a:rPr>
              <a:t>2. Pentecostal preaching must always exalt Jesus Christ. </a:t>
            </a:r>
            <a:endParaRPr lang="en-US" sz="2400">
              <a:ea typeface="PMingLiU" pitchFamily="18" charset="-120"/>
              <a:cs typeface="Times New Roman" pitchFamily="18" charset="0"/>
            </a:endParaRPr>
          </a:p>
          <a:p>
            <a:pPr eaLnBrk="0" hangingPunct="0"/>
            <a:r>
              <a:rPr lang="en-US" sz="2400">
                <a:solidFill>
                  <a:srgbClr val="000000"/>
                </a:solidFill>
                <a:latin typeface="Times New Roman" pitchFamily="18" charset="0"/>
                <a:ea typeface="PMingLiU" pitchFamily="18" charset="-120"/>
                <a:cs typeface="Times New Roman" pitchFamily="18" charset="0"/>
              </a:rPr>
              <a:t>3. Pentecostal preaching should always be directed and empowered by the Holy Spirit.</a:t>
            </a:r>
            <a:endParaRPr lang="en-US" sz="2400">
              <a:ea typeface="PMingLiU" pitchFamily="18" charset="-120"/>
              <a:cs typeface="Times New Roman" pitchFamily="18" charset="0"/>
            </a:endParaRPr>
          </a:p>
          <a:p>
            <a:pPr eaLnBrk="0" hangingPunct="0"/>
            <a:r>
              <a:rPr lang="en-US" sz="2400">
                <a:solidFill>
                  <a:srgbClr val="000000"/>
                </a:solidFill>
                <a:latin typeface="Times New Roman" pitchFamily="18" charset="0"/>
                <a:ea typeface="PMingLiU" pitchFamily="18" charset="-120"/>
                <a:cs typeface="Times New Roman" pitchFamily="18" charset="0"/>
              </a:rPr>
              <a:t>4. Pentecostal preaching should be prophetic. </a:t>
            </a:r>
            <a:endParaRPr lang="en-US" sz="2400">
              <a:ea typeface="PMingLiU" pitchFamily="18" charset="-120"/>
              <a:cs typeface="Times New Roman" pitchFamily="18" charset="0"/>
            </a:endParaRPr>
          </a:p>
          <a:p>
            <a:pPr eaLnBrk="0" hangingPunct="0"/>
            <a:r>
              <a:rPr lang="en-US" sz="2400">
                <a:solidFill>
                  <a:srgbClr val="000000"/>
                </a:solidFill>
                <a:latin typeface="Times New Roman" pitchFamily="18" charset="0"/>
                <a:ea typeface="PMingLiU" pitchFamily="18" charset="-120"/>
                <a:cs typeface="Times New Roman" pitchFamily="18" charset="0"/>
              </a:rPr>
              <a:t>5. Pentecostal preaching is uniquely effective (convicting of sin, producing faith, confronting demonic power, producing Godly reverence and being confirmed by the operation of spiritual gifts).</a:t>
            </a:r>
            <a:endParaRPr lang="en-US" sz="2400">
              <a:ea typeface="PMingLiU" pitchFamily="18" charset="-120"/>
              <a:cs typeface="Times New Roman" pitchFamily="18" charset="0"/>
            </a:endParaRPr>
          </a:p>
        </p:txBody>
      </p:sp>
      <p:sp>
        <p:nvSpPr>
          <p:cNvPr id="14" name="Rectangle 13"/>
          <p:cNvSpPr/>
          <p:nvPr/>
        </p:nvSpPr>
        <p:spPr>
          <a:xfrm>
            <a:off x="1500166" y="1571612"/>
            <a:ext cx="6215106" cy="954107"/>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SG" sz="2800" b="1" dirty="0">
                <a:latin typeface="+mn-lt"/>
                <a:cs typeface="+mn-cs"/>
              </a:rPr>
              <a:t>5 key components that distinguish Pentecostal preaching:</a:t>
            </a:r>
            <a:endParaRPr lang="en-SG" sz="2800" dirty="0">
              <a:latin typeface="+mn-lt"/>
              <a:cs typeface="+mn-cs"/>
            </a:endParaRPr>
          </a:p>
        </p:txBody>
      </p:sp>
      <p:pic>
        <p:nvPicPr>
          <p:cNvPr id="5127" name="Picture 7" descr="biblebash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500688"/>
            <a:ext cx="1466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SG" smtClean="0"/>
          </a:p>
        </p:txBody>
      </p:sp>
      <p:pic>
        <p:nvPicPr>
          <p:cNvPr id="6147"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6149"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28794" y="1643050"/>
            <a:ext cx="6215106" cy="923330"/>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SG" sz="5400" b="1" dirty="0">
                <a:latin typeface="+mn-lt"/>
                <a:cs typeface="+mn-cs"/>
              </a:rPr>
              <a:t>Types of Preaching</a:t>
            </a:r>
            <a:endParaRPr lang="en-SG" sz="5400" dirty="0">
              <a:latin typeface="+mn-lt"/>
              <a:cs typeface="+mn-cs"/>
            </a:endParaRPr>
          </a:p>
        </p:txBody>
      </p:sp>
      <p:sp>
        <p:nvSpPr>
          <p:cNvPr id="9" name="Rectangle 8"/>
          <p:cNvSpPr/>
          <p:nvPr/>
        </p:nvSpPr>
        <p:spPr>
          <a:xfrm>
            <a:off x="1571604" y="3143248"/>
            <a:ext cx="4704173" cy="2585323"/>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Topical</a:t>
            </a:r>
          </a:p>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Narrative</a:t>
            </a:r>
          </a:p>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Expository</a:t>
            </a:r>
          </a:p>
        </p:txBody>
      </p:sp>
      <p:pic>
        <p:nvPicPr>
          <p:cNvPr id="6152" name="Picture 11" descr="praying_l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2500313"/>
            <a:ext cx="10080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3" descr="samson_chained_breaking_pillars_lg_clr%5B1%5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3322638"/>
            <a:ext cx="14287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ible_1024x768.jpg"/>
          <p:cNvPicPr>
            <a:picLocks noChangeAspect="1"/>
          </p:cNvPicPr>
          <p:nvPr/>
        </p:nvPicPr>
        <p:blipFill>
          <a:blip r:embed="rId7" cstate="print"/>
          <a:stretch>
            <a:fillRect/>
          </a:stretch>
        </p:blipFill>
        <p:spPr>
          <a:xfrm>
            <a:off x="6858016" y="4857760"/>
            <a:ext cx="1904981" cy="142873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SG" smtClean="0"/>
          </a:p>
        </p:txBody>
      </p:sp>
      <p:pic>
        <p:nvPicPr>
          <p:cNvPr id="7171"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7173"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00166" y="1714488"/>
            <a:ext cx="7000924" cy="769441"/>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SG" sz="4400" b="1" dirty="0">
                <a:latin typeface="+mn-lt"/>
                <a:cs typeface="+mn-cs"/>
              </a:rPr>
              <a:t>Preparation of the Preacher</a:t>
            </a:r>
            <a:endParaRPr lang="en-SG" sz="4400" dirty="0">
              <a:latin typeface="+mn-lt"/>
              <a:cs typeface="+mn-cs"/>
            </a:endParaRPr>
          </a:p>
        </p:txBody>
      </p:sp>
      <p:sp>
        <p:nvSpPr>
          <p:cNvPr id="9" name="Rectangle 8"/>
          <p:cNvSpPr/>
          <p:nvPr/>
        </p:nvSpPr>
        <p:spPr>
          <a:xfrm>
            <a:off x="1214414" y="3143248"/>
            <a:ext cx="6668813" cy="2585323"/>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Man of Heart</a:t>
            </a:r>
          </a:p>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Man of Prayer</a:t>
            </a:r>
          </a:p>
          <a:p>
            <a:pPr marL="914400" indent="-914400" fontAlgn="auto">
              <a:spcBef>
                <a:spcPts val="0"/>
              </a:spcBef>
              <a:spcAft>
                <a:spcPts val="0"/>
              </a:spcAft>
              <a:buFontTx/>
              <a:buAutoNum type="arabicPeriod"/>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Man of the Book</a:t>
            </a:r>
          </a:p>
        </p:txBody>
      </p:sp>
      <p:pic>
        <p:nvPicPr>
          <p:cNvPr id="7176" name="Picture 10" descr="heart_lock_md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2643188"/>
            <a:ext cx="12858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praying_lg_cl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478213"/>
            <a:ext cx="10001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bible_reading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15250" y="4929188"/>
            <a:ext cx="126206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SG" smtClean="0"/>
          </a:p>
        </p:txBody>
      </p:sp>
      <p:pic>
        <p:nvPicPr>
          <p:cNvPr id="8195"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8197"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14612" y="1214422"/>
            <a:ext cx="7000924" cy="461665"/>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SG" sz="2400" b="1" dirty="0">
                <a:latin typeface="+mn-lt"/>
                <a:cs typeface="+mn-cs"/>
              </a:rPr>
              <a:t>Preparation of the Preaching</a:t>
            </a:r>
            <a:endParaRPr lang="en-SG" sz="2400" dirty="0">
              <a:latin typeface="+mn-lt"/>
              <a:cs typeface="+mn-cs"/>
            </a:endParaRPr>
          </a:p>
        </p:txBody>
      </p:sp>
      <p:sp>
        <p:nvSpPr>
          <p:cNvPr id="29698" name="Rectangle 2"/>
          <p:cNvSpPr>
            <a:spLocks noChangeArrowheads="1"/>
          </p:cNvSpPr>
          <p:nvPr/>
        </p:nvSpPr>
        <p:spPr bwMode="auto">
          <a:xfrm>
            <a:off x="1571604" y="1357298"/>
            <a:ext cx="6481646" cy="1015663"/>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Char char="•"/>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PMingLiU" pitchFamily="18" charset="-120"/>
                <a:cs typeface="Times New Roman" pitchFamily="18" charset="0"/>
              </a:rPr>
              <a:t>Topical Preaching</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200" name="Rectangle 3"/>
          <p:cNvSpPr>
            <a:spLocks noChangeArrowheads="1"/>
          </p:cNvSpPr>
          <p:nvPr/>
        </p:nvSpPr>
        <p:spPr bwMode="auto">
          <a:xfrm>
            <a:off x="1357313" y="2428875"/>
            <a:ext cx="778668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80975">
              <a:buFontTx/>
              <a:buChar char="•"/>
            </a:pPr>
            <a:r>
              <a:rPr lang="en-US" sz="2000" b="1">
                <a:latin typeface="Times New Roman" pitchFamily="18" charset="0"/>
                <a:ea typeface="PMingLiU" pitchFamily="18" charset="-120"/>
                <a:cs typeface="Times New Roman" pitchFamily="18" charset="0"/>
              </a:rPr>
              <a:t>Definition of a Topical Sermon:</a:t>
            </a:r>
            <a:endParaRPr lang="en-US" sz="2000">
              <a:ea typeface="PMingLiU" pitchFamily="18" charset="-120"/>
              <a:cs typeface="Times New Roman" pitchFamily="18" charset="0"/>
            </a:endParaRPr>
          </a:p>
          <a:p>
            <a:pPr indent="180975" eaLnBrk="0" hangingPunct="0"/>
            <a:r>
              <a:rPr lang="en-US" sz="2000">
                <a:latin typeface="Times New Roman" pitchFamily="18" charset="0"/>
                <a:ea typeface="PMingLiU" pitchFamily="18" charset="-120"/>
                <a:cs typeface="Times New Roman" pitchFamily="18" charset="0"/>
              </a:rPr>
              <a:t>	</a:t>
            </a:r>
            <a:r>
              <a:rPr lang="en-US" sz="2000" i="1">
                <a:latin typeface="Times New Roman" pitchFamily="18" charset="0"/>
                <a:ea typeface="PMingLiU" pitchFamily="18" charset="-120"/>
                <a:cs typeface="Times New Roman" pitchFamily="18" charset="0"/>
              </a:rPr>
              <a:t>A topical sermon is one in which the main divisions are 	derived from the topic, independently of a text.</a:t>
            </a:r>
          </a:p>
          <a:p>
            <a:pPr indent="180975" eaLnBrk="0" hangingPunct="0"/>
            <a:endParaRPr lang="en-US" sz="2000">
              <a:ea typeface="PMingLiU" pitchFamily="18" charset="-120"/>
              <a:cs typeface="Times New Roman" pitchFamily="18" charset="0"/>
            </a:endParaRPr>
          </a:p>
          <a:p>
            <a:pPr indent="180975" eaLnBrk="0" hangingPunct="0"/>
            <a:r>
              <a:rPr lang="en-US" sz="2000">
                <a:latin typeface="Times New Roman" pitchFamily="18" charset="0"/>
                <a:ea typeface="PMingLiU" pitchFamily="18" charset="-120"/>
                <a:cs typeface="Times New Roman" pitchFamily="18" charset="0"/>
              </a:rPr>
              <a:t>This means that the--</a:t>
            </a:r>
            <a:endParaRPr lang="en-US" sz="2000">
              <a:ea typeface="PMingLiU" pitchFamily="18" charset="-120"/>
              <a:cs typeface="Times New Roman" pitchFamily="18" charset="0"/>
            </a:endParaRPr>
          </a:p>
          <a:p>
            <a:pPr indent="180975" eaLnBrk="0" hangingPunct="0"/>
            <a:r>
              <a:rPr lang="en-US" sz="2000">
                <a:latin typeface="Times New Roman" pitchFamily="18" charset="0"/>
                <a:ea typeface="PMingLiU" pitchFamily="18" charset="-120"/>
                <a:cs typeface="Times New Roman" pitchFamily="18" charset="0"/>
              </a:rPr>
              <a:t>1) A Topical sermon begins with a topic or theme and that the main 	parts of the sermon consist of ideas which come from that topic.</a:t>
            </a:r>
            <a:endParaRPr lang="en-US" sz="2000">
              <a:ea typeface="PMingLiU" pitchFamily="18" charset="-120"/>
              <a:cs typeface="Times New Roman" pitchFamily="18" charset="0"/>
            </a:endParaRPr>
          </a:p>
          <a:p>
            <a:pPr indent="180975" eaLnBrk="0" hangingPunct="0"/>
            <a:r>
              <a:rPr lang="en-US" sz="2000">
                <a:latin typeface="Times New Roman" pitchFamily="18" charset="0"/>
                <a:ea typeface="PMingLiU" pitchFamily="18" charset="-120"/>
                <a:cs typeface="Times New Roman" pitchFamily="18" charset="0"/>
              </a:rPr>
              <a:t>2) It does not require a text as the basis of its message. That is, a certain 	text is not the source of the topical sermon, although it is all 	based on the Word of God.</a:t>
            </a:r>
            <a:endParaRPr lang="en-US" sz="2000">
              <a:ea typeface="PMingLiU" pitchFamily="18" charset="-120"/>
              <a:cs typeface="Times New Roman" pitchFamily="18" charset="0"/>
            </a:endParaRPr>
          </a:p>
          <a:p>
            <a:pPr indent="180975" eaLnBrk="0" hangingPunct="0"/>
            <a:r>
              <a:rPr lang="en-US" sz="2000">
                <a:latin typeface="Times New Roman" pitchFamily="18" charset="0"/>
                <a:ea typeface="PMingLiU" pitchFamily="18" charset="-120"/>
                <a:cs typeface="Times New Roman" pitchFamily="18" charset="0"/>
              </a:rPr>
              <a:t>3) We start with a Biblical topic. The main divisions of the sermon 	outline must be drawn from this Biblical topic, and each main 	division must be supported by a Scripture reference.</a:t>
            </a:r>
            <a:endParaRPr lang="en-US" sz="2000">
              <a:ea typeface="PMingLiU" pitchFamily="18" charset="-12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SG" smtClean="0"/>
          </a:p>
        </p:txBody>
      </p:sp>
      <p:pic>
        <p:nvPicPr>
          <p:cNvPr id="9219"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9221"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14612" y="1214422"/>
            <a:ext cx="7000924" cy="461665"/>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SG" sz="2400" b="1" dirty="0">
                <a:latin typeface="+mn-lt"/>
                <a:cs typeface="+mn-cs"/>
              </a:rPr>
              <a:t>Preparation of the Preaching</a:t>
            </a:r>
            <a:endParaRPr lang="en-SG" sz="2400" dirty="0">
              <a:latin typeface="+mn-lt"/>
              <a:cs typeface="+mn-cs"/>
            </a:endParaRPr>
          </a:p>
        </p:txBody>
      </p:sp>
      <p:sp>
        <p:nvSpPr>
          <p:cNvPr id="29698" name="Rectangle 2"/>
          <p:cNvSpPr>
            <a:spLocks noChangeArrowheads="1"/>
          </p:cNvSpPr>
          <p:nvPr/>
        </p:nvSpPr>
        <p:spPr bwMode="auto">
          <a:xfrm>
            <a:off x="1500166" y="2143116"/>
            <a:ext cx="3561103" cy="1938992"/>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Char char="•"/>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PMingLiU" pitchFamily="18" charset="-120"/>
                <a:cs typeface="Times New Roman" pitchFamily="18" charset="0"/>
              </a:rPr>
              <a:t> Topical </a:t>
            </a:r>
          </a:p>
          <a:p>
            <a:pPr>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PMingLiU" pitchFamily="18" charset="-120"/>
                <a:cs typeface="Times New Roman" pitchFamily="18" charset="0"/>
              </a:rPr>
              <a:t>Preaching</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1" name="Rectangle 10"/>
          <p:cNvSpPr/>
          <p:nvPr/>
        </p:nvSpPr>
        <p:spPr>
          <a:xfrm>
            <a:off x="1214414" y="4857760"/>
            <a:ext cx="6000792" cy="1200329"/>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buFont typeface="Arial" charset="0"/>
              <a:buChar char="•"/>
              <a:defRPr/>
            </a:pPr>
            <a:r>
              <a:rPr lang="en-SG" sz="2400" b="1" dirty="0">
                <a:latin typeface="+mn-lt"/>
                <a:cs typeface="+mn-cs"/>
              </a:rPr>
              <a:t> Unity of thought – </a:t>
            </a:r>
            <a:r>
              <a:rPr lang="en-SG" sz="2400" b="1" i="1" dirty="0">
                <a:latin typeface="+mn-lt"/>
                <a:cs typeface="+mn-cs"/>
              </a:rPr>
              <a:t>one central idea</a:t>
            </a:r>
          </a:p>
          <a:p>
            <a:pPr fontAlgn="auto">
              <a:spcBef>
                <a:spcPts val="0"/>
              </a:spcBef>
              <a:spcAft>
                <a:spcPts val="0"/>
              </a:spcAft>
              <a:buFont typeface="Arial" charset="0"/>
              <a:buChar char="•"/>
              <a:defRPr/>
            </a:pPr>
            <a:r>
              <a:rPr lang="en-US" sz="2400" b="1" dirty="0">
                <a:latin typeface="+mn-lt"/>
                <a:cs typeface="+mn-cs"/>
              </a:rPr>
              <a:t> Various kinds – </a:t>
            </a:r>
            <a:r>
              <a:rPr lang="en-US" sz="2400" b="1" i="1" dirty="0">
                <a:latin typeface="+mn-lt"/>
                <a:cs typeface="+mn-cs"/>
              </a:rPr>
              <a:t>all reveal God’s  purposes</a:t>
            </a:r>
          </a:p>
          <a:p>
            <a:pPr fontAlgn="auto">
              <a:spcBef>
                <a:spcPts val="0"/>
              </a:spcBef>
              <a:spcAft>
                <a:spcPts val="0"/>
              </a:spcAft>
              <a:buFont typeface="Arial" charset="0"/>
              <a:buChar char="•"/>
              <a:defRPr/>
            </a:pPr>
            <a:r>
              <a:rPr lang="en-US" sz="2400" b="1" dirty="0">
                <a:latin typeface="+mn-lt"/>
                <a:cs typeface="+mn-cs"/>
              </a:rPr>
              <a:t> Correctly choosing – </a:t>
            </a:r>
            <a:r>
              <a:rPr lang="en-US" sz="2400" b="1" i="1" dirty="0">
                <a:latin typeface="+mn-lt"/>
                <a:cs typeface="+mn-cs"/>
              </a:rPr>
              <a:t>The leading of the Lord!</a:t>
            </a:r>
            <a:endParaRPr lang="en-SG" sz="2400" dirty="0">
              <a:latin typeface="+mn-lt"/>
              <a:cs typeface="+mn-cs"/>
            </a:endParaRPr>
          </a:p>
        </p:txBody>
      </p:sp>
      <p:pic>
        <p:nvPicPr>
          <p:cNvPr id="9225" name="Picture 11" descr="Topicwoman_giving_business_presentation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2000250"/>
            <a:ext cx="450056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SG" smtClean="0"/>
          </a:p>
        </p:txBody>
      </p:sp>
      <p:pic>
        <p:nvPicPr>
          <p:cNvPr id="10243" name="Content Placeholder 5" descr="backgroundport_sunris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p:nvPr/>
        </p:nvSpPr>
        <p:spPr>
          <a:xfrm>
            <a:off x="714348" y="-214338"/>
            <a:ext cx="6643734" cy="1569660"/>
          </a:xfrm>
          <a:prstGeom prst="rect">
            <a:avLst/>
          </a:prstGeom>
          <a:noFill/>
          <a:effectLst/>
          <a:scene3d>
            <a:camera prst="perspectiveRelaxedModerately"/>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mn-cs"/>
              </a:rPr>
              <a:t>Homiletics</a:t>
            </a:r>
          </a:p>
        </p:txBody>
      </p:sp>
      <p:pic>
        <p:nvPicPr>
          <p:cNvPr id="10245" name="Picture 9" descr="priest_preaching_behind_podium_l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1643063" y="1428750"/>
            <a:ext cx="70008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ea typeface="PMingLiU" pitchFamily="18" charset="-120"/>
                <a:cs typeface="Times New Roman" pitchFamily="18" charset="0"/>
              </a:rPr>
              <a:t>7 Basic PRINCIPLES for the PREPARATION of Topical Outlines!</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1. The main divisions should be in logical or chronological order.</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2. The main division may be an analysis of the topic. Each part o</a:t>
            </a:r>
            <a:r>
              <a:rPr lang="en-US" sz="2800" i="1">
                <a:latin typeface="Times New Roman" pitchFamily="18" charset="0"/>
                <a:ea typeface="PMingLiU" pitchFamily="18" charset="-120"/>
                <a:cs typeface="Times New Roman" pitchFamily="18" charset="0"/>
              </a:rPr>
              <a:t>f</a:t>
            </a:r>
            <a:r>
              <a:rPr lang="en-US" sz="2800">
                <a:latin typeface="Times New Roman" pitchFamily="18" charset="0"/>
                <a:ea typeface="PMingLiU" pitchFamily="18" charset="-120"/>
                <a:cs typeface="Times New Roman" pitchFamily="18" charset="0"/>
              </a:rPr>
              <a:t> the outline contributes to the completeness of the discussion of the topic.</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3. The main divisions may present the various proofs of a topic.</a:t>
            </a:r>
            <a:endParaRPr lang="en-US" sz="2800">
              <a:ea typeface="PMingLiU" pitchFamily="18" charset="-120"/>
              <a:cs typeface="Times New Roman" pitchFamily="18" charset="0"/>
            </a:endParaRPr>
          </a:p>
          <a:p>
            <a:pPr eaLnBrk="0" hangingPunct="0"/>
            <a:r>
              <a:rPr lang="en-US" sz="2800">
                <a:latin typeface="Times New Roman" pitchFamily="18" charset="0"/>
                <a:ea typeface="PMingLiU" pitchFamily="18" charset="-120"/>
                <a:cs typeface="Times New Roman" pitchFamily="18" charset="0"/>
              </a:rPr>
              <a:t>4. The main divisions may treat a subject by comparison or contrast with</a:t>
            </a:r>
            <a:r>
              <a:rPr lang="en-US" sz="2800">
                <a:ea typeface="PMingLiU" pitchFamily="18" charset="-120"/>
                <a:cs typeface="Times New Roman" pitchFamily="18" charset="0"/>
              </a:rPr>
              <a:t> </a:t>
            </a:r>
            <a:r>
              <a:rPr lang="en-US" sz="2800">
                <a:latin typeface="Times New Roman" pitchFamily="18" charset="0"/>
                <a:ea typeface="PMingLiU" pitchFamily="18" charset="-120"/>
                <a:cs typeface="Times New Roman" pitchFamily="18" charset="0"/>
              </a:rPr>
              <a:t>something else in Scripture.</a:t>
            </a:r>
            <a:endParaRPr lang="en-US" sz="2800">
              <a:ea typeface="PMingLiU" pitchFamily="18" charset="-120"/>
              <a:cs typeface="Times New Roman" pitchFamily="18" charset="0"/>
            </a:endParaRPr>
          </a:p>
        </p:txBody>
      </p:sp>
      <p:pic>
        <p:nvPicPr>
          <p:cNvPr id="10247" name="Picture 7" descr="notepa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000375"/>
            <a:ext cx="14144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2010-02-15T04:42:24Z</outs:dateTime>
      <outs:isPinned>true</outs:isPinned>
    </outs:relatedDate>
    <outs:relatedDate>
      <outs:type>2</outs:type>
      <outs:displayName>Created</outs:displayName>
      <outs:dateTime>2010-01-21T05:27:51Z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Tim</outs:displayName>
          <outs:accountName/>
        </outs:relatedPerson>
      </outs:people>
      <outs:source>0</outs:source>
      <outs:isPinned>true</outs:isPinned>
    </outs:relatedPeopleItem>
    <outs:relatedPeopleItem>
      <outs:category>Last modified by</outs:category>
      <outs:people>
        <outs:relatedPerson>
          <outs:displayName>Tim</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CD66661-FBEA-41D0-89F3-8D6456C80C9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477</TotalTime>
  <Words>2211</Words>
  <Application>Microsoft Office PowerPoint</Application>
  <PresentationFormat>On-screen Show (4:3)</PresentationFormat>
  <Paragraphs>279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PMingLiU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dc:creator>
  <cp:lastModifiedBy>timshen6475@gmail.com</cp:lastModifiedBy>
  <cp:revision>69</cp:revision>
  <dcterms:created xsi:type="dcterms:W3CDTF">2010-01-21T05:27:51Z</dcterms:created>
  <dcterms:modified xsi:type="dcterms:W3CDTF">2013-08-02T13:14:16Z</dcterms:modified>
</cp:coreProperties>
</file>