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ags/tag2.xml" ContentType="application/vnd.openxmlformats-officedocument.presentationml.tags+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4"/>
  </p:notesMasterIdLst>
  <p:sldIdLst>
    <p:sldId id="256" r:id="rId2"/>
    <p:sldId id="258" r:id="rId3"/>
    <p:sldId id="287" r:id="rId4"/>
    <p:sldId id="259" r:id="rId5"/>
    <p:sldId id="453" r:id="rId6"/>
    <p:sldId id="260" r:id="rId7"/>
    <p:sldId id="261" r:id="rId8"/>
    <p:sldId id="263" r:id="rId9"/>
    <p:sldId id="265" r:id="rId10"/>
    <p:sldId id="264" r:id="rId11"/>
    <p:sldId id="266" r:id="rId12"/>
    <p:sldId id="267" r:id="rId13"/>
    <p:sldId id="268" r:id="rId14"/>
    <p:sldId id="271" r:id="rId15"/>
    <p:sldId id="270" r:id="rId16"/>
    <p:sldId id="273" r:id="rId17"/>
    <p:sldId id="274" r:id="rId18"/>
    <p:sldId id="272" r:id="rId19"/>
    <p:sldId id="276" r:id="rId20"/>
    <p:sldId id="277" r:id="rId21"/>
    <p:sldId id="275" r:id="rId22"/>
    <p:sldId id="278" r:id="rId23"/>
    <p:sldId id="279" r:id="rId24"/>
    <p:sldId id="283" r:id="rId25"/>
    <p:sldId id="280" r:id="rId26"/>
    <p:sldId id="284" r:id="rId27"/>
    <p:sldId id="282" r:id="rId28"/>
    <p:sldId id="281" r:id="rId29"/>
    <p:sldId id="288" r:id="rId30"/>
    <p:sldId id="286" r:id="rId31"/>
    <p:sldId id="285" r:id="rId32"/>
    <p:sldId id="290" r:id="rId33"/>
    <p:sldId id="289" r:id="rId34"/>
    <p:sldId id="292" r:id="rId35"/>
    <p:sldId id="291" r:id="rId36"/>
    <p:sldId id="293" r:id="rId37"/>
    <p:sldId id="295" r:id="rId38"/>
    <p:sldId id="296" r:id="rId39"/>
    <p:sldId id="297" r:id="rId40"/>
    <p:sldId id="298" r:id="rId41"/>
    <p:sldId id="305" r:id="rId42"/>
    <p:sldId id="299" r:id="rId43"/>
    <p:sldId id="301" r:id="rId44"/>
    <p:sldId id="307" r:id="rId45"/>
    <p:sldId id="302" r:id="rId46"/>
    <p:sldId id="303" r:id="rId47"/>
    <p:sldId id="306" r:id="rId48"/>
    <p:sldId id="300" r:id="rId49"/>
    <p:sldId id="310" r:id="rId50"/>
    <p:sldId id="304" r:id="rId51"/>
    <p:sldId id="311" r:id="rId52"/>
    <p:sldId id="312" r:id="rId53"/>
    <p:sldId id="294" r:id="rId54"/>
    <p:sldId id="313" r:id="rId55"/>
    <p:sldId id="314" r:id="rId56"/>
    <p:sldId id="315" r:id="rId57"/>
    <p:sldId id="316" r:id="rId58"/>
    <p:sldId id="308" r:id="rId59"/>
    <p:sldId id="317" r:id="rId60"/>
    <p:sldId id="318" r:id="rId61"/>
    <p:sldId id="320" r:id="rId62"/>
    <p:sldId id="322" r:id="rId63"/>
    <p:sldId id="319" r:id="rId64"/>
    <p:sldId id="321" r:id="rId65"/>
    <p:sldId id="323" r:id="rId66"/>
    <p:sldId id="327" r:id="rId67"/>
    <p:sldId id="326" r:id="rId68"/>
    <p:sldId id="329" r:id="rId69"/>
    <p:sldId id="331" r:id="rId70"/>
    <p:sldId id="332" r:id="rId71"/>
    <p:sldId id="333" r:id="rId72"/>
    <p:sldId id="325" r:id="rId73"/>
    <p:sldId id="324" r:id="rId74"/>
    <p:sldId id="328" r:id="rId75"/>
    <p:sldId id="330" r:id="rId76"/>
    <p:sldId id="334" r:id="rId77"/>
    <p:sldId id="336" r:id="rId78"/>
    <p:sldId id="337" r:id="rId79"/>
    <p:sldId id="338" r:id="rId80"/>
    <p:sldId id="339" r:id="rId81"/>
    <p:sldId id="340" r:id="rId82"/>
    <p:sldId id="341" r:id="rId83"/>
    <p:sldId id="342" r:id="rId84"/>
    <p:sldId id="343" r:id="rId85"/>
    <p:sldId id="344" r:id="rId86"/>
    <p:sldId id="345" r:id="rId87"/>
    <p:sldId id="346" r:id="rId88"/>
    <p:sldId id="347" r:id="rId89"/>
    <p:sldId id="335" r:id="rId90"/>
    <p:sldId id="349" r:id="rId91"/>
    <p:sldId id="352" r:id="rId92"/>
    <p:sldId id="348" r:id="rId93"/>
    <p:sldId id="351" r:id="rId94"/>
    <p:sldId id="451" r:id="rId95"/>
    <p:sldId id="380" r:id="rId96"/>
    <p:sldId id="425" r:id="rId97"/>
    <p:sldId id="350" r:id="rId98"/>
    <p:sldId id="353" r:id="rId99"/>
    <p:sldId id="369" r:id="rId100"/>
    <p:sldId id="370" r:id="rId101"/>
    <p:sldId id="354" r:id="rId102"/>
    <p:sldId id="355" r:id="rId103"/>
    <p:sldId id="424" r:id="rId104"/>
    <p:sldId id="357" r:id="rId105"/>
    <p:sldId id="382" r:id="rId106"/>
    <p:sldId id="358" r:id="rId107"/>
    <p:sldId id="356" r:id="rId108"/>
    <p:sldId id="359" r:id="rId109"/>
    <p:sldId id="360" r:id="rId110"/>
    <p:sldId id="361" r:id="rId111"/>
    <p:sldId id="362" r:id="rId112"/>
    <p:sldId id="364" r:id="rId113"/>
    <p:sldId id="363" r:id="rId114"/>
    <p:sldId id="365" r:id="rId115"/>
    <p:sldId id="366" r:id="rId116"/>
    <p:sldId id="378" r:id="rId117"/>
    <p:sldId id="377" r:id="rId118"/>
    <p:sldId id="381" r:id="rId119"/>
    <p:sldId id="367" r:id="rId120"/>
    <p:sldId id="368" r:id="rId121"/>
    <p:sldId id="418" r:id="rId122"/>
    <p:sldId id="420" r:id="rId123"/>
    <p:sldId id="421" r:id="rId124"/>
    <p:sldId id="422" r:id="rId125"/>
    <p:sldId id="419" r:id="rId126"/>
    <p:sldId id="423" r:id="rId127"/>
    <p:sldId id="371" r:id="rId128"/>
    <p:sldId id="372" r:id="rId129"/>
    <p:sldId id="373" r:id="rId130"/>
    <p:sldId id="375" r:id="rId131"/>
    <p:sldId id="379" r:id="rId132"/>
    <p:sldId id="376" r:id="rId133"/>
    <p:sldId id="383" r:id="rId134"/>
    <p:sldId id="384" r:id="rId135"/>
    <p:sldId id="385" r:id="rId136"/>
    <p:sldId id="386" r:id="rId137"/>
    <p:sldId id="387" r:id="rId138"/>
    <p:sldId id="449" r:id="rId139"/>
    <p:sldId id="388" r:id="rId140"/>
    <p:sldId id="389" r:id="rId141"/>
    <p:sldId id="390" r:id="rId142"/>
    <p:sldId id="391" r:id="rId143"/>
    <p:sldId id="393" r:id="rId144"/>
    <p:sldId id="394" r:id="rId145"/>
    <p:sldId id="392" r:id="rId146"/>
    <p:sldId id="396" r:id="rId147"/>
    <p:sldId id="395" r:id="rId148"/>
    <p:sldId id="397" r:id="rId149"/>
    <p:sldId id="398" r:id="rId150"/>
    <p:sldId id="399" r:id="rId151"/>
    <p:sldId id="400" r:id="rId152"/>
    <p:sldId id="402" r:id="rId153"/>
    <p:sldId id="401" r:id="rId154"/>
    <p:sldId id="403" r:id="rId155"/>
    <p:sldId id="404" r:id="rId156"/>
    <p:sldId id="406" r:id="rId157"/>
    <p:sldId id="408" r:id="rId158"/>
    <p:sldId id="405" r:id="rId159"/>
    <p:sldId id="410" r:id="rId160"/>
    <p:sldId id="407" r:id="rId161"/>
    <p:sldId id="409" r:id="rId162"/>
    <p:sldId id="411" r:id="rId163"/>
    <p:sldId id="412" r:id="rId164"/>
    <p:sldId id="413" r:id="rId165"/>
    <p:sldId id="415" r:id="rId166"/>
    <p:sldId id="417" r:id="rId167"/>
    <p:sldId id="414" r:id="rId168"/>
    <p:sldId id="416" r:id="rId169"/>
    <p:sldId id="426" r:id="rId170"/>
    <p:sldId id="427" r:id="rId171"/>
    <p:sldId id="428" r:id="rId172"/>
    <p:sldId id="429" r:id="rId173"/>
    <p:sldId id="430" r:id="rId174"/>
    <p:sldId id="432" r:id="rId175"/>
    <p:sldId id="431" r:id="rId176"/>
    <p:sldId id="433" r:id="rId177"/>
    <p:sldId id="434" r:id="rId178"/>
    <p:sldId id="435" r:id="rId179"/>
    <p:sldId id="436" r:id="rId180"/>
    <p:sldId id="437" r:id="rId181"/>
    <p:sldId id="438" r:id="rId182"/>
    <p:sldId id="442" r:id="rId183"/>
    <p:sldId id="439" r:id="rId184"/>
    <p:sldId id="441" r:id="rId185"/>
    <p:sldId id="444" r:id="rId186"/>
    <p:sldId id="440" r:id="rId187"/>
    <p:sldId id="443" r:id="rId188"/>
    <p:sldId id="445" r:id="rId189"/>
    <p:sldId id="446" r:id="rId190"/>
    <p:sldId id="448" r:id="rId191"/>
    <p:sldId id="450" r:id="rId192"/>
    <p:sldId id="447" r:id="rId193"/>
  </p:sldIdLst>
  <p:sldSz cx="12192000" cy="6858000"/>
  <p:notesSz cx="6858000" cy="9144000"/>
  <p:custDataLst>
    <p:tags r:id="rId195"/>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EC4E6"/>
    <a:srgbClr val="84B4E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38" autoAdjust="0"/>
    <p:restoredTop sz="94660"/>
  </p:normalViewPr>
  <p:slideViewPr>
    <p:cSldViewPr snapToGrid="0">
      <p:cViewPr varScale="1">
        <p:scale>
          <a:sx n="65" d="100"/>
          <a:sy n="65" d="100"/>
        </p:scale>
        <p:origin x="66" y="80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196" Type="http://schemas.openxmlformats.org/officeDocument/2006/relationships/presProps" Target="presProps.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slide" Target="slides/slide185.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92" Type="http://schemas.openxmlformats.org/officeDocument/2006/relationships/slide" Target="slides/slide191.xml"/><Relationship Id="rId197" Type="http://schemas.openxmlformats.org/officeDocument/2006/relationships/viewProps" Target="viewProps.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slide" Target="slides/slide186.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theme" Target="theme/theme1.xml"/><Relationship Id="rId172" Type="http://schemas.openxmlformats.org/officeDocument/2006/relationships/slide" Target="slides/slide171.xml"/><Relationship Id="rId193" Type="http://schemas.openxmlformats.org/officeDocument/2006/relationships/slide" Target="slides/slide192.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slide" Target="slides/slide182.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199" Type="http://schemas.openxmlformats.org/officeDocument/2006/relationships/tableStyles" Target="tableStyles.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tags" Target="tags/tag1.xml"/><Relationship Id="rId190" Type="http://schemas.openxmlformats.org/officeDocument/2006/relationships/slide" Target="slides/slide189.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D013256-024C-4493-BA05-D96744D23B0E}" type="datetimeFigureOut">
              <a:rPr lang="en-SG" smtClean="0"/>
              <a:t>6/8/2015</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83312E3F-7095-4FA0-B38D-729FEEDBAA2B}" type="slidenum">
              <a:rPr lang="en-SG" smtClean="0"/>
              <a:t>‹#›</a:t>
            </a:fld>
            <a:endParaRPr lang="en-SG"/>
          </a:p>
        </p:txBody>
      </p:sp>
    </p:spTree>
    <p:extLst>
      <p:ext uri="{BB962C8B-B14F-4D97-AF65-F5344CB8AC3E}">
        <p14:creationId xmlns:p14="http://schemas.microsoft.com/office/powerpoint/2010/main" val="200743410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3555" name="Notes Placeholder 2"/>
          <p:cNvSpPr>
            <a:spLocks noGrp="1"/>
          </p:cNvSpPr>
          <p:nvPr>
            <p:ph type="body" idx="1"/>
          </p:nvPr>
        </p:nvSpPr>
        <p:spPr bwMode="auto"/>
        <p:txBody>
          <a:bodyPr>
            <a:normAutofit fontScale="92500" lnSpcReduction="10000"/>
          </a:bodyPr>
          <a:lstStyle/>
          <a:p>
            <a:r>
              <a:rPr lang="en-SG" i="1" dirty="0" smtClean="0"/>
              <a:t>“Then I took the little book out of the angel's hand and ate it, and it was as sweet as honey in my mouth. But when I had eaten it, my stomach became bitter.”  </a:t>
            </a:r>
            <a:r>
              <a:rPr lang="en-SG" dirty="0" smtClean="0"/>
              <a:t>Revelation 10:10 (NKJV)</a:t>
            </a:r>
          </a:p>
          <a:p>
            <a:pPr eaLnBrk="1" hangingPunct="1">
              <a:spcBef>
                <a:spcPct val="0"/>
              </a:spcBef>
            </a:pPr>
            <a:endParaRPr lang="en-US" dirty="0" smtClean="0"/>
          </a:p>
          <a:p>
            <a:pPr eaLnBrk="1" hangingPunct="1">
              <a:spcBef>
                <a:spcPct val="0"/>
              </a:spcBef>
            </a:pPr>
            <a:r>
              <a:rPr lang="en-US" dirty="0" smtClean="0"/>
              <a:t>Really when the book of life will be opened at this time it will declare the start of the Day of the Lord. In the Old Testament this Day is looked forward to in prophecy as a time of judgment on God’s enemies:</a:t>
            </a:r>
          </a:p>
          <a:p>
            <a:pPr eaLnBrk="1" hangingPunct="1">
              <a:spcBef>
                <a:spcPct val="0"/>
              </a:spcBef>
            </a:pPr>
            <a:endParaRPr lang="en-US" dirty="0" smtClean="0"/>
          </a:p>
          <a:p>
            <a:pPr eaLnBrk="1" hangingPunct="1">
              <a:spcBef>
                <a:spcPct val="0"/>
              </a:spcBef>
            </a:pPr>
            <a:r>
              <a:rPr lang="en-SG" i="1" dirty="0" smtClean="0"/>
              <a:t>“Behold, the day of the LORD comes, cruel, with both wrath and fierce anger, to lay the land desolate; And </a:t>
            </a:r>
            <a:r>
              <a:rPr lang="en-SG" b="1" i="1" dirty="0" smtClean="0">
                <a:solidFill>
                  <a:srgbClr val="FFFF00"/>
                </a:solidFill>
                <a:effectLst>
                  <a:outerShdw blurRad="38100" dist="38100" dir="2700000" algn="tl">
                    <a:srgbClr val="C0C0C0"/>
                  </a:outerShdw>
                </a:effectLst>
              </a:rPr>
              <a:t>He will destroy its sinners</a:t>
            </a:r>
            <a:r>
              <a:rPr lang="en-SG" b="1" i="1" dirty="0" smtClean="0"/>
              <a:t> </a:t>
            </a:r>
            <a:r>
              <a:rPr lang="en-SG" i="1" dirty="0" smtClean="0"/>
              <a:t>from it. For the stars of heaven and their constellations  will not give their light; The sun will be darkened in its going forth, and the moon will not cause its light to shine.”  </a:t>
            </a:r>
            <a:r>
              <a:rPr lang="en-SG" dirty="0" smtClean="0"/>
              <a:t>Isaiah 13:9-10 (NKJV)</a:t>
            </a:r>
          </a:p>
          <a:p>
            <a:pPr eaLnBrk="1" hangingPunct="1">
              <a:spcBef>
                <a:spcPct val="0"/>
              </a:spcBef>
            </a:pPr>
            <a:endParaRPr lang="en-US" dirty="0" smtClean="0"/>
          </a:p>
          <a:p>
            <a:pPr eaLnBrk="1" hangingPunct="1">
              <a:spcBef>
                <a:spcPct val="0"/>
              </a:spcBef>
            </a:pPr>
            <a:r>
              <a:rPr lang="en-US" dirty="0" smtClean="0"/>
              <a:t> It will also be a time of full salvation of His people:</a:t>
            </a:r>
          </a:p>
          <a:p>
            <a:pPr eaLnBrk="1" hangingPunct="1">
              <a:spcBef>
                <a:spcPct val="0"/>
              </a:spcBef>
            </a:pPr>
            <a:endParaRPr lang="en-US" dirty="0" smtClean="0"/>
          </a:p>
          <a:p>
            <a:pPr eaLnBrk="1" hangingPunct="1">
              <a:spcBef>
                <a:spcPct val="0"/>
              </a:spcBef>
            </a:pPr>
            <a:r>
              <a:rPr lang="en-SG" i="1" dirty="0" smtClean="0"/>
              <a:t>“The sun shall be turned into darkness, and the moon into blood, before the coming of the great and awesome day of the LORD.  And it shall come to pass  that </a:t>
            </a:r>
            <a:r>
              <a:rPr lang="en-SG" b="1" i="1" dirty="0" smtClean="0">
                <a:solidFill>
                  <a:srgbClr val="FFFF00"/>
                </a:solidFill>
                <a:effectLst>
                  <a:outerShdw blurRad="38100" dist="38100" dir="2700000" algn="tl">
                    <a:srgbClr val="C0C0C0"/>
                  </a:outerShdw>
                </a:effectLst>
              </a:rPr>
              <a:t>whoever calls on the name of the LORD shall be saved</a:t>
            </a:r>
            <a:r>
              <a:rPr lang="en-SG" i="1" dirty="0" smtClean="0"/>
              <a:t>.” </a:t>
            </a:r>
            <a:r>
              <a:rPr lang="en-SG" dirty="0" smtClean="0"/>
              <a:t>Joel 2:31-32 (NKJV)</a:t>
            </a:r>
          </a:p>
          <a:p>
            <a:pPr eaLnBrk="1" hangingPunct="1">
              <a:spcBef>
                <a:spcPct val="0"/>
              </a:spcBef>
            </a:pPr>
            <a:endParaRPr lang="en-US" dirty="0" smtClean="0"/>
          </a:p>
          <a:p>
            <a:pPr eaLnBrk="1" hangingPunct="1">
              <a:spcBef>
                <a:spcPct val="0"/>
              </a:spcBef>
            </a:pPr>
            <a:r>
              <a:rPr lang="en-US" dirty="0" smtClean="0"/>
              <a:t>Hence its message is both bitter and sweet and that is why when John eats this scroll it is sweet in his mouth but bitter in his stomach. This time will be both bitter and sweet for God’s people, bitter as it will mean much suffering and pain for those who are lost but sweet as it marks the fullness of what God has promised the saints.</a:t>
            </a:r>
            <a:endParaRPr lang="en-SG" dirty="0" smtClean="0"/>
          </a:p>
        </p:txBody>
      </p:sp>
      <p:sp>
        <p:nvSpPr>
          <p:cNvPr id="297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cs typeface="Arial" charset="0"/>
              </a:defRPr>
            </a:lvl1pPr>
            <a:lvl2pPr marL="742950" indent="-285750" eaLnBrk="0" hangingPunct="0">
              <a:defRPr>
                <a:solidFill>
                  <a:schemeClr val="tx1"/>
                </a:solidFill>
                <a:latin typeface="Arial" charset="0"/>
                <a:cs typeface="Arial" charset="0"/>
              </a:defRPr>
            </a:lvl2pPr>
            <a:lvl3pPr marL="1143000" indent="-228600" eaLnBrk="0" hangingPunct="0">
              <a:defRPr>
                <a:solidFill>
                  <a:schemeClr val="tx1"/>
                </a:solidFill>
                <a:latin typeface="Arial" charset="0"/>
                <a:cs typeface="Arial" charset="0"/>
              </a:defRPr>
            </a:lvl3pPr>
            <a:lvl4pPr marL="1600200" indent="-228600" eaLnBrk="0" hangingPunct="0">
              <a:defRPr>
                <a:solidFill>
                  <a:schemeClr val="tx1"/>
                </a:solidFill>
                <a:latin typeface="Arial" charset="0"/>
                <a:cs typeface="Arial" charset="0"/>
              </a:defRPr>
            </a:lvl4pPr>
            <a:lvl5pPr marL="2057400" indent="-228600" eaLnBrk="0" hangingPunct="0">
              <a:defRPr>
                <a:solidFill>
                  <a:schemeClr val="tx1"/>
                </a:solidFill>
                <a:latin typeface="Arial" charset="0"/>
                <a:cs typeface="Arial" charset="0"/>
              </a:defRPr>
            </a:lvl5pPr>
            <a:lvl6pPr marL="2514600" indent="-228600" eaLnBrk="0" fontAlgn="base" hangingPunct="0">
              <a:spcBef>
                <a:spcPct val="0"/>
              </a:spcBef>
              <a:spcAft>
                <a:spcPct val="0"/>
              </a:spcAft>
              <a:defRPr>
                <a:solidFill>
                  <a:schemeClr val="tx1"/>
                </a:solidFill>
                <a:latin typeface="Arial" charset="0"/>
                <a:cs typeface="Arial" charset="0"/>
              </a:defRPr>
            </a:lvl6pPr>
            <a:lvl7pPr marL="2971800" indent="-228600" eaLnBrk="0" fontAlgn="base" hangingPunct="0">
              <a:spcBef>
                <a:spcPct val="0"/>
              </a:spcBef>
              <a:spcAft>
                <a:spcPct val="0"/>
              </a:spcAft>
              <a:defRPr>
                <a:solidFill>
                  <a:schemeClr val="tx1"/>
                </a:solidFill>
                <a:latin typeface="Arial" charset="0"/>
                <a:cs typeface="Arial" charset="0"/>
              </a:defRPr>
            </a:lvl7pPr>
            <a:lvl8pPr marL="3429000" indent="-228600" eaLnBrk="0" fontAlgn="base" hangingPunct="0">
              <a:spcBef>
                <a:spcPct val="0"/>
              </a:spcBef>
              <a:spcAft>
                <a:spcPct val="0"/>
              </a:spcAft>
              <a:defRPr>
                <a:solidFill>
                  <a:schemeClr val="tx1"/>
                </a:solidFill>
                <a:latin typeface="Arial" charset="0"/>
                <a:cs typeface="Arial" charset="0"/>
              </a:defRPr>
            </a:lvl8pPr>
            <a:lvl9pPr marL="3886200" indent="-228600" eaLnBrk="0" fontAlgn="base" hangingPunct="0">
              <a:spcBef>
                <a:spcPct val="0"/>
              </a:spcBef>
              <a:spcAft>
                <a:spcPct val="0"/>
              </a:spcAft>
              <a:defRPr>
                <a:solidFill>
                  <a:schemeClr val="tx1"/>
                </a:solidFill>
                <a:latin typeface="Arial" charset="0"/>
                <a:cs typeface="Arial" charset="0"/>
              </a:defRPr>
            </a:lvl9pPr>
          </a:lstStyle>
          <a:p>
            <a:pPr eaLnBrk="1" hangingPunct="1"/>
            <a:fld id="{77AF98B3-3BA5-4578-A0BC-E3B50F8A061E}" type="slidenum">
              <a:rPr lang="en-SG"/>
              <a:pPr eaLnBrk="1" hangingPunct="1"/>
              <a:t>62</a:t>
            </a:fld>
            <a:endParaRPr lang="en-SG"/>
          </a:p>
        </p:txBody>
      </p:sp>
    </p:spTree>
    <p:extLst>
      <p:ext uri="{BB962C8B-B14F-4D97-AF65-F5344CB8AC3E}">
        <p14:creationId xmlns:p14="http://schemas.microsoft.com/office/powerpoint/2010/main" val="14353183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smtClean="0"/>
              <a:t>Click to edit Master title style</a:t>
            </a:r>
            <a:endParaRPr lang="en-SG"/>
          </a:p>
        </p:txBody>
      </p:sp>
      <p:sp>
        <p:nvSpPr>
          <p:cNvPr id="3" name="Subtitle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smtClean="0"/>
              <a:t>Click to edit Master subtitle style</a:t>
            </a:r>
            <a:endParaRPr lang="en-SG"/>
          </a:p>
        </p:txBody>
      </p:sp>
      <p:sp>
        <p:nvSpPr>
          <p:cNvPr id="4" name="Date Placeholder 3"/>
          <p:cNvSpPr>
            <a:spLocks noGrp="1"/>
          </p:cNvSpPr>
          <p:nvPr>
            <p:ph type="dt" sz="half" idx="10"/>
          </p:nvPr>
        </p:nvSpPr>
        <p:spPr/>
        <p:txBody>
          <a:bodyPr/>
          <a:lstStyle/>
          <a:p>
            <a:fld id="{4D5A8C55-5F43-4EB3-AEB5-119FD9F4835D}" type="datetimeFigureOut">
              <a:rPr lang="en-SG" smtClean="0"/>
              <a:t>6/8/2015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59427707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4D5A8C55-5F43-4EB3-AEB5-119FD9F4835D}" type="datetimeFigureOut">
              <a:rPr lang="en-SG" smtClean="0"/>
              <a:t>6/8/2015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340703583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5"/>
            <a:ext cx="2628900" cy="5811838"/>
          </a:xfrm>
        </p:spPr>
        <p:txBody>
          <a:bodyPr vert="eaVert"/>
          <a:lstStyle/>
          <a:p>
            <a:r>
              <a:rPr lang="en-US" smtClean="0"/>
              <a:t>Click to edit Master title style</a:t>
            </a:r>
            <a:endParaRPr lang="en-SG"/>
          </a:p>
        </p:txBody>
      </p:sp>
      <p:sp>
        <p:nvSpPr>
          <p:cNvPr id="3" name="Vertical Text Placeholder 2"/>
          <p:cNvSpPr>
            <a:spLocks noGrp="1"/>
          </p:cNvSpPr>
          <p:nvPr>
            <p:ph type="body" orient="vert" idx="1"/>
          </p:nvPr>
        </p:nvSpPr>
        <p:spPr>
          <a:xfrm>
            <a:off x="838200" y="365125"/>
            <a:ext cx="7734300" cy="581183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4D5A8C55-5F43-4EB3-AEB5-119FD9F4835D}" type="datetimeFigureOut">
              <a:rPr lang="en-SG" smtClean="0"/>
              <a:t>6/8/2015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248657035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10"/>
          </p:nvPr>
        </p:nvSpPr>
        <p:spPr/>
        <p:txBody>
          <a:bodyPr/>
          <a:lstStyle/>
          <a:p>
            <a:fld id="{4D5A8C55-5F43-4EB3-AEB5-119FD9F4835D}" type="datetimeFigureOut">
              <a:rPr lang="en-SG" smtClean="0"/>
              <a:t>6/8/2015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35790518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0"/>
            </a:lvl1pPr>
          </a:lstStyle>
          <a:p>
            <a:r>
              <a:rPr lang="en-US" smtClean="0"/>
              <a:t>Click to edit Master title style</a:t>
            </a:r>
            <a:endParaRPr lang="en-SG"/>
          </a:p>
        </p:txBody>
      </p:sp>
      <p:sp>
        <p:nvSpPr>
          <p:cNvPr id="3" name="Text Placeholder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4D5A8C55-5F43-4EB3-AEB5-119FD9F4835D}" type="datetimeFigureOut">
              <a:rPr lang="en-SG" smtClean="0"/>
              <a:t>6/8/2015</a:t>
            </a:fld>
            <a:endParaRPr lang="en-SG"/>
          </a:p>
        </p:txBody>
      </p:sp>
      <p:sp>
        <p:nvSpPr>
          <p:cNvPr id="5" name="Footer Placeholder 4"/>
          <p:cNvSpPr>
            <a:spLocks noGrp="1"/>
          </p:cNvSpPr>
          <p:nvPr>
            <p:ph type="ftr" sz="quarter" idx="11"/>
          </p:nvPr>
        </p:nvSpPr>
        <p:spPr/>
        <p:txBody>
          <a:bodyPr/>
          <a:lstStyle/>
          <a:p>
            <a:endParaRPr lang="en-SG"/>
          </a:p>
        </p:txBody>
      </p:sp>
      <p:sp>
        <p:nvSpPr>
          <p:cNvPr id="6" name="Slide Number Placeholder 5"/>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228686560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Content Placeholder 2"/>
          <p:cNvSpPr>
            <a:spLocks noGrp="1"/>
          </p:cNvSpPr>
          <p:nvPr>
            <p:ph sz="half" idx="1"/>
          </p:nvPr>
        </p:nvSpPr>
        <p:spPr>
          <a:xfrm>
            <a:off x="838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Content Placeholder 3"/>
          <p:cNvSpPr>
            <a:spLocks noGrp="1"/>
          </p:cNvSpPr>
          <p:nvPr>
            <p:ph sz="half" idx="2"/>
          </p:nvPr>
        </p:nvSpPr>
        <p:spPr>
          <a:xfrm>
            <a:off x="6172200" y="1825625"/>
            <a:ext cx="5181600" cy="435133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Date Placeholder 4"/>
          <p:cNvSpPr>
            <a:spLocks noGrp="1"/>
          </p:cNvSpPr>
          <p:nvPr>
            <p:ph type="dt" sz="half" idx="10"/>
          </p:nvPr>
        </p:nvSpPr>
        <p:spPr/>
        <p:txBody>
          <a:bodyPr/>
          <a:lstStyle/>
          <a:p>
            <a:fld id="{4D5A8C55-5F43-4EB3-AEB5-119FD9F4835D}" type="datetimeFigureOut">
              <a:rPr lang="en-SG" smtClean="0"/>
              <a:t>6/8/2015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120970457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smtClean="0"/>
              <a:t>Click to edit Master title style</a:t>
            </a:r>
            <a:endParaRPr lang="en-SG"/>
          </a:p>
        </p:txBody>
      </p:sp>
      <p:sp>
        <p:nvSpPr>
          <p:cNvPr id="3" name="Text Placeholder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839788" y="2505075"/>
            <a:ext cx="515778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6172200" y="2505075"/>
            <a:ext cx="51831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7" name="Date Placeholder 6"/>
          <p:cNvSpPr>
            <a:spLocks noGrp="1"/>
          </p:cNvSpPr>
          <p:nvPr>
            <p:ph type="dt" sz="half" idx="10"/>
          </p:nvPr>
        </p:nvSpPr>
        <p:spPr/>
        <p:txBody>
          <a:bodyPr/>
          <a:lstStyle/>
          <a:p>
            <a:fld id="{4D5A8C55-5F43-4EB3-AEB5-119FD9F4835D}" type="datetimeFigureOut">
              <a:rPr lang="en-SG" smtClean="0"/>
              <a:t>6/8/2015</a:t>
            </a:fld>
            <a:endParaRPr lang="en-SG"/>
          </a:p>
        </p:txBody>
      </p:sp>
      <p:sp>
        <p:nvSpPr>
          <p:cNvPr id="8" name="Footer Placeholder 7"/>
          <p:cNvSpPr>
            <a:spLocks noGrp="1"/>
          </p:cNvSpPr>
          <p:nvPr>
            <p:ph type="ftr" sz="quarter" idx="11"/>
          </p:nvPr>
        </p:nvSpPr>
        <p:spPr/>
        <p:txBody>
          <a:bodyPr/>
          <a:lstStyle/>
          <a:p>
            <a:endParaRPr lang="en-SG"/>
          </a:p>
        </p:txBody>
      </p:sp>
      <p:sp>
        <p:nvSpPr>
          <p:cNvPr id="9" name="Slide Number Placeholder 8"/>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33095494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SG"/>
          </a:p>
        </p:txBody>
      </p:sp>
      <p:sp>
        <p:nvSpPr>
          <p:cNvPr id="3" name="Date Placeholder 2"/>
          <p:cNvSpPr>
            <a:spLocks noGrp="1"/>
          </p:cNvSpPr>
          <p:nvPr>
            <p:ph type="dt" sz="half" idx="10"/>
          </p:nvPr>
        </p:nvSpPr>
        <p:spPr/>
        <p:txBody>
          <a:bodyPr/>
          <a:lstStyle/>
          <a:p>
            <a:fld id="{4D5A8C55-5F43-4EB3-AEB5-119FD9F4835D}" type="datetimeFigureOut">
              <a:rPr lang="en-SG" smtClean="0"/>
              <a:t>6/8/2015</a:t>
            </a:fld>
            <a:endParaRPr lang="en-SG"/>
          </a:p>
        </p:txBody>
      </p:sp>
      <p:sp>
        <p:nvSpPr>
          <p:cNvPr id="4" name="Footer Placeholder 3"/>
          <p:cNvSpPr>
            <a:spLocks noGrp="1"/>
          </p:cNvSpPr>
          <p:nvPr>
            <p:ph type="ftr" sz="quarter" idx="11"/>
          </p:nvPr>
        </p:nvSpPr>
        <p:spPr/>
        <p:txBody>
          <a:bodyPr/>
          <a:lstStyle/>
          <a:p>
            <a:endParaRPr lang="en-SG"/>
          </a:p>
        </p:txBody>
      </p:sp>
      <p:sp>
        <p:nvSpPr>
          <p:cNvPr id="5" name="Slide Number Placeholder 4"/>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6300581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D5A8C55-5F43-4EB3-AEB5-119FD9F4835D}" type="datetimeFigureOut">
              <a:rPr lang="en-SG" smtClean="0"/>
              <a:t>6/8/2015</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399889288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Content Placeholder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A8C55-5F43-4EB3-AEB5-119FD9F4835D}" type="datetimeFigureOut">
              <a:rPr lang="en-SG" smtClean="0"/>
              <a:t>6/8/2015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32486893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smtClean="0"/>
              <a:t>Click to edit Master title style</a:t>
            </a:r>
            <a:endParaRPr lang="en-SG"/>
          </a:p>
        </p:txBody>
      </p:sp>
      <p:sp>
        <p:nvSpPr>
          <p:cNvPr id="3" name="Picture Placeholder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SG"/>
          </a:p>
        </p:txBody>
      </p:sp>
      <p:sp>
        <p:nvSpPr>
          <p:cNvPr id="4" name="Text Placeholder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4D5A8C55-5F43-4EB3-AEB5-119FD9F4835D}" type="datetimeFigureOut">
              <a:rPr lang="en-SG" smtClean="0"/>
              <a:t>6/8/2015</a:t>
            </a:fld>
            <a:endParaRPr lang="en-SG"/>
          </a:p>
        </p:txBody>
      </p:sp>
      <p:sp>
        <p:nvSpPr>
          <p:cNvPr id="6" name="Footer Placeholder 5"/>
          <p:cNvSpPr>
            <a:spLocks noGrp="1"/>
          </p:cNvSpPr>
          <p:nvPr>
            <p:ph type="ftr" sz="quarter" idx="11"/>
          </p:nvPr>
        </p:nvSpPr>
        <p:spPr/>
        <p:txBody>
          <a:bodyPr/>
          <a:lstStyle/>
          <a:p>
            <a:endParaRPr lang="en-SG"/>
          </a:p>
        </p:txBody>
      </p:sp>
      <p:sp>
        <p:nvSpPr>
          <p:cNvPr id="7" name="Slide Number Placeholder 6"/>
          <p:cNvSpPr>
            <a:spLocks noGrp="1"/>
          </p:cNvSpPr>
          <p:nvPr>
            <p:ph type="sldNum" sz="quarter" idx="12"/>
          </p:nvPr>
        </p:nvSpPr>
        <p:spPr/>
        <p:txBody>
          <a:bodyPr/>
          <a:lstStyle/>
          <a:p>
            <a:fld id="{BE703C15-C077-4271-9D7C-345C42711DC2}" type="slidenum">
              <a:rPr lang="en-SG" smtClean="0"/>
              <a:t>‹#›</a:t>
            </a:fld>
            <a:endParaRPr lang="en-SG"/>
          </a:p>
        </p:txBody>
      </p:sp>
    </p:spTree>
    <p:extLst>
      <p:ext uri="{BB962C8B-B14F-4D97-AF65-F5344CB8AC3E}">
        <p14:creationId xmlns:p14="http://schemas.microsoft.com/office/powerpoint/2010/main" val="12351020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smtClean="0"/>
              <a:t>Click to edit Master title style</a:t>
            </a:r>
            <a:endParaRPr lang="en-SG"/>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4" name="Date Placeholder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4D5A8C55-5F43-4EB3-AEB5-119FD9F4835D}" type="datetimeFigureOut">
              <a:rPr lang="en-SG" smtClean="0"/>
              <a:t>6/8/2015</a:t>
            </a:fld>
            <a:endParaRPr lang="en-SG"/>
          </a:p>
        </p:txBody>
      </p:sp>
      <p:sp>
        <p:nvSpPr>
          <p:cNvPr id="5" name="Footer Placeholder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SG"/>
          </a:p>
        </p:txBody>
      </p:sp>
      <p:sp>
        <p:nvSpPr>
          <p:cNvPr id="6" name="Slide Number Placeholder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E703C15-C077-4271-9D7C-345C42711DC2}" type="slidenum">
              <a:rPr lang="en-SG" smtClean="0"/>
              <a:t>‹#›</a:t>
            </a:fld>
            <a:endParaRPr lang="en-SG"/>
          </a:p>
        </p:txBody>
      </p:sp>
    </p:spTree>
    <p:extLst>
      <p:ext uri="{BB962C8B-B14F-4D97-AF65-F5344CB8AC3E}">
        <p14:creationId xmlns:p14="http://schemas.microsoft.com/office/powerpoint/2010/main" val="1269053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iming>
    <p:tnLst>
      <p:par>
        <p:cTn id="1" dur="indefinite" restart="never" nodeType="tmRoot"/>
      </p:par>
    </p:tnLst>
  </p:timing>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18.png"/><Relationship Id="rId5" Type="http://schemas.openxmlformats.org/officeDocument/2006/relationships/image" Target="../media/image17.gif"/><Relationship Id="rId4" Type="http://schemas.openxmlformats.org/officeDocument/2006/relationships/image" Target="../media/image16.jpg"/></Relationships>
</file>

<file path=ppt/slides/_rels/slide100.xml.rels><?xml version="1.0" encoding="UTF-8" standalone="yes"?>
<Relationships xmlns="http://schemas.openxmlformats.org/package/2006/relationships"><Relationship Id="rId3" Type="http://schemas.openxmlformats.org/officeDocument/2006/relationships/image" Target="../media/image89.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0.gif"/></Relationships>
</file>

<file path=ppt/slides/_rels/slide101.xml.rels><?xml version="1.0" encoding="UTF-8" standalone="yes"?>
<Relationships xmlns="http://schemas.openxmlformats.org/package/2006/relationships"><Relationship Id="rId3" Type="http://schemas.openxmlformats.org/officeDocument/2006/relationships/image" Target="../media/image9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6.jpg"/></Relationships>
</file>

<file path=ppt/slides/_rels/slide10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8.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99.gif"/></Relationships>
</file>

<file path=ppt/slides/_rels/slide11.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3" Type="http://schemas.openxmlformats.org/officeDocument/2006/relationships/image" Target="../media/image10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4.jpg"/></Relationships>
</file>

<file path=ppt/slides/_rels/slide116.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07.jpg"/><Relationship Id="rId4" Type="http://schemas.openxmlformats.org/officeDocument/2006/relationships/image" Target="../media/image106.jpg"/></Relationships>
</file>

<file path=ppt/slides/_rels/slide11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09.jpg"/></Relationships>
</file>

<file path=ppt/slides/_rels/slide118.xml.rels><?xml version="1.0" encoding="UTF-8" standalone="yes"?>
<Relationships xmlns="http://schemas.openxmlformats.org/package/2006/relationships"><Relationship Id="rId3" Type="http://schemas.openxmlformats.org/officeDocument/2006/relationships/image" Target="../media/image11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3" Type="http://schemas.openxmlformats.org/officeDocument/2006/relationships/image" Target="../media/image11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11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3" Type="http://schemas.openxmlformats.org/officeDocument/2006/relationships/image" Target="../media/image11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3" Type="http://schemas.openxmlformats.org/officeDocument/2006/relationships/image" Target="../media/image11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3" Type="http://schemas.openxmlformats.org/officeDocument/2006/relationships/image" Target="../media/image11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3" Type="http://schemas.openxmlformats.org/officeDocument/2006/relationships/image" Target="../media/image11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3" Type="http://schemas.openxmlformats.org/officeDocument/2006/relationships/image" Target="../media/image11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3" Type="http://schemas.openxmlformats.org/officeDocument/2006/relationships/image" Target="../media/image12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2.jpg"/></Relationships>
</file>

<file path=ppt/slides/_rels/slide13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24.png"/></Relationships>
</file>

<file path=ppt/slides/_rels/slide133.xml.rels><?xml version="1.0" encoding="UTF-8" standalone="yes"?>
<Relationships xmlns="http://schemas.openxmlformats.org/package/2006/relationships"><Relationship Id="rId3" Type="http://schemas.openxmlformats.org/officeDocument/2006/relationships/image" Target="../media/image12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3" Type="http://schemas.openxmlformats.org/officeDocument/2006/relationships/image" Target="../media/image12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3" Type="http://schemas.openxmlformats.org/officeDocument/2006/relationships/image" Target="../media/image127.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3" Type="http://schemas.openxmlformats.org/officeDocument/2006/relationships/image" Target="../media/image128.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3" Type="http://schemas.openxmlformats.org/officeDocument/2006/relationships/image" Target="../media/image129.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3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31.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3" Type="http://schemas.openxmlformats.org/officeDocument/2006/relationships/image" Target="../media/image13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3" Type="http://schemas.openxmlformats.org/officeDocument/2006/relationships/image" Target="../media/image13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34.jpeg"/></Relationships>
</file>

<file path=ppt/slides/_rels/slide145.xml.rels><?xml version="1.0" encoding="UTF-8" standalone="yes"?>
<Relationships xmlns="http://schemas.openxmlformats.org/package/2006/relationships"><Relationship Id="rId3" Type="http://schemas.openxmlformats.org/officeDocument/2006/relationships/image" Target="../media/image13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3" Type="http://schemas.openxmlformats.org/officeDocument/2006/relationships/image" Target="../media/image136.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3" Type="http://schemas.openxmlformats.org/officeDocument/2006/relationships/image" Target="../media/image137.jpg"/><Relationship Id="rId2" Type="http://schemas.openxmlformats.org/officeDocument/2006/relationships/image" Target="../media/image2.jpg"/><Relationship Id="rId1" Type="http://schemas.openxmlformats.org/officeDocument/2006/relationships/slideLayout" Target="../slideLayouts/slideLayout1.xml"/><Relationship Id="rId5" Type="http://schemas.openxmlformats.org/officeDocument/2006/relationships/image" Target="../media/image139.jpg"/><Relationship Id="rId4" Type="http://schemas.openxmlformats.org/officeDocument/2006/relationships/image" Target="../media/image138.jpg"/></Relationships>
</file>

<file path=ppt/slides/_rels/slide14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3" Type="http://schemas.openxmlformats.org/officeDocument/2006/relationships/image" Target="../media/image14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3" Type="http://schemas.openxmlformats.org/officeDocument/2006/relationships/image" Target="../media/image14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4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5.xml.rels><?xml version="1.0" encoding="UTF-8" standalone="yes"?>
<Relationships xmlns="http://schemas.openxmlformats.org/package/2006/relationships"><Relationship Id="rId3" Type="http://schemas.openxmlformats.org/officeDocument/2006/relationships/image" Target="../media/image14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3" Type="http://schemas.openxmlformats.org/officeDocument/2006/relationships/image" Target="../media/image14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48.jpg"/></Relationships>
</file>

<file path=ppt/slides/_rels/slide159.xml.rels><?xml version="1.0" encoding="UTF-8" standalone="yes"?>
<Relationships xmlns="http://schemas.openxmlformats.org/package/2006/relationships"><Relationship Id="rId3" Type="http://schemas.openxmlformats.org/officeDocument/2006/relationships/image" Target="../media/image149.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0.jpg"/></Relationships>
</file>

<file path=ppt/slides/_rels/slide16.xml.rels><?xml version="1.0" encoding="UTF-8" standalone="yes"?>
<Relationships xmlns="http://schemas.openxmlformats.org/package/2006/relationships"><Relationship Id="rId3" Type="http://schemas.openxmlformats.org/officeDocument/2006/relationships/image" Target="../media/image24.gif"/><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5.jpg"/></Relationships>
</file>

<file path=ppt/slides/_rels/slide160.xml.rels><?xml version="1.0" encoding="UTF-8" standalone="yes"?>
<Relationships xmlns="http://schemas.openxmlformats.org/package/2006/relationships"><Relationship Id="rId3" Type="http://schemas.openxmlformats.org/officeDocument/2006/relationships/image" Target="../media/image15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3" Type="http://schemas.openxmlformats.org/officeDocument/2006/relationships/image" Target="../media/image152.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3" Type="http://schemas.openxmlformats.org/officeDocument/2006/relationships/image" Target="../media/image15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154.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3" Type="http://schemas.openxmlformats.org/officeDocument/2006/relationships/image" Target="../media/image15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3" Type="http://schemas.openxmlformats.org/officeDocument/2006/relationships/image" Target="../media/image156.gif"/><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57.jpg"/></Relationships>
</file>

<file path=ppt/slides/_rels/slide169.xml.rels><?xml version="1.0" encoding="UTF-8" standalone="yes"?>
<Relationships xmlns="http://schemas.openxmlformats.org/package/2006/relationships"><Relationship Id="rId3" Type="http://schemas.openxmlformats.org/officeDocument/2006/relationships/image" Target="../media/image15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3" Type="http://schemas.openxmlformats.org/officeDocument/2006/relationships/image" Target="../media/image26.gif"/><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7.jpg"/></Relationships>
</file>

<file path=ppt/slides/_rels/slide170.xml.rels><?xml version="1.0" encoding="UTF-8" standalone="yes"?>
<Relationships xmlns="http://schemas.openxmlformats.org/package/2006/relationships"><Relationship Id="rId3" Type="http://schemas.openxmlformats.org/officeDocument/2006/relationships/image" Target="../media/image15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3" Type="http://schemas.openxmlformats.org/officeDocument/2006/relationships/image" Target="../media/image16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3" Type="http://schemas.openxmlformats.org/officeDocument/2006/relationships/image" Target="../media/image16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3" Type="http://schemas.openxmlformats.org/officeDocument/2006/relationships/image" Target="../media/image162.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3" Type="http://schemas.openxmlformats.org/officeDocument/2006/relationships/image" Target="../media/image16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3" Type="http://schemas.openxmlformats.org/officeDocument/2006/relationships/image" Target="../media/image16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29.jpg"/></Relationships>
</file>

<file path=ppt/slides/_rels/slide180.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3" Type="http://schemas.openxmlformats.org/officeDocument/2006/relationships/image" Target="../media/image16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2.xml.rels><?xml version="1.0" encoding="UTF-8" standalone="yes"?>
<Relationships xmlns="http://schemas.openxmlformats.org/package/2006/relationships"><Relationship Id="rId3" Type="http://schemas.openxmlformats.org/officeDocument/2006/relationships/image" Target="../media/image16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3.xml.rels><?xml version="1.0" encoding="UTF-8" standalone="yes"?>
<Relationships xmlns="http://schemas.openxmlformats.org/package/2006/relationships"><Relationship Id="rId3" Type="http://schemas.openxmlformats.org/officeDocument/2006/relationships/image" Target="../media/image16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4.xml.rels><?xml version="1.0" encoding="UTF-8" standalone="yes"?>
<Relationships xmlns="http://schemas.openxmlformats.org/package/2006/relationships"><Relationship Id="rId3" Type="http://schemas.openxmlformats.org/officeDocument/2006/relationships/image" Target="../media/image16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5.xml.rels><?xml version="1.0" encoding="UTF-8" standalone="yes"?>
<Relationships xmlns="http://schemas.openxmlformats.org/package/2006/relationships"><Relationship Id="rId3" Type="http://schemas.openxmlformats.org/officeDocument/2006/relationships/image" Target="../media/image17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6.xml.rels><?xml version="1.0" encoding="UTF-8" standalone="yes"?>
<Relationships xmlns="http://schemas.openxmlformats.org/package/2006/relationships"><Relationship Id="rId3" Type="http://schemas.openxmlformats.org/officeDocument/2006/relationships/image" Target="../media/image171.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7.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8.xml.rels><?xml version="1.0" encoding="UTF-8" standalone="yes"?>
<Relationships xmlns="http://schemas.openxmlformats.org/package/2006/relationships"><Relationship Id="rId3" Type="http://schemas.openxmlformats.org/officeDocument/2006/relationships/image" Target="../media/image17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89.xml.rels><?xml version="1.0" encoding="UTF-8" standalone="yes"?>
<Relationships xmlns="http://schemas.openxmlformats.org/package/2006/relationships"><Relationship Id="rId3" Type="http://schemas.openxmlformats.org/officeDocument/2006/relationships/image" Target="../media/image17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1.jpg"/></Relationships>
</file>

<file path=ppt/slides/_rels/slide190.xml.rels><?xml version="1.0" encoding="UTF-8" standalone="yes"?>
<Relationships xmlns="http://schemas.openxmlformats.org/package/2006/relationships"><Relationship Id="rId3" Type="http://schemas.openxmlformats.org/officeDocument/2006/relationships/image" Target="../media/image174.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1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3.jpg"/></Relationships>
</file>

<file path=ppt/slides/_rels/slide22.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8.jpg"/></Relationships>
</file>

<file path=ppt/slides/_rels/slide2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9.jpg"/><Relationship Id="rId7" Type="http://schemas.openxmlformats.org/officeDocument/2006/relationships/image" Target="../media/image43.jp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42.jpg"/><Relationship Id="rId5" Type="http://schemas.openxmlformats.org/officeDocument/2006/relationships/image" Target="../media/image41.jpg"/><Relationship Id="rId4" Type="http://schemas.openxmlformats.org/officeDocument/2006/relationships/image" Target="../media/image40.jpg"/></Relationships>
</file>

<file path=ppt/slides/_rels/slide29.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46.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3" Type="http://schemas.openxmlformats.org/officeDocument/2006/relationships/image" Target="../media/image47.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5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39.jpg"/></Relationships>
</file>

<file path=ppt/slides/_rels/slide4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4.jpg"/></Relationships>
</file>

<file path=ppt/slides/_rels/slide4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6.png"/></Relationships>
</file>

<file path=ppt/slides/_rels/slide46.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3" Type="http://schemas.openxmlformats.org/officeDocument/2006/relationships/image" Target="../media/image5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3" Type="http://schemas.openxmlformats.org/officeDocument/2006/relationships/image" Target="../media/image5.jpg"/><Relationship Id="rId7" Type="http://schemas.openxmlformats.org/officeDocument/2006/relationships/image" Target="../media/image9.png"/><Relationship Id="rId2" Type="http://schemas.openxmlformats.org/officeDocument/2006/relationships/image" Target="../media/image2.jpg"/><Relationship Id="rId1" Type="http://schemas.openxmlformats.org/officeDocument/2006/relationships/slideLayout" Target="../slideLayouts/slideLayout1.xml"/><Relationship Id="rId6" Type="http://schemas.openxmlformats.org/officeDocument/2006/relationships/image" Target="../media/image8.gif"/><Relationship Id="rId5" Type="http://schemas.openxmlformats.org/officeDocument/2006/relationships/image" Target="../media/image7.png"/><Relationship Id="rId4" Type="http://schemas.openxmlformats.org/officeDocument/2006/relationships/image" Target="../media/image6.gif"/></Relationships>
</file>

<file path=ppt/slides/_rels/slide5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3" Type="http://schemas.openxmlformats.org/officeDocument/2006/relationships/image" Target="../media/image6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5.jpg"/></Relationships>
</file>

<file path=ppt/slides/_rels/slide56.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67.jpg"/></Relationships>
</file>

<file path=ppt/slides/_rels/slide57.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3" Type="http://schemas.openxmlformats.org/officeDocument/2006/relationships/image" Target="../media/image69.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1.xml"/><Relationship Id="rId1" Type="http://schemas.openxmlformats.org/officeDocument/2006/relationships/tags" Target="../tags/tag2.xml"/><Relationship Id="rId4" Type="http://schemas.openxmlformats.org/officeDocument/2006/relationships/image" Target="../media/image2.jpg"/></Relationships>
</file>

<file path=ppt/slides/_rels/slide63.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2.jpg"/></Relationships>
</file>

<file path=ppt/slides/_rels/slide67.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73.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76.jpg"/></Relationships>
</file>

<file path=ppt/slides/_rels/slide72.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3" Type="http://schemas.openxmlformats.org/officeDocument/2006/relationships/image" Target="../media/image78.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59.jpg"/></Relationships>
</file>

<file path=ppt/slides/_rels/slide74.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3" Type="http://schemas.openxmlformats.org/officeDocument/2006/relationships/image" Target="../media/image79.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image" Target="../media/image2.jpg"/><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80.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3.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3" Type="http://schemas.openxmlformats.org/officeDocument/2006/relationships/image" Target="../media/image80.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14.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3" Type="http://schemas.openxmlformats.org/officeDocument/2006/relationships/image" Target="../media/image82.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2.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2" Type="http://schemas.openxmlformats.org/officeDocument/2006/relationships/image" Target="../media/image83.jpg"/><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84.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3" Type="http://schemas.openxmlformats.org/officeDocument/2006/relationships/image" Target="../media/image85.pn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86.jpg"/><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3" Type="http://schemas.openxmlformats.org/officeDocument/2006/relationships/image" Target="../media/image87.GIF"/><Relationship Id="rId2" Type="http://schemas.openxmlformats.org/officeDocument/2006/relationships/image" Target="../media/image2.jp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2.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89890641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0"/>
            <a:ext cx="9203654" cy="6858000"/>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318172" y="29620"/>
            <a:ext cx="2699656" cy="1739778"/>
          </a:xfrm>
          <a:prstGeom prst="rect">
            <a:avLst/>
          </a:prstGeom>
          <a:ln>
            <a:noFill/>
          </a:ln>
          <a:effectLst>
            <a:softEdge rad="112500"/>
          </a:effectLst>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9279418" y="2270557"/>
            <a:ext cx="2777164" cy="1893297"/>
          </a:xfrm>
          <a:prstGeom prst="rect">
            <a:avLst/>
          </a:prstGeom>
          <a:ln>
            <a:noFill/>
          </a:ln>
          <a:effectLst>
            <a:softEdge rad="112500"/>
          </a:effectLst>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9393936" y="4807420"/>
            <a:ext cx="2548128" cy="2491867"/>
          </a:xfrm>
          <a:prstGeom prst="rect">
            <a:avLst/>
          </a:prstGeom>
          <a:ln>
            <a:noFill/>
          </a:ln>
          <a:effectLst>
            <a:softEdge rad="112500"/>
          </a:effectLst>
        </p:spPr>
      </p:pic>
      <p:cxnSp>
        <p:nvCxnSpPr>
          <p:cNvPr id="10" name="Straight Arrow Connector 9"/>
          <p:cNvCxnSpPr/>
          <p:nvPr/>
        </p:nvCxnSpPr>
        <p:spPr>
          <a:xfrm flipV="1">
            <a:off x="4733948" y="795196"/>
            <a:ext cx="4931477" cy="71670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9053543" y="1718358"/>
            <a:ext cx="2964285" cy="707886"/>
          </a:xfrm>
          <a:prstGeom prst="rect">
            <a:avLst/>
          </a:prstGeom>
          <a:noFill/>
        </p:spPr>
        <p:txBody>
          <a:bodyPr wrap="square" lIns="91440" tIns="45720" rIns="91440" bIns="45720">
            <a:spAutoFit/>
          </a:bodyPr>
          <a:lstStyle/>
          <a:p>
            <a:pPr algn="ctr"/>
            <a:r>
              <a:rPr lang="en-US" sz="2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Northern kingdom of Israel exiled to Assyria</a:t>
            </a:r>
            <a:endParaRPr lang="en-US" sz="2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p:cNvSpPr/>
          <p:nvPr/>
        </p:nvSpPr>
        <p:spPr>
          <a:xfrm>
            <a:off x="9092297" y="4131548"/>
            <a:ext cx="2964285" cy="707886"/>
          </a:xfrm>
          <a:prstGeom prst="rect">
            <a:avLst/>
          </a:prstGeom>
          <a:noFill/>
        </p:spPr>
        <p:txBody>
          <a:bodyPr wrap="square" lIns="91440" tIns="45720" rIns="91440" bIns="45720">
            <a:spAutoFit/>
          </a:bodyPr>
          <a:lstStyle/>
          <a:p>
            <a:pPr algn="ctr"/>
            <a:r>
              <a:rPr lang="en-US" sz="2000" b="1" cap="none" spc="0" dirty="0" smtClean="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rPr>
              <a:t>Southern kingdom of Judah exiled to Babylon</a:t>
            </a:r>
            <a:endParaRPr lang="en-US" sz="2000" b="1" cap="none" spc="0" dirty="0">
              <a:ln w="10160">
                <a:solidFill>
                  <a:schemeClr val="accent5"/>
                </a:solidFill>
                <a:prstDash val="solid"/>
              </a:ln>
              <a:solidFill>
                <a:srgbClr val="FFFFFF"/>
              </a:solidFill>
              <a:effectLst>
                <a:glow rad="228600">
                  <a:schemeClr val="accent1">
                    <a:satMod val="175000"/>
                    <a:alpha val="40000"/>
                  </a:schemeClr>
                </a:glow>
                <a:outerShdw blurRad="38100" dist="22860" dir="5400000" algn="tl" rotWithShape="0">
                  <a:srgbClr val="000000">
                    <a:alpha val="30000"/>
                  </a:srgbClr>
                </a:outerShdw>
              </a:effectLst>
            </a:endParaRPr>
          </a:p>
        </p:txBody>
      </p:sp>
      <p:cxnSp>
        <p:nvCxnSpPr>
          <p:cNvPr id="14" name="Straight Arrow Connector 13"/>
          <p:cNvCxnSpPr/>
          <p:nvPr/>
        </p:nvCxnSpPr>
        <p:spPr>
          <a:xfrm>
            <a:off x="5969919" y="2906083"/>
            <a:ext cx="3695506" cy="757896"/>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6071347" y="3200640"/>
            <a:ext cx="3594078" cy="2580300"/>
          </a:xfrm>
          <a:prstGeom prst="straightConnector1">
            <a:avLst/>
          </a:prstGeom>
          <a:ln w="508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21" name="TextBox 20"/>
          <p:cNvSpPr txBox="1"/>
          <p:nvPr/>
        </p:nvSpPr>
        <p:spPr>
          <a:xfrm>
            <a:off x="10736841" y="5411608"/>
            <a:ext cx="1040734" cy="369332"/>
          </a:xfrm>
          <a:prstGeom prst="rect">
            <a:avLst/>
          </a:prstGeom>
          <a:noFill/>
        </p:spPr>
        <p:txBody>
          <a:bodyPr wrap="none" rtlCol="0">
            <a:spAutoFit/>
          </a:bodyPr>
          <a:lstStyle/>
          <a:p>
            <a:r>
              <a:rPr lang="en-SG" b="1" dirty="0" smtClean="0">
                <a:solidFill>
                  <a:schemeClr val="bg1"/>
                </a:solidFill>
              </a:rPr>
              <a:t>Ezra 5:13</a:t>
            </a:r>
            <a:endParaRPr lang="en-SG" b="1" dirty="0">
              <a:solidFill>
                <a:schemeClr val="bg1"/>
              </a:solidFill>
            </a:endParaRPr>
          </a:p>
        </p:txBody>
      </p:sp>
      <p:sp>
        <p:nvSpPr>
          <p:cNvPr id="22" name="Rectangle 21"/>
          <p:cNvSpPr/>
          <p:nvPr/>
        </p:nvSpPr>
        <p:spPr>
          <a:xfrm>
            <a:off x="2981573" y="3371591"/>
            <a:ext cx="2427267"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Who is king?</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3" name="Rectangle 22"/>
          <p:cNvSpPr/>
          <p:nvPr/>
        </p:nvSpPr>
        <p:spPr>
          <a:xfrm>
            <a:off x="5761427" y="4807420"/>
            <a:ext cx="2757679" cy="584775"/>
          </a:xfrm>
          <a:prstGeom prst="rect">
            <a:avLst/>
          </a:prstGeom>
          <a:noFill/>
        </p:spPr>
        <p:txBody>
          <a:bodyPr wrap="non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Where is God?</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
        <p:nvSpPr>
          <p:cNvPr id="24" name="Rectangle 23"/>
          <p:cNvSpPr/>
          <p:nvPr/>
        </p:nvSpPr>
        <p:spPr>
          <a:xfrm>
            <a:off x="79623" y="4530614"/>
            <a:ext cx="2780886" cy="1077218"/>
          </a:xfrm>
          <a:prstGeom prst="rect">
            <a:avLst/>
          </a:prstGeom>
          <a:noFill/>
        </p:spPr>
        <p:txBody>
          <a:bodyPr wrap="square" lIns="91440" tIns="45720" rIns="91440" bIns="45720">
            <a:spAutoFit/>
          </a:bodyPr>
          <a:lstStyle/>
          <a:p>
            <a:pPr algn="ctr"/>
            <a:r>
              <a:rPr lang="en-US" sz="32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What about the Temple?</a:t>
            </a:r>
            <a:endParaRPr lang="en-US" sz="32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1673963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42" presetClass="entr" presetSubtype="0" fill="hold" nodeType="click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1000"/>
                                        <p:tgtEl>
                                          <p:spTgt spid="14"/>
                                        </p:tgtEl>
                                      </p:cBhvr>
                                    </p:animEffect>
                                    <p:anim calcmode="lin" valueType="num">
                                      <p:cBhvr>
                                        <p:cTn id="25" dur="1000" fill="hold"/>
                                        <p:tgtEl>
                                          <p:spTgt spid="14"/>
                                        </p:tgtEl>
                                        <p:attrNameLst>
                                          <p:attrName>ppt_x</p:attrName>
                                        </p:attrNameLst>
                                      </p:cBhvr>
                                      <p:tavLst>
                                        <p:tav tm="0">
                                          <p:val>
                                            <p:strVal val="#ppt_x"/>
                                          </p:val>
                                        </p:tav>
                                        <p:tav tm="100000">
                                          <p:val>
                                            <p:strVal val="#ppt_x"/>
                                          </p:val>
                                        </p:tav>
                                      </p:tavLst>
                                    </p:anim>
                                    <p:anim calcmode="lin" valueType="num">
                                      <p:cBhvr>
                                        <p:cTn id="26" dur="1000" fill="hold"/>
                                        <p:tgtEl>
                                          <p:spTgt spid="14"/>
                                        </p:tgtEl>
                                        <p:attrNameLst>
                                          <p:attrName>ppt_y</p:attrName>
                                        </p:attrNameLst>
                                      </p:cBhvr>
                                      <p:tavLst>
                                        <p:tav tm="0">
                                          <p:val>
                                            <p:strVal val="#ppt_y+.1"/>
                                          </p:val>
                                        </p:tav>
                                        <p:tav tm="100000">
                                          <p:val>
                                            <p:strVal val="#ppt_y"/>
                                          </p:val>
                                        </p:tav>
                                      </p:tavLst>
                                    </p:anim>
                                  </p:childTnLst>
                                </p:cTn>
                              </p:par>
                              <p:par>
                                <p:cTn id="27" presetID="42" presetClass="entr" presetSubtype="0" fill="hold" nodeType="with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1000"/>
                                        <p:tgtEl>
                                          <p:spTgt spid="8"/>
                                        </p:tgtEl>
                                      </p:cBhvr>
                                    </p:animEffect>
                                    <p:anim calcmode="lin" valueType="num">
                                      <p:cBhvr>
                                        <p:cTn id="30" dur="1000" fill="hold"/>
                                        <p:tgtEl>
                                          <p:spTgt spid="8"/>
                                        </p:tgtEl>
                                        <p:attrNameLst>
                                          <p:attrName>ppt_x</p:attrName>
                                        </p:attrNameLst>
                                      </p:cBhvr>
                                      <p:tavLst>
                                        <p:tav tm="0">
                                          <p:val>
                                            <p:strVal val="#ppt_x"/>
                                          </p:val>
                                        </p:tav>
                                        <p:tav tm="100000">
                                          <p:val>
                                            <p:strVal val="#ppt_x"/>
                                          </p:val>
                                        </p:tav>
                                      </p:tavLst>
                                    </p:anim>
                                    <p:anim calcmode="lin" valueType="num">
                                      <p:cBhvr>
                                        <p:cTn id="31" dur="1000" fill="hold"/>
                                        <p:tgtEl>
                                          <p:spTgt spid="8"/>
                                        </p:tgtEl>
                                        <p:attrNameLst>
                                          <p:attrName>ppt_y</p:attrName>
                                        </p:attrNameLst>
                                      </p:cBhvr>
                                      <p:tavLst>
                                        <p:tav tm="0">
                                          <p:val>
                                            <p:strVal val="#ppt_y+.1"/>
                                          </p:val>
                                        </p:tav>
                                        <p:tav tm="100000">
                                          <p:val>
                                            <p:strVal val="#ppt_y"/>
                                          </p:val>
                                        </p:tav>
                                      </p:tavLst>
                                    </p:anim>
                                  </p:childTnLst>
                                </p:cTn>
                              </p:par>
                              <p:par>
                                <p:cTn id="32" presetID="42" presetClass="entr" presetSubtype="0" fill="hold" grpId="0" nodeType="withEffect">
                                  <p:stCondLst>
                                    <p:cond delay="0"/>
                                  </p:stCondLst>
                                  <p:childTnLst>
                                    <p:set>
                                      <p:cBhvr>
                                        <p:cTn id="33" dur="1" fill="hold">
                                          <p:stCondLst>
                                            <p:cond delay="0"/>
                                          </p:stCondLst>
                                        </p:cTn>
                                        <p:tgtEl>
                                          <p:spTgt spid="13"/>
                                        </p:tgtEl>
                                        <p:attrNameLst>
                                          <p:attrName>style.visibility</p:attrName>
                                        </p:attrNameLst>
                                      </p:cBhvr>
                                      <p:to>
                                        <p:strVal val="visible"/>
                                      </p:to>
                                    </p:set>
                                    <p:animEffect transition="in" filter="fade">
                                      <p:cBhvr>
                                        <p:cTn id="34" dur="1000"/>
                                        <p:tgtEl>
                                          <p:spTgt spid="13"/>
                                        </p:tgtEl>
                                      </p:cBhvr>
                                    </p:animEffect>
                                    <p:anim calcmode="lin" valueType="num">
                                      <p:cBhvr>
                                        <p:cTn id="35" dur="1000" fill="hold"/>
                                        <p:tgtEl>
                                          <p:spTgt spid="13"/>
                                        </p:tgtEl>
                                        <p:attrNameLst>
                                          <p:attrName>ppt_x</p:attrName>
                                        </p:attrNameLst>
                                      </p:cBhvr>
                                      <p:tavLst>
                                        <p:tav tm="0">
                                          <p:val>
                                            <p:strVal val="#ppt_x"/>
                                          </p:val>
                                        </p:tav>
                                        <p:tav tm="100000">
                                          <p:val>
                                            <p:strVal val="#ppt_x"/>
                                          </p:val>
                                        </p:tav>
                                      </p:tavLst>
                                    </p:anim>
                                    <p:anim calcmode="lin" valueType="num">
                                      <p:cBhvr>
                                        <p:cTn id="3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42"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1000"/>
                                        <p:tgtEl>
                                          <p:spTgt spid="16"/>
                                        </p:tgtEl>
                                      </p:cBhvr>
                                    </p:animEffect>
                                    <p:anim calcmode="lin" valueType="num">
                                      <p:cBhvr>
                                        <p:cTn id="42" dur="1000" fill="hold"/>
                                        <p:tgtEl>
                                          <p:spTgt spid="16"/>
                                        </p:tgtEl>
                                        <p:attrNameLst>
                                          <p:attrName>ppt_x</p:attrName>
                                        </p:attrNameLst>
                                      </p:cBhvr>
                                      <p:tavLst>
                                        <p:tav tm="0">
                                          <p:val>
                                            <p:strVal val="#ppt_x"/>
                                          </p:val>
                                        </p:tav>
                                        <p:tav tm="100000">
                                          <p:val>
                                            <p:strVal val="#ppt_x"/>
                                          </p:val>
                                        </p:tav>
                                      </p:tavLst>
                                    </p:anim>
                                    <p:anim calcmode="lin" valueType="num">
                                      <p:cBhvr>
                                        <p:cTn id="43" dur="1000" fill="hold"/>
                                        <p:tgtEl>
                                          <p:spTgt spid="16"/>
                                        </p:tgtEl>
                                        <p:attrNameLst>
                                          <p:attrName>ppt_y</p:attrName>
                                        </p:attrNameLst>
                                      </p:cBhvr>
                                      <p:tavLst>
                                        <p:tav tm="0">
                                          <p:val>
                                            <p:strVal val="#ppt_y+.1"/>
                                          </p:val>
                                        </p:tav>
                                        <p:tav tm="100000">
                                          <p:val>
                                            <p:strVal val="#ppt_y"/>
                                          </p:val>
                                        </p:tav>
                                      </p:tavLst>
                                    </p:anim>
                                  </p:childTnLst>
                                </p:cTn>
                              </p:par>
                              <p:par>
                                <p:cTn id="44" presetID="42" presetClass="entr" presetSubtype="0" fill="hold" nodeType="withEffect">
                                  <p:stCondLst>
                                    <p:cond delay="0"/>
                                  </p:stCondLst>
                                  <p:childTnLst>
                                    <p:set>
                                      <p:cBhvr>
                                        <p:cTn id="45" dur="1" fill="hold">
                                          <p:stCondLst>
                                            <p:cond delay="0"/>
                                          </p:stCondLst>
                                        </p:cTn>
                                        <p:tgtEl>
                                          <p:spTgt spid="7"/>
                                        </p:tgtEl>
                                        <p:attrNameLst>
                                          <p:attrName>style.visibility</p:attrName>
                                        </p:attrNameLst>
                                      </p:cBhvr>
                                      <p:to>
                                        <p:strVal val="visible"/>
                                      </p:to>
                                    </p:set>
                                    <p:animEffect transition="in" filter="fade">
                                      <p:cBhvr>
                                        <p:cTn id="46" dur="1000"/>
                                        <p:tgtEl>
                                          <p:spTgt spid="7"/>
                                        </p:tgtEl>
                                      </p:cBhvr>
                                    </p:animEffect>
                                    <p:anim calcmode="lin" valueType="num">
                                      <p:cBhvr>
                                        <p:cTn id="47" dur="1000" fill="hold"/>
                                        <p:tgtEl>
                                          <p:spTgt spid="7"/>
                                        </p:tgtEl>
                                        <p:attrNameLst>
                                          <p:attrName>ppt_x</p:attrName>
                                        </p:attrNameLst>
                                      </p:cBhvr>
                                      <p:tavLst>
                                        <p:tav tm="0">
                                          <p:val>
                                            <p:strVal val="#ppt_x"/>
                                          </p:val>
                                        </p:tav>
                                        <p:tav tm="100000">
                                          <p:val>
                                            <p:strVal val="#ppt_x"/>
                                          </p:val>
                                        </p:tav>
                                      </p:tavLst>
                                    </p:anim>
                                    <p:anim calcmode="lin" valueType="num">
                                      <p:cBhvr>
                                        <p:cTn id="48" dur="1000" fill="hold"/>
                                        <p:tgtEl>
                                          <p:spTgt spid="7"/>
                                        </p:tgtEl>
                                        <p:attrNameLst>
                                          <p:attrName>ppt_y</p:attrName>
                                        </p:attrNameLst>
                                      </p:cBhvr>
                                      <p:tavLst>
                                        <p:tav tm="0">
                                          <p:val>
                                            <p:strVal val="#ppt_y+.1"/>
                                          </p:val>
                                        </p:tav>
                                        <p:tav tm="100000">
                                          <p:val>
                                            <p:strVal val="#ppt_y"/>
                                          </p:val>
                                        </p:tav>
                                      </p:tavLst>
                                    </p:anim>
                                  </p:childTnLst>
                                </p:cTn>
                              </p:par>
                              <p:par>
                                <p:cTn id="49" presetID="42" presetClass="entr" presetSubtype="0" fill="hold" grpId="0" nodeType="withEffect">
                                  <p:stCondLst>
                                    <p:cond delay="0"/>
                                  </p:stCondLst>
                                  <p:childTnLst>
                                    <p:set>
                                      <p:cBhvr>
                                        <p:cTn id="50" dur="1" fill="hold">
                                          <p:stCondLst>
                                            <p:cond delay="0"/>
                                          </p:stCondLst>
                                        </p:cTn>
                                        <p:tgtEl>
                                          <p:spTgt spid="21"/>
                                        </p:tgtEl>
                                        <p:attrNameLst>
                                          <p:attrName>style.visibility</p:attrName>
                                        </p:attrNameLst>
                                      </p:cBhvr>
                                      <p:to>
                                        <p:strVal val="visible"/>
                                      </p:to>
                                    </p:set>
                                    <p:animEffect transition="in" filter="fade">
                                      <p:cBhvr>
                                        <p:cTn id="51" dur="1000"/>
                                        <p:tgtEl>
                                          <p:spTgt spid="21"/>
                                        </p:tgtEl>
                                      </p:cBhvr>
                                    </p:animEffect>
                                    <p:anim calcmode="lin" valueType="num">
                                      <p:cBhvr>
                                        <p:cTn id="52" dur="1000" fill="hold"/>
                                        <p:tgtEl>
                                          <p:spTgt spid="21"/>
                                        </p:tgtEl>
                                        <p:attrNameLst>
                                          <p:attrName>ppt_x</p:attrName>
                                        </p:attrNameLst>
                                      </p:cBhvr>
                                      <p:tavLst>
                                        <p:tav tm="0">
                                          <p:val>
                                            <p:strVal val="#ppt_x"/>
                                          </p:val>
                                        </p:tav>
                                        <p:tav tm="100000">
                                          <p:val>
                                            <p:strVal val="#ppt_x"/>
                                          </p:val>
                                        </p:tav>
                                      </p:tavLst>
                                    </p:anim>
                                    <p:anim calcmode="lin" valueType="num">
                                      <p:cBhvr>
                                        <p:cTn id="53" dur="1000" fill="hold"/>
                                        <p:tgtEl>
                                          <p:spTgt spid="21"/>
                                        </p:tgtEl>
                                        <p:attrNameLst>
                                          <p:attrName>ppt_y</p:attrName>
                                        </p:attrNameLst>
                                      </p:cBhvr>
                                      <p:tavLst>
                                        <p:tav tm="0">
                                          <p:val>
                                            <p:strVal val="#ppt_y+.1"/>
                                          </p:val>
                                        </p:tav>
                                        <p:tav tm="100000">
                                          <p:val>
                                            <p:strVal val="#ppt_y"/>
                                          </p:val>
                                        </p:tav>
                                      </p:tavLst>
                                    </p:anim>
                                  </p:childTnLst>
                                </p:cTn>
                              </p:par>
                            </p:childTnLst>
                          </p:cTn>
                        </p:par>
                      </p:childTnLst>
                    </p:cTn>
                  </p:par>
                  <p:par>
                    <p:cTn id="54" fill="hold">
                      <p:stCondLst>
                        <p:cond delay="indefinite"/>
                      </p:stCondLst>
                      <p:childTnLst>
                        <p:par>
                          <p:cTn id="55" fill="hold">
                            <p:stCondLst>
                              <p:cond delay="0"/>
                            </p:stCondLst>
                            <p:childTnLst>
                              <p:par>
                                <p:cTn id="56" presetID="2" presetClass="entr" presetSubtype="4" fill="hold" grpId="0" nodeType="clickEffect">
                                  <p:stCondLst>
                                    <p:cond delay="0"/>
                                  </p:stCondLst>
                                  <p:childTnLst>
                                    <p:set>
                                      <p:cBhvr>
                                        <p:cTn id="57" dur="1" fill="hold">
                                          <p:stCondLst>
                                            <p:cond delay="0"/>
                                          </p:stCondLst>
                                        </p:cTn>
                                        <p:tgtEl>
                                          <p:spTgt spid="22"/>
                                        </p:tgtEl>
                                        <p:attrNameLst>
                                          <p:attrName>style.visibility</p:attrName>
                                        </p:attrNameLst>
                                      </p:cBhvr>
                                      <p:to>
                                        <p:strVal val="visible"/>
                                      </p:to>
                                    </p:set>
                                    <p:anim calcmode="lin" valueType="num">
                                      <p:cBhvr additive="base">
                                        <p:cTn id="58" dur="500" fill="hold"/>
                                        <p:tgtEl>
                                          <p:spTgt spid="22"/>
                                        </p:tgtEl>
                                        <p:attrNameLst>
                                          <p:attrName>ppt_x</p:attrName>
                                        </p:attrNameLst>
                                      </p:cBhvr>
                                      <p:tavLst>
                                        <p:tav tm="0">
                                          <p:val>
                                            <p:strVal val="#ppt_x"/>
                                          </p:val>
                                        </p:tav>
                                        <p:tav tm="100000">
                                          <p:val>
                                            <p:strVal val="#ppt_x"/>
                                          </p:val>
                                        </p:tav>
                                      </p:tavLst>
                                    </p:anim>
                                    <p:anim calcmode="lin" valueType="num">
                                      <p:cBhvr additive="base">
                                        <p:cTn id="59" dur="500" fill="hold"/>
                                        <p:tgtEl>
                                          <p:spTgt spid="22"/>
                                        </p:tgtEl>
                                        <p:attrNameLst>
                                          <p:attrName>ppt_y</p:attrName>
                                        </p:attrNameLst>
                                      </p:cBhvr>
                                      <p:tavLst>
                                        <p:tav tm="0">
                                          <p:val>
                                            <p:strVal val="1+#ppt_h/2"/>
                                          </p:val>
                                        </p:tav>
                                        <p:tav tm="100000">
                                          <p:val>
                                            <p:strVal val="#ppt_y"/>
                                          </p:val>
                                        </p:tav>
                                      </p:tavLst>
                                    </p:anim>
                                  </p:childTnLst>
                                </p:cTn>
                              </p:par>
                              <p:par>
                                <p:cTn id="60" presetID="2" presetClass="entr" presetSubtype="4" fill="hold" grpId="0" nodeType="withEffect">
                                  <p:stCondLst>
                                    <p:cond delay="0"/>
                                  </p:stCondLst>
                                  <p:childTnLst>
                                    <p:set>
                                      <p:cBhvr>
                                        <p:cTn id="61" dur="1" fill="hold">
                                          <p:stCondLst>
                                            <p:cond delay="0"/>
                                          </p:stCondLst>
                                        </p:cTn>
                                        <p:tgtEl>
                                          <p:spTgt spid="24"/>
                                        </p:tgtEl>
                                        <p:attrNameLst>
                                          <p:attrName>style.visibility</p:attrName>
                                        </p:attrNameLst>
                                      </p:cBhvr>
                                      <p:to>
                                        <p:strVal val="visible"/>
                                      </p:to>
                                    </p:set>
                                    <p:anim calcmode="lin" valueType="num">
                                      <p:cBhvr additive="base">
                                        <p:cTn id="62" dur="500" fill="hold"/>
                                        <p:tgtEl>
                                          <p:spTgt spid="24"/>
                                        </p:tgtEl>
                                        <p:attrNameLst>
                                          <p:attrName>ppt_x</p:attrName>
                                        </p:attrNameLst>
                                      </p:cBhvr>
                                      <p:tavLst>
                                        <p:tav tm="0">
                                          <p:val>
                                            <p:strVal val="#ppt_x"/>
                                          </p:val>
                                        </p:tav>
                                        <p:tav tm="100000">
                                          <p:val>
                                            <p:strVal val="#ppt_x"/>
                                          </p:val>
                                        </p:tav>
                                      </p:tavLst>
                                    </p:anim>
                                    <p:anim calcmode="lin" valueType="num">
                                      <p:cBhvr additive="base">
                                        <p:cTn id="63" dur="500" fill="hold"/>
                                        <p:tgtEl>
                                          <p:spTgt spid="24"/>
                                        </p:tgtEl>
                                        <p:attrNameLst>
                                          <p:attrName>ppt_y</p:attrName>
                                        </p:attrNameLst>
                                      </p:cBhvr>
                                      <p:tavLst>
                                        <p:tav tm="0">
                                          <p:val>
                                            <p:strVal val="1+#ppt_h/2"/>
                                          </p:val>
                                        </p:tav>
                                        <p:tav tm="100000">
                                          <p:val>
                                            <p:strVal val="#ppt_y"/>
                                          </p:val>
                                        </p:tav>
                                      </p:tavLst>
                                    </p:anim>
                                  </p:childTnLst>
                                </p:cTn>
                              </p:par>
                              <p:par>
                                <p:cTn id="64" presetID="2" presetClass="entr" presetSubtype="4" fill="hold" grpId="0" nodeType="withEffect">
                                  <p:stCondLst>
                                    <p:cond delay="0"/>
                                  </p:stCondLst>
                                  <p:childTnLst>
                                    <p:set>
                                      <p:cBhvr>
                                        <p:cTn id="65" dur="1" fill="hold">
                                          <p:stCondLst>
                                            <p:cond delay="0"/>
                                          </p:stCondLst>
                                        </p:cTn>
                                        <p:tgtEl>
                                          <p:spTgt spid="23"/>
                                        </p:tgtEl>
                                        <p:attrNameLst>
                                          <p:attrName>style.visibility</p:attrName>
                                        </p:attrNameLst>
                                      </p:cBhvr>
                                      <p:to>
                                        <p:strVal val="visible"/>
                                      </p:to>
                                    </p:set>
                                    <p:anim calcmode="lin" valueType="num">
                                      <p:cBhvr additive="base">
                                        <p:cTn id="66" dur="500" fill="hold"/>
                                        <p:tgtEl>
                                          <p:spTgt spid="23"/>
                                        </p:tgtEl>
                                        <p:attrNameLst>
                                          <p:attrName>ppt_x</p:attrName>
                                        </p:attrNameLst>
                                      </p:cBhvr>
                                      <p:tavLst>
                                        <p:tav tm="0">
                                          <p:val>
                                            <p:strVal val="#ppt_x"/>
                                          </p:val>
                                        </p:tav>
                                        <p:tav tm="100000">
                                          <p:val>
                                            <p:strVal val="#ppt_x"/>
                                          </p:val>
                                        </p:tav>
                                      </p:tavLst>
                                    </p:anim>
                                    <p:anim calcmode="lin" valueType="num">
                                      <p:cBhvr additive="base">
                                        <p:cTn id="67"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p:bldP spid="21" grpId="0"/>
      <p:bldP spid="22" grpId="0"/>
      <p:bldP spid="23" grpId="0"/>
      <p:bldP spid="24" grpId="0"/>
    </p:bld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57199" y="193896"/>
            <a:ext cx="5468164" cy="729430"/>
          </a:xfrm>
          <a:prstGeom prst="rect">
            <a:avLst/>
          </a:prstGeom>
        </p:spPr>
        <p:txBody>
          <a:bodyPr wrap="none">
            <a:spAutoFit/>
          </a:bodyPr>
          <a:lstStyle/>
          <a:p>
            <a:pPr lvl="0" algn="ctr">
              <a:lnSpc>
                <a:spcPct val="115000"/>
              </a:lnSpc>
              <a:spcAft>
                <a:spcPts val="0"/>
              </a:spcAft>
            </a:pPr>
            <a:r>
              <a:rPr lang="en-SG" sz="3600" b="1" dirty="0" smtClean="0">
                <a:solidFill>
                  <a:schemeClr val="bg1"/>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Outline of Lamentations</a:t>
            </a:r>
            <a:endParaRPr lang="en-SG" sz="2400"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819962" y="812289"/>
            <a:ext cx="10210802" cy="3825523"/>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9962" y="4703619"/>
            <a:ext cx="10210802" cy="2088573"/>
          </a:xfrm>
          <a:prstGeom prst="rect">
            <a:avLst/>
          </a:prstGeom>
          <a:ln>
            <a:noFill/>
          </a:ln>
          <a:effectLst>
            <a:softEdge rad="112500"/>
          </a:effectLst>
        </p:spPr>
      </p:pic>
    </p:spTree>
    <p:extLst>
      <p:ext uri="{BB962C8B-B14F-4D97-AF65-F5344CB8AC3E}">
        <p14:creationId xmlns:p14="http://schemas.microsoft.com/office/powerpoint/2010/main" val="2109155185"/>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23310"/>
            <a:ext cx="3202823" cy="3985706"/>
          </a:xfrm>
          <a:prstGeom prst="rect">
            <a:avLst/>
          </a:prstGeom>
        </p:spPr>
        <p:txBody>
          <a:bodyPr wrap="square">
            <a:spAutoFit/>
          </a:bodyPr>
          <a:lstStyle/>
          <a:p>
            <a:pPr lvl="0" algn="ctr">
              <a:lnSpc>
                <a:spcPct val="115000"/>
              </a:lnSpc>
              <a:spcAft>
                <a:spcPts val="0"/>
              </a:spcAft>
            </a:pPr>
            <a:r>
              <a:rPr lang="en-SG" sz="4400" b="1" dirty="0" smtClean="0">
                <a:solidFill>
                  <a:schemeClr val="bg1"/>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3. Overview </a:t>
            </a:r>
            <a:r>
              <a:rPr lang="en-SG" sz="4400" b="1"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of Jeremiah’s Message</a:t>
            </a:r>
            <a:endParaRPr lang="en-SG" sz="3200"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386138" y="0"/>
            <a:ext cx="8805862" cy="6858000"/>
          </a:xfrm>
          <a:prstGeom prst="rect">
            <a:avLst/>
          </a:prstGeom>
          <a:ln>
            <a:noFill/>
          </a:ln>
          <a:effectLst>
            <a:softEdge rad="112500"/>
          </a:effectLst>
        </p:spPr>
      </p:pic>
      <p:sp>
        <p:nvSpPr>
          <p:cNvPr id="7" name="TextBox 6"/>
          <p:cNvSpPr txBox="1"/>
          <p:nvPr/>
        </p:nvSpPr>
        <p:spPr>
          <a:xfrm>
            <a:off x="606897" y="4749612"/>
            <a:ext cx="2510481" cy="1938992"/>
          </a:xfrm>
          <a:prstGeom prst="rect">
            <a:avLst/>
          </a:prstGeom>
          <a:noFill/>
        </p:spPr>
        <p:txBody>
          <a:bodyPr wrap="square" rtlCol="0">
            <a:spAutoFit/>
          </a:bodyPr>
          <a:lstStyle/>
          <a:p>
            <a:pPr algn="ctr"/>
            <a:r>
              <a:rPr lang="en-SG" sz="2400" dirty="0" smtClean="0">
                <a:solidFill>
                  <a:schemeClr val="bg1"/>
                </a:solidFill>
              </a:rPr>
              <a:t>From this picture say what are the main contents of Jeremiah’s message.</a:t>
            </a:r>
            <a:endParaRPr lang="en-SG" sz="2400" dirty="0">
              <a:solidFill>
                <a:schemeClr val="bg1"/>
              </a:solidFill>
            </a:endParaRPr>
          </a:p>
        </p:txBody>
      </p:sp>
    </p:spTree>
    <p:extLst>
      <p:ext uri="{BB962C8B-B14F-4D97-AF65-F5344CB8AC3E}">
        <p14:creationId xmlns:p14="http://schemas.microsoft.com/office/powerpoint/2010/main" val="2520932338"/>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43488" y="-1"/>
            <a:ext cx="7148512" cy="7529513"/>
          </a:xfrm>
          <a:prstGeom prst="rect">
            <a:avLst/>
          </a:prstGeom>
        </p:spPr>
      </p:pic>
      <p:sp>
        <p:nvSpPr>
          <p:cNvPr id="8" name="Rectangle 7"/>
          <p:cNvSpPr/>
          <p:nvPr/>
        </p:nvSpPr>
        <p:spPr>
          <a:xfrm>
            <a:off x="327333" y="909434"/>
            <a:ext cx="4388822" cy="4764381"/>
          </a:xfrm>
          <a:prstGeom prst="rect">
            <a:avLst/>
          </a:prstGeom>
        </p:spPr>
        <p:txBody>
          <a:bodyPr wrap="square">
            <a:spAutoFit/>
          </a:bodyPr>
          <a:lstStyle/>
          <a:p>
            <a:pPr lvl="0" algn="ctr">
              <a:lnSpc>
                <a:spcPct val="115000"/>
              </a:lnSpc>
              <a:spcAft>
                <a:spcPts val="0"/>
              </a:spcAft>
            </a:pPr>
            <a:r>
              <a:rPr lang="en-SG" sz="6600" b="1" dirty="0" smtClean="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4. Prophetic </a:t>
            </a:r>
            <a:r>
              <a:rPr lang="en-SG" sz="66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Acts of Jeremiah</a:t>
            </a:r>
            <a:endParaRPr lang="en-SG" sz="4800"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870427"/>
      </p:ext>
    </p:extLst>
  </p:cSld>
  <p:clrMapOvr>
    <a:masterClrMapping/>
  </p:clrMapOvr>
  <p:timing>
    <p:tnLst>
      <p:par>
        <p:cTn id="1" dur="indefinite" restart="never" nodeType="tmRoot"/>
      </p:par>
    </p:tnLst>
  </p:timing>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401842966"/>
      </p:ext>
    </p:extLst>
  </p:cSld>
  <p:clrMapOvr>
    <a:masterClrMapping/>
  </p:clrMapOvr>
  <p:timing>
    <p:tnLst>
      <p:par>
        <p:cTn id="1" dur="indefinite" restart="never" nodeType="tmRoot"/>
      </p:par>
    </p:tnLst>
  </p:timing>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629751" y="35372"/>
            <a:ext cx="3603010" cy="1599605"/>
          </a:xfrm>
          <a:prstGeom prst="rect">
            <a:avLst/>
          </a:prstGeom>
        </p:spPr>
        <p:txBody>
          <a:bodyPr wrap="square">
            <a:spAutoFit/>
          </a:bodyPr>
          <a:lstStyle/>
          <a:p>
            <a:pPr lvl="0" algn="ctr">
              <a:lnSpc>
                <a:spcPct val="115000"/>
              </a:lnSpc>
              <a:spcAft>
                <a:spcPts val="0"/>
              </a:spcAft>
            </a:pPr>
            <a:r>
              <a:rPr lang="en-SG" sz="4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5. Christ in Jeremiah</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127010" y="-109539"/>
            <a:ext cx="7064990" cy="7681913"/>
          </a:xfrm>
          <a:prstGeom prst="rect">
            <a:avLst/>
          </a:prstGeom>
        </p:spPr>
      </p:pic>
      <p:sp>
        <p:nvSpPr>
          <p:cNvPr id="7" name="Rectangle 6"/>
          <p:cNvSpPr/>
          <p:nvPr/>
        </p:nvSpPr>
        <p:spPr>
          <a:xfrm>
            <a:off x="0" y="1953296"/>
            <a:ext cx="4772025" cy="4586384"/>
          </a:xfrm>
          <a:prstGeom prst="rect">
            <a:avLst/>
          </a:prstGeom>
        </p:spPr>
        <p:txBody>
          <a:bodyPr wrap="square">
            <a:spAutoFit/>
          </a:bodyPr>
          <a:lstStyle/>
          <a:p>
            <a:pPr marL="4572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Christ is seen </a:t>
            </a: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in 23:1-8 </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(Coming Shepherd, Righteous Branch, and the Lord our Righteousness). He is also seen as the bringer of the New Covenant (31:31-34).</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0151831"/>
      </p:ext>
    </p:extLst>
  </p:cSld>
  <p:clrMapOvr>
    <a:masterClrMapping/>
  </p:clrMapOvr>
  <p:timing>
    <p:tnLst>
      <p:par>
        <p:cTn id="1" dur="indefinite" restart="never" nodeType="tmRoot"/>
      </p:par>
    </p:tnLst>
  </p:timing>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84320" y="0"/>
            <a:ext cx="8107681" cy="7363968"/>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9248" y="0"/>
            <a:ext cx="3925824" cy="7203665"/>
          </a:xfrm>
          <a:prstGeom prst="rect">
            <a:avLst/>
          </a:prstGeom>
          <a:ln>
            <a:noFill/>
          </a:ln>
          <a:effectLst>
            <a:softEdge rad="112500"/>
          </a:effectLst>
        </p:spPr>
      </p:pic>
    </p:spTree>
    <p:extLst>
      <p:ext uri="{BB962C8B-B14F-4D97-AF65-F5344CB8AC3E}">
        <p14:creationId xmlns:p14="http://schemas.microsoft.com/office/powerpoint/2010/main" val="2718379972"/>
      </p:ext>
    </p:extLst>
  </p:cSld>
  <p:clrMapOvr>
    <a:masterClrMapping/>
  </p:clrMapOvr>
  <p:timing>
    <p:tnLst>
      <p:par>
        <p:cTn id="1" dur="indefinite" restart="never" nodeType="tmRoot"/>
      </p:par>
    </p:tnLst>
  </p:timing>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645986"/>
          </a:xfrm>
          <a:prstGeom prst="rect">
            <a:avLst/>
          </a:prstGeom>
          <a:ln>
            <a:noFill/>
          </a:ln>
          <a:effectLst>
            <a:softEdge rad="112500"/>
          </a:effectLst>
        </p:spPr>
      </p:pic>
      <p:sp>
        <p:nvSpPr>
          <p:cNvPr id="4" name="Rectangle 3"/>
          <p:cNvSpPr/>
          <p:nvPr/>
        </p:nvSpPr>
        <p:spPr>
          <a:xfrm>
            <a:off x="145373" y="1024751"/>
            <a:ext cx="6262958" cy="5317353"/>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SIX: JEREMIAH 2</a:t>
            </a:r>
          </a:p>
          <a:p>
            <a:pPr algn="ctr">
              <a:lnSpc>
                <a:spcPct val="115000"/>
              </a:lnSpc>
              <a:spcAft>
                <a:spcPts val="1000"/>
              </a:spcAft>
            </a:pPr>
            <a:r>
              <a:rPr lang="en-SG" sz="7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Message of Jeremiah</a:t>
            </a:r>
            <a:endParaRPr lang="en-S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642737197"/>
      </p:ext>
    </p:extLst>
  </p:cSld>
  <p:clrMapOvr>
    <a:masterClrMapping/>
  </p:clrMapOvr>
  <p:timing>
    <p:tnLst>
      <p:par>
        <p:cTn id="1" dur="indefinite" restart="never" nodeType="tmRoot"/>
      </p:par>
    </p:tnLst>
  </p:timing>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61938" y="151179"/>
            <a:ext cx="5553075" cy="6555641"/>
          </a:xfrm>
          <a:prstGeom prst="rect">
            <a:avLst/>
          </a:prstGeom>
          <a:solidFill>
            <a:schemeClr val="accent5">
              <a:lumMod val="50000"/>
              <a:alpha val="78000"/>
            </a:schemeClr>
          </a:solidFill>
        </p:spPr>
        <p:txBody>
          <a:bodyPr wrap="square">
            <a:spAutoFit/>
          </a:bodyPr>
          <a:lstStyle/>
          <a:p>
            <a:r>
              <a:rPr lang="en-GB" sz="2000" b="1" baseline="30000" dirty="0" smtClean="0">
                <a:solidFill>
                  <a:schemeClr val="bg1"/>
                </a:solidFill>
                <a:latin typeface="Arial" panose="020B0604020202020204" pitchFamily="34" charset="0"/>
              </a:rPr>
              <a:t>5</a:t>
            </a:r>
            <a:r>
              <a:rPr lang="en-GB" sz="2000" dirty="0" smtClean="0">
                <a:solidFill>
                  <a:schemeClr val="bg1"/>
                </a:solidFill>
                <a:latin typeface="Helvetica Neue"/>
              </a:rPr>
              <a:t>“Before </a:t>
            </a:r>
            <a:r>
              <a:rPr lang="en-GB" sz="2000" dirty="0">
                <a:solidFill>
                  <a:schemeClr val="bg1"/>
                </a:solidFill>
                <a:latin typeface="Helvetica Neue"/>
              </a:rPr>
              <a:t>I formed you in the womb I knew you;</a:t>
            </a:r>
            <a:br>
              <a:rPr lang="en-GB" sz="2000" dirty="0">
                <a:solidFill>
                  <a:schemeClr val="bg1"/>
                </a:solidFill>
                <a:latin typeface="Helvetica Neue"/>
              </a:rPr>
            </a:br>
            <a:r>
              <a:rPr lang="en-GB" sz="2000" dirty="0">
                <a:solidFill>
                  <a:schemeClr val="bg1"/>
                </a:solidFill>
                <a:latin typeface="Helvetica Neue"/>
              </a:rPr>
              <a:t>Before you were born I sanctified you;</a:t>
            </a:r>
            <a:br>
              <a:rPr lang="en-GB" sz="2000" dirty="0">
                <a:solidFill>
                  <a:schemeClr val="bg1"/>
                </a:solidFill>
                <a:latin typeface="Helvetica Neue"/>
              </a:rPr>
            </a:br>
            <a:r>
              <a:rPr lang="en-GB" sz="2000" dirty="0">
                <a:solidFill>
                  <a:schemeClr val="bg1"/>
                </a:solidFill>
                <a:latin typeface="Helvetica Neue"/>
              </a:rPr>
              <a:t>I ordained you a prophet to the nations.”</a:t>
            </a:r>
          </a:p>
          <a:p>
            <a:r>
              <a:rPr lang="en-GB" sz="2000" b="1" baseline="30000" dirty="0">
                <a:solidFill>
                  <a:schemeClr val="bg1"/>
                </a:solidFill>
                <a:latin typeface="Arial" panose="020B0604020202020204" pitchFamily="34" charset="0"/>
              </a:rPr>
              <a:t>6 </a:t>
            </a:r>
            <a:r>
              <a:rPr lang="en-GB" sz="2000" dirty="0">
                <a:solidFill>
                  <a:schemeClr val="bg1"/>
                </a:solidFill>
                <a:latin typeface="Helvetica Neue"/>
              </a:rPr>
              <a:t>Then said I:</a:t>
            </a:r>
          </a:p>
          <a:p>
            <a:r>
              <a:rPr lang="en-GB" sz="2000" dirty="0">
                <a:solidFill>
                  <a:schemeClr val="bg1"/>
                </a:solidFill>
                <a:latin typeface="Helvetica Neue"/>
              </a:rPr>
              <a:t>“Ah, Lord </a:t>
            </a:r>
            <a:r>
              <a:rPr lang="en-GB" sz="2000" cap="small" dirty="0">
                <a:solidFill>
                  <a:schemeClr val="bg1"/>
                </a:solidFill>
                <a:latin typeface="Helvetica Neue"/>
              </a:rPr>
              <a:t>God</a:t>
            </a:r>
            <a:r>
              <a:rPr lang="en-GB" sz="2000" dirty="0">
                <a:solidFill>
                  <a:schemeClr val="bg1"/>
                </a:solidFill>
                <a:latin typeface="Helvetica Neue"/>
              </a:rPr>
              <a:t>!</a:t>
            </a:r>
            <a:br>
              <a:rPr lang="en-GB" sz="2000" dirty="0">
                <a:solidFill>
                  <a:schemeClr val="bg1"/>
                </a:solidFill>
                <a:latin typeface="Helvetica Neue"/>
              </a:rPr>
            </a:br>
            <a:r>
              <a:rPr lang="en-GB" sz="2000" dirty="0">
                <a:solidFill>
                  <a:schemeClr val="bg1"/>
                </a:solidFill>
                <a:latin typeface="Helvetica Neue"/>
              </a:rPr>
              <a:t>Behold, I cannot speak, for I </a:t>
            </a:r>
            <a:r>
              <a:rPr lang="en-GB" sz="2000" i="1" dirty="0">
                <a:solidFill>
                  <a:schemeClr val="bg1"/>
                </a:solidFill>
                <a:latin typeface="Helvetica Neue"/>
              </a:rPr>
              <a:t>am</a:t>
            </a:r>
            <a:r>
              <a:rPr lang="en-GB" sz="2000" dirty="0">
                <a:solidFill>
                  <a:schemeClr val="bg1"/>
                </a:solidFill>
                <a:latin typeface="Helvetica Neue"/>
              </a:rPr>
              <a:t> a youth.”</a:t>
            </a:r>
          </a:p>
          <a:p>
            <a:r>
              <a:rPr lang="en-GB" sz="2000" b="1" baseline="30000" dirty="0">
                <a:solidFill>
                  <a:schemeClr val="bg1"/>
                </a:solidFill>
                <a:latin typeface="Arial" panose="020B0604020202020204" pitchFamily="34" charset="0"/>
              </a:rPr>
              <a:t>7 </a:t>
            </a:r>
            <a:r>
              <a:rPr lang="en-GB" sz="2000" dirty="0">
                <a:solidFill>
                  <a:schemeClr val="bg1"/>
                </a:solidFill>
                <a:latin typeface="Helvetica Neue"/>
              </a:rPr>
              <a:t>But the </a:t>
            </a:r>
            <a:r>
              <a:rPr lang="en-GB" sz="2000" cap="small" dirty="0">
                <a:solidFill>
                  <a:schemeClr val="bg1"/>
                </a:solidFill>
                <a:latin typeface="Helvetica Neue"/>
              </a:rPr>
              <a:t>Lord</a:t>
            </a:r>
            <a:r>
              <a:rPr lang="en-GB" sz="2000" dirty="0">
                <a:solidFill>
                  <a:schemeClr val="bg1"/>
                </a:solidFill>
                <a:latin typeface="Helvetica Neue"/>
              </a:rPr>
              <a:t> said to me:</a:t>
            </a:r>
          </a:p>
          <a:p>
            <a:r>
              <a:rPr lang="en-GB" sz="2000" dirty="0">
                <a:solidFill>
                  <a:schemeClr val="bg1"/>
                </a:solidFill>
                <a:latin typeface="Helvetica Neue"/>
              </a:rPr>
              <a:t>“Do not say, ‘I </a:t>
            </a:r>
            <a:r>
              <a:rPr lang="en-GB" sz="2000" i="1" dirty="0">
                <a:solidFill>
                  <a:schemeClr val="bg1"/>
                </a:solidFill>
                <a:latin typeface="Helvetica Neue"/>
              </a:rPr>
              <a:t>am</a:t>
            </a:r>
            <a:r>
              <a:rPr lang="en-GB" sz="2000" dirty="0">
                <a:solidFill>
                  <a:schemeClr val="bg1"/>
                </a:solidFill>
                <a:latin typeface="Helvetica Neue"/>
              </a:rPr>
              <a:t> a youth,’</a:t>
            </a:r>
            <a:br>
              <a:rPr lang="en-GB" sz="2000" dirty="0">
                <a:solidFill>
                  <a:schemeClr val="bg1"/>
                </a:solidFill>
                <a:latin typeface="Helvetica Neue"/>
              </a:rPr>
            </a:br>
            <a:r>
              <a:rPr lang="en-GB" sz="2000" dirty="0">
                <a:solidFill>
                  <a:schemeClr val="bg1"/>
                </a:solidFill>
                <a:latin typeface="Helvetica Neue"/>
              </a:rPr>
              <a:t>For you shall go to all to whom I send you,</a:t>
            </a:r>
            <a:br>
              <a:rPr lang="en-GB" sz="2000" dirty="0">
                <a:solidFill>
                  <a:schemeClr val="bg1"/>
                </a:solidFill>
                <a:latin typeface="Helvetica Neue"/>
              </a:rPr>
            </a:br>
            <a:r>
              <a:rPr lang="en-GB" sz="2000" dirty="0">
                <a:solidFill>
                  <a:schemeClr val="bg1"/>
                </a:solidFill>
                <a:latin typeface="Helvetica Neue"/>
              </a:rPr>
              <a:t>And whatever I command you, you shall speak.</a:t>
            </a:r>
            <a:br>
              <a:rPr lang="en-GB" sz="2000" dirty="0">
                <a:solidFill>
                  <a:schemeClr val="bg1"/>
                </a:solidFill>
                <a:latin typeface="Helvetica Neue"/>
              </a:rPr>
            </a:br>
            <a:r>
              <a:rPr lang="en-GB" sz="2000" b="1" baseline="30000" dirty="0">
                <a:solidFill>
                  <a:schemeClr val="bg1"/>
                </a:solidFill>
                <a:latin typeface="Arial" panose="020B0604020202020204" pitchFamily="34" charset="0"/>
              </a:rPr>
              <a:t>8 </a:t>
            </a:r>
            <a:r>
              <a:rPr lang="en-GB" sz="2000" dirty="0">
                <a:solidFill>
                  <a:schemeClr val="bg1"/>
                </a:solidFill>
                <a:latin typeface="Helvetica Neue"/>
              </a:rPr>
              <a:t>Do not be afraid of their faces,</a:t>
            </a:r>
            <a:br>
              <a:rPr lang="en-GB" sz="2000" dirty="0">
                <a:solidFill>
                  <a:schemeClr val="bg1"/>
                </a:solidFill>
                <a:latin typeface="Helvetica Neue"/>
              </a:rPr>
            </a:br>
            <a:r>
              <a:rPr lang="en-GB" sz="2000" dirty="0">
                <a:solidFill>
                  <a:schemeClr val="bg1"/>
                </a:solidFill>
                <a:latin typeface="Helvetica Neue"/>
              </a:rPr>
              <a:t>For I </a:t>
            </a:r>
            <a:r>
              <a:rPr lang="en-GB" sz="2000" i="1" dirty="0">
                <a:solidFill>
                  <a:schemeClr val="bg1"/>
                </a:solidFill>
                <a:latin typeface="Helvetica Neue"/>
              </a:rPr>
              <a:t>am</a:t>
            </a:r>
            <a:r>
              <a:rPr lang="en-GB" sz="2000" dirty="0">
                <a:solidFill>
                  <a:schemeClr val="bg1"/>
                </a:solidFill>
                <a:latin typeface="Helvetica Neue"/>
              </a:rPr>
              <a:t> with you to deliver you,” says the </a:t>
            </a:r>
            <a:r>
              <a:rPr lang="en-GB" sz="2000" cap="small" dirty="0">
                <a:solidFill>
                  <a:schemeClr val="bg1"/>
                </a:solidFill>
                <a:latin typeface="Helvetica Neue"/>
              </a:rPr>
              <a:t>Lord</a:t>
            </a:r>
            <a:r>
              <a:rPr lang="en-GB" sz="2000" dirty="0">
                <a:solidFill>
                  <a:schemeClr val="bg1"/>
                </a:solidFill>
                <a:latin typeface="Helvetica Neue"/>
              </a:rPr>
              <a:t>.</a:t>
            </a:r>
          </a:p>
          <a:p>
            <a:r>
              <a:rPr lang="en-GB" sz="2000" b="1" baseline="30000" dirty="0">
                <a:solidFill>
                  <a:schemeClr val="bg1"/>
                </a:solidFill>
                <a:latin typeface="Arial" panose="020B0604020202020204" pitchFamily="34" charset="0"/>
              </a:rPr>
              <a:t>9 </a:t>
            </a:r>
            <a:r>
              <a:rPr lang="en-GB" sz="2000" dirty="0">
                <a:solidFill>
                  <a:schemeClr val="bg1"/>
                </a:solidFill>
                <a:latin typeface="Helvetica Neue"/>
              </a:rPr>
              <a:t>Then the </a:t>
            </a:r>
            <a:r>
              <a:rPr lang="en-GB" sz="2000" cap="small" dirty="0">
                <a:solidFill>
                  <a:schemeClr val="bg1"/>
                </a:solidFill>
                <a:latin typeface="Helvetica Neue"/>
              </a:rPr>
              <a:t>Lord</a:t>
            </a:r>
            <a:r>
              <a:rPr lang="en-GB" sz="2000" dirty="0">
                <a:solidFill>
                  <a:schemeClr val="bg1"/>
                </a:solidFill>
                <a:latin typeface="Helvetica Neue"/>
              </a:rPr>
              <a:t> put forth His hand and touched my mouth, and the </a:t>
            </a:r>
            <a:r>
              <a:rPr lang="en-GB" sz="2000" cap="small" dirty="0">
                <a:solidFill>
                  <a:schemeClr val="bg1"/>
                </a:solidFill>
                <a:latin typeface="Helvetica Neue"/>
              </a:rPr>
              <a:t>Lord</a:t>
            </a:r>
            <a:r>
              <a:rPr lang="en-GB" sz="2000" dirty="0">
                <a:solidFill>
                  <a:schemeClr val="bg1"/>
                </a:solidFill>
                <a:latin typeface="Helvetica Neue"/>
              </a:rPr>
              <a:t> said to me:</a:t>
            </a:r>
          </a:p>
          <a:p>
            <a:r>
              <a:rPr lang="en-GB" sz="2000" dirty="0">
                <a:solidFill>
                  <a:schemeClr val="bg1"/>
                </a:solidFill>
                <a:latin typeface="Helvetica Neue"/>
              </a:rPr>
              <a:t>“Behold, I have put My words in your mouth.</a:t>
            </a:r>
            <a:br>
              <a:rPr lang="en-GB" sz="2000" dirty="0">
                <a:solidFill>
                  <a:schemeClr val="bg1"/>
                </a:solidFill>
                <a:latin typeface="Helvetica Neue"/>
              </a:rPr>
            </a:br>
            <a:r>
              <a:rPr lang="en-GB" sz="2000" b="1" baseline="30000" dirty="0">
                <a:solidFill>
                  <a:schemeClr val="bg1"/>
                </a:solidFill>
                <a:latin typeface="Arial" panose="020B0604020202020204" pitchFamily="34" charset="0"/>
              </a:rPr>
              <a:t>10 </a:t>
            </a:r>
            <a:r>
              <a:rPr lang="en-GB" sz="2000" dirty="0">
                <a:solidFill>
                  <a:schemeClr val="bg1"/>
                </a:solidFill>
                <a:latin typeface="Helvetica Neue"/>
              </a:rPr>
              <a:t>See, I have this day set you over the nations and over the kingdoms,</a:t>
            </a:r>
            <a:br>
              <a:rPr lang="en-GB" sz="2000" dirty="0">
                <a:solidFill>
                  <a:schemeClr val="bg1"/>
                </a:solidFill>
                <a:latin typeface="Helvetica Neue"/>
              </a:rPr>
            </a:br>
            <a:r>
              <a:rPr lang="en-GB" sz="2000" dirty="0">
                <a:solidFill>
                  <a:schemeClr val="bg1"/>
                </a:solidFill>
                <a:latin typeface="Helvetica Neue"/>
              </a:rPr>
              <a:t>To root out and to pull down,</a:t>
            </a:r>
            <a:br>
              <a:rPr lang="en-GB" sz="2000" dirty="0">
                <a:solidFill>
                  <a:schemeClr val="bg1"/>
                </a:solidFill>
                <a:latin typeface="Helvetica Neue"/>
              </a:rPr>
            </a:br>
            <a:r>
              <a:rPr lang="en-GB" sz="2000" dirty="0">
                <a:solidFill>
                  <a:schemeClr val="bg1"/>
                </a:solidFill>
                <a:latin typeface="Helvetica Neue"/>
              </a:rPr>
              <a:t>To destroy and to throw down,</a:t>
            </a:r>
            <a:br>
              <a:rPr lang="en-GB" sz="2000" dirty="0">
                <a:solidFill>
                  <a:schemeClr val="bg1"/>
                </a:solidFill>
                <a:latin typeface="Helvetica Neue"/>
              </a:rPr>
            </a:br>
            <a:r>
              <a:rPr lang="en-GB" sz="2000" dirty="0">
                <a:solidFill>
                  <a:schemeClr val="bg1"/>
                </a:solidFill>
                <a:latin typeface="Helvetica Neue"/>
              </a:rPr>
              <a:t>To build and to plant.”</a:t>
            </a:r>
            <a:endParaRPr lang="en-GB" sz="2000" b="0" i="0" dirty="0">
              <a:solidFill>
                <a:schemeClr val="bg1"/>
              </a:solidFill>
              <a:effectLst/>
              <a:latin typeface="Helvetica Neue"/>
            </a:endParaRPr>
          </a:p>
        </p:txBody>
      </p:sp>
      <p:sp>
        <p:nvSpPr>
          <p:cNvPr id="6" name="Rectangle 5"/>
          <p:cNvSpPr/>
          <p:nvPr/>
        </p:nvSpPr>
        <p:spPr>
          <a:xfrm>
            <a:off x="261938" y="151179"/>
            <a:ext cx="5553075" cy="971184"/>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9" name="Left Arrow 8"/>
          <p:cNvSpPr/>
          <p:nvPr/>
        </p:nvSpPr>
        <p:spPr>
          <a:xfrm>
            <a:off x="5929313" y="151179"/>
            <a:ext cx="6000749" cy="11632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smtClean="0"/>
              <a:t>THE CALL </a:t>
            </a:r>
            <a:r>
              <a:rPr lang="en-SG" sz="2800" dirty="0" smtClean="0"/>
              <a:t>– From womb to be prophet</a:t>
            </a:r>
            <a:endParaRPr lang="en-SG" sz="2800" dirty="0"/>
          </a:p>
        </p:txBody>
      </p:sp>
      <p:sp>
        <p:nvSpPr>
          <p:cNvPr id="10" name="Rectangle 9"/>
          <p:cNvSpPr/>
          <p:nvPr/>
        </p:nvSpPr>
        <p:spPr>
          <a:xfrm>
            <a:off x="261938" y="1122363"/>
            <a:ext cx="5553075" cy="879475"/>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Left Arrow 10"/>
          <p:cNvSpPr/>
          <p:nvPr/>
        </p:nvSpPr>
        <p:spPr>
          <a:xfrm>
            <a:off x="5876925" y="980464"/>
            <a:ext cx="6000749" cy="11632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smtClean="0"/>
              <a:t>THE COMPLAINT </a:t>
            </a:r>
            <a:r>
              <a:rPr lang="en-SG" sz="2800" dirty="0" smtClean="0"/>
              <a:t>–       I’m too young</a:t>
            </a:r>
            <a:endParaRPr lang="en-SG" sz="2800" dirty="0"/>
          </a:p>
        </p:txBody>
      </p:sp>
      <p:sp>
        <p:nvSpPr>
          <p:cNvPr id="12" name="Rectangle 11"/>
          <p:cNvSpPr/>
          <p:nvPr/>
        </p:nvSpPr>
        <p:spPr>
          <a:xfrm>
            <a:off x="261937" y="2001838"/>
            <a:ext cx="5553075" cy="2141537"/>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Left Arrow 12"/>
          <p:cNvSpPr/>
          <p:nvPr/>
        </p:nvSpPr>
        <p:spPr>
          <a:xfrm>
            <a:off x="5919788" y="2438767"/>
            <a:ext cx="6000749" cy="11632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smtClean="0"/>
              <a:t>THE COMMAND </a:t>
            </a:r>
            <a:r>
              <a:rPr lang="en-SG" sz="2800" dirty="0" smtClean="0"/>
              <a:t>–       Go and speak</a:t>
            </a:r>
            <a:endParaRPr lang="en-SG" sz="2800" dirty="0"/>
          </a:p>
        </p:txBody>
      </p:sp>
      <p:sp>
        <p:nvSpPr>
          <p:cNvPr id="14" name="Rectangle 13"/>
          <p:cNvSpPr/>
          <p:nvPr/>
        </p:nvSpPr>
        <p:spPr>
          <a:xfrm>
            <a:off x="261936" y="4143375"/>
            <a:ext cx="5553075" cy="2457450"/>
          </a:xfrm>
          <a:prstGeom prst="rect">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5" name="Left Arrow 14"/>
          <p:cNvSpPr/>
          <p:nvPr/>
        </p:nvSpPr>
        <p:spPr>
          <a:xfrm>
            <a:off x="5919787" y="4727942"/>
            <a:ext cx="6000749" cy="1163271"/>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smtClean="0"/>
              <a:t>THE CONTENT </a:t>
            </a:r>
            <a:r>
              <a:rPr lang="en-SG" sz="2800" dirty="0" smtClean="0"/>
              <a:t>–  Pull down, build up</a:t>
            </a:r>
            <a:endParaRPr lang="en-SG" sz="2800" dirty="0"/>
          </a:p>
        </p:txBody>
      </p:sp>
      <p:sp>
        <p:nvSpPr>
          <p:cNvPr id="16" name="Rectangle 15"/>
          <p:cNvSpPr/>
          <p:nvPr/>
        </p:nvSpPr>
        <p:spPr>
          <a:xfrm>
            <a:off x="6809013" y="3546447"/>
            <a:ext cx="5382988" cy="1366528"/>
          </a:xfrm>
          <a:prstGeom prst="rect">
            <a:avLst/>
          </a:prstGeom>
          <a:solidFill>
            <a:srgbClr val="FF0000"/>
          </a:solidFill>
        </p:spPr>
        <p:txBody>
          <a:bodyPr wrap="square">
            <a:spAutoFit/>
          </a:bodyPr>
          <a:lstStyle/>
          <a:p>
            <a:pPr marL="342900" lvl="0" indent="-342900" algn="ctr">
              <a:lnSpc>
                <a:spcPct val="115000"/>
              </a:lnSpc>
              <a:spcAft>
                <a:spcPts val="0"/>
              </a:spcAft>
              <a:buFont typeface="+mj-lt"/>
              <a:buAutoNum type="arabicPeriod"/>
            </a:pP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Jeremiah’s Call (Chapter 1)</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454509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Effect transition="in" filter="fade">
                                      <p:cBhvr>
                                        <p:cTn id="19" dur="1000"/>
                                        <p:tgtEl>
                                          <p:spTgt spid="10"/>
                                        </p:tgtEl>
                                      </p:cBhvr>
                                    </p:animEffect>
                                    <p:anim calcmode="lin" valueType="num">
                                      <p:cBhvr>
                                        <p:cTn id="20" dur="1000" fill="hold"/>
                                        <p:tgtEl>
                                          <p:spTgt spid="10"/>
                                        </p:tgtEl>
                                        <p:attrNameLst>
                                          <p:attrName>ppt_x</p:attrName>
                                        </p:attrNameLst>
                                      </p:cBhvr>
                                      <p:tavLst>
                                        <p:tav tm="0">
                                          <p:val>
                                            <p:strVal val="#ppt_x"/>
                                          </p:val>
                                        </p:tav>
                                        <p:tav tm="100000">
                                          <p:val>
                                            <p:strVal val="#ppt_x"/>
                                          </p:val>
                                        </p:tav>
                                      </p:tavLst>
                                    </p:anim>
                                    <p:anim calcmode="lin" valueType="num">
                                      <p:cBhvr>
                                        <p:cTn id="21" dur="1000" fill="hold"/>
                                        <p:tgtEl>
                                          <p:spTgt spid="10"/>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fade">
                                      <p:cBhvr>
                                        <p:cTn id="24" dur="1000"/>
                                        <p:tgtEl>
                                          <p:spTgt spid="11"/>
                                        </p:tgtEl>
                                      </p:cBhvr>
                                    </p:animEffect>
                                    <p:anim calcmode="lin" valueType="num">
                                      <p:cBhvr>
                                        <p:cTn id="25" dur="1000" fill="hold"/>
                                        <p:tgtEl>
                                          <p:spTgt spid="11"/>
                                        </p:tgtEl>
                                        <p:attrNameLst>
                                          <p:attrName>ppt_x</p:attrName>
                                        </p:attrNameLst>
                                      </p:cBhvr>
                                      <p:tavLst>
                                        <p:tav tm="0">
                                          <p:val>
                                            <p:strVal val="#ppt_x"/>
                                          </p:val>
                                        </p:tav>
                                        <p:tav tm="100000">
                                          <p:val>
                                            <p:strVal val="#ppt_x"/>
                                          </p:val>
                                        </p:tav>
                                      </p:tavLst>
                                    </p:anim>
                                    <p:anim calcmode="lin" valueType="num">
                                      <p:cBhvr>
                                        <p:cTn id="26"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Effect transition="in" filter="fade">
                                      <p:cBhvr>
                                        <p:cTn id="31" dur="1000"/>
                                        <p:tgtEl>
                                          <p:spTgt spid="12"/>
                                        </p:tgtEl>
                                      </p:cBhvr>
                                    </p:animEffect>
                                    <p:anim calcmode="lin" valueType="num">
                                      <p:cBhvr>
                                        <p:cTn id="32" dur="1000" fill="hold"/>
                                        <p:tgtEl>
                                          <p:spTgt spid="12"/>
                                        </p:tgtEl>
                                        <p:attrNameLst>
                                          <p:attrName>ppt_x</p:attrName>
                                        </p:attrNameLst>
                                      </p:cBhvr>
                                      <p:tavLst>
                                        <p:tav tm="0">
                                          <p:val>
                                            <p:strVal val="#ppt_x"/>
                                          </p:val>
                                        </p:tav>
                                        <p:tav tm="100000">
                                          <p:val>
                                            <p:strVal val="#ppt_x"/>
                                          </p:val>
                                        </p:tav>
                                      </p:tavLst>
                                    </p:anim>
                                    <p:anim calcmode="lin" valueType="num">
                                      <p:cBhvr>
                                        <p:cTn id="33" dur="1000" fill="hold"/>
                                        <p:tgtEl>
                                          <p:spTgt spid="12"/>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3"/>
                                        </p:tgtEl>
                                        <p:attrNameLst>
                                          <p:attrName>style.visibility</p:attrName>
                                        </p:attrNameLst>
                                      </p:cBhvr>
                                      <p:to>
                                        <p:strVal val="visible"/>
                                      </p:to>
                                    </p:set>
                                    <p:animEffect transition="in" filter="fade">
                                      <p:cBhvr>
                                        <p:cTn id="36" dur="1000"/>
                                        <p:tgtEl>
                                          <p:spTgt spid="13"/>
                                        </p:tgtEl>
                                      </p:cBhvr>
                                    </p:animEffect>
                                    <p:anim calcmode="lin" valueType="num">
                                      <p:cBhvr>
                                        <p:cTn id="37" dur="1000" fill="hold"/>
                                        <p:tgtEl>
                                          <p:spTgt spid="13"/>
                                        </p:tgtEl>
                                        <p:attrNameLst>
                                          <p:attrName>ppt_x</p:attrName>
                                        </p:attrNameLst>
                                      </p:cBhvr>
                                      <p:tavLst>
                                        <p:tav tm="0">
                                          <p:val>
                                            <p:strVal val="#ppt_x"/>
                                          </p:val>
                                        </p:tav>
                                        <p:tav tm="100000">
                                          <p:val>
                                            <p:strVal val="#ppt_x"/>
                                          </p:val>
                                        </p:tav>
                                      </p:tavLst>
                                    </p:anim>
                                    <p:anim calcmode="lin" valueType="num">
                                      <p:cBhvr>
                                        <p:cTn id="38"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animEffect transition="in" filter="fade">
                                      <p:cBhvr>
                                        <p:cTn id="43" dur="1000"/>
                                        <p:tgtEl>
                                          <p:spTgt spid="14"/>
                                        </p:tgtEl>
                                      </p:cBhvr>
                                    </p:animEffect>
                                    <p:anim calcmode="lin" valueType="num">
                                      <p:cBhvr>
                                        <p:cTn id="44" dur="1000" fill="hold"/>
                                        <p:tgtEl>
                                          <p:spTgt spid="14"/>
                                        </p:tgtEl>
                                        <p:attrNameLst>
                                          <p:attrName>ppt_x</p:attrName>
                                        </p:attrNameLst>
                                      </p:cBhvr>
                                      <p:tavLst>
                                        <p:tav tm="0">
                                          <p:val>
                                            <p:strVal val="#ppt_x"/>
                                          </p:val>
                                        </p:tav>
                                        <p:tav tm="100000">
                                          <p:val>
                                            <p:strVal val="#ppt_x"/>
                                          </p:val>
                                        </p:tav>
                                      </p:tavLst>
                                    </p:anim>
                                    <p:anim calcmode="lin" valueType="num">
                                      <p:cBhvr>
                                        <p:cTn id="45" dur="1000" fill="hold"/>
                                        <p:tgtEl>
                                          <p:spTgt spid="14"/>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9" grpId="0" animBg="1"/>
      <p:bldP spid="10" grpId="0" animBg="1"/>
      <p:bldP spid="11" grpId="0" animBg="1"/>
      <p:bldP spid="12" grpId="0" animBg="1"/>
      <p:bldP spid="13" grpId="0" animBg="1"/>
      <p:bldP spid="14" grpId="0" animBg="1"/>
      <p:bldP spid="15" grpId="0" animBg="1"/>
    </p:bldLst>
  </p:timing>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33363" y="62846"/>
            <a:ext cx="6881812" cy="1938992"/>
          </a:xfrm>
          <a:prstGeom prst="rect">
            <a:avLst/>
          </a:prstGeom>
          <a:solidFill>
            <a:srgbClr val="00B050"/>
          </a:solidFill>
        </p:spPr>
        <p:txBody>
          <a:bodyPr wrap="square">
            <a:spAutoFit/>
          </a:bodyPr>
          <a:lstStyle/>
          <a:p>
            <a:r>
              <a:rPr lang="en-GB" sz="2400" b="1" i="1" baseline="30000" dirty="0">
                <a:solidFill>
                  <a:schemeClr val="bg1"/>
                </a:solidFill>
                <a:latin typeface="Arial" panose="020B0604020202020204" pitchFamily="34" charset="0"/>
              </a:rPr>
              <a:t>11 </a:t>
            </a:r>
            <a:r>
              <a:rPr lang="en-GB" sz="2400" i="1" dirty="0">
                <a:solidFill>
                  <a:schemeClr val="bg1"/>
                </a:solidFill>
                <a:latin typeface="Helvetica Neue"/>
              </a:rPr>
              <a:t>Moreover the word of the </a:t>
            </a:r>
            <a:r>
              <a:rPr lang="en-GB" sz="2400" i="1" cap="small" dirty="0">
                <a:solidFill>
                  <a:schemeClr val="bg1"/>
                </a:solidFill>
                <a:latin typeface="Helvetica Neue"/>
              </a:rPr>
              <a:t>Lord</a:t>
            </a:r>
            <a:r>
              <a:rPr lang="en-GB" sz="2400" i="1" dirty="0">
                <a:solidFill>
                  <a:schemeClr val="bg1"/>
                </a:solidFill>
                <a:latin typeface="Helvetica Neue"/>
              </a:rPr>
              <a:t> came to me, saying, “Jeremiah, what do you see?”</a:t>
            </a:r>
          </a:p>
          <a:p>
            <a:r>
              <a:rPr lang="en-GB" sz="2400" i="1" dirty="0">
                <a:solidFill>
                  <a:schemeClr val="bg1"/>
                </a:solidFill>
                <a:latin typeface="Helvetica Neue"/>
              </a:rPr>
              <a:t>And I said, “I see a branch of an almond tree.”</a:t>
            </a:r>
          </a:p>
          <a:p>
            <a:r>
              <a:rPr lang="en-GB" sz="2400" b="1" i="1" baseline="30000" dirty="0">
                <a:solidFill>
                  <a:schemeClr val="bg1"/>
                </a:solidFill>
                <a:latin typeface="Arial" panose="020B0604020202020204" pitchFamily="34" charset="0"/>
              </a:rPr>
              <a:t>12 </a:t>
            </a:r>
            <a:r>
              <a:rPr lang="en-GB" sz="2400" i="1" dirty="0">
                <a:solidFill>
                  <a:schemeClr val="bg1"/>
                </a:solidFill>
                <a:latin typeface="Helvetica Neue"/>
              </a:rPr>
              <a:t>Then the </a:t>
            </a:r>
            <a:r>
              <a:rPr lang="en-GB" sz="2400" i="1" cap="small" dirty="0">
                <a:solidFill>
                  <a:schemeClr val="bg1"/>
                </a:solidFill>
                <a:latin typeface="Helvetica Neue"/>
              </a:rPr>
              <a:t>Lord</a:t>
            </a:r>
            <a:r>
              <a:rPr lang="en-GB" sz="2400" i="1" dirty="0">
                <a:solidFill>
                  <a:schemeClr val="bg1"/>
                </a:solidFill>
                <a:latin typeface="Helvetica Neue"/>
              </a:rPr>
              <a:t> said to me, “You have seen well, for I am ready to perform My word.”</a:t>
            </a:r>
            <a:endParaRPr lang="en-GB" sz="2400" b="0" i="1" dirty="0">
              <a:solidFill>
                <a:schemeClr val="bg1"/>
              </a:solidFill>
              <a:effectLst/>
              <a:latin typeface="Helvetica Neue"/>
            </a:endParaRPr>
          </a:p>
        </p:txBody>
      </p:sp>
      <p:sp>
        <p:nvSpPr>
          <p:cNvPr id="7" name="Rectangle 6"/>
          <p:cNvSpPr/>
          <p:nvPr/>
        </p:nvSpPr>
        <p:spPr>
          <a:xfrm>
            <a:off x="8129588" y="179487"/>
            <a:ext cx="4062412" cy="5940088"/>
          </a:xfrm>
          <a:prstGeom prst="rect">
            <a:avLst/>
          </a:prstGeom>
          <a:solidFill>
            <a:srgbClr val="C00000"/>
          </a:solidFill>
        </p:spPr>
        <p:txBody>
          <a:bodyPr wrap="square">
            <a:spAutoFit/>
          </a:bodyPr>
          <a:lstStyle/>
          <a:p>
            <a:r>
              <a:rPr lang="en-GB" sz="2000" b="1" i="1" baseline="30000" dirty="0">
                <a:solidFill>
                  <a:schemeClr val="bg1"/>
                </a:solidFill>
                <a:latin typeface="Arial" panose="020B0604020202020204" pitchFamily="34" charset="0"/>
              </a:rPr>
              <a:t>13 </a:t>
            </a:r>
            <a:r>
              <a:rPr lang="en-GB" sz="2000" i="1" dirty="0">
                <a:solidFill>
                  <a:schemeClr val="bg1"/>
                </a:solidFill>
                <a:latin typeface="Helvetica Neue"/>
              </a:rPr>
              <a:t>And the word of the </a:t>
            </a:r>
            <a:r>
              <a:rPr lang="en-GB" sz="2000" i="1" cap="small" dirty="0">
                <a:solidFill>
                  <a:schemeClr val="bg1"/>
                </a:solidFill>
                <a:latin typeface="Helvetica Neue"/>
              </a:rPr>
              <a:t>Lord</a:t>
            </a:r>
            <a:r>
              <a:rPr lang="en-GB" sz="2000" i="1" dirty="0">
                <a:solidFill>
                  <a:schemeClr val="bg1"/>
                </a:solidFill>
                <a:latin typeface="Helvetica Neue"/>
              </a:rPr>
              <a:t> came to me the second time, saying, “What do you see?”</a:t>
            </a:r>
          </a:p>
          <a:p>
            <a:r>
              <a:rPr lang="en-GB" sz="2000" i="1" dirty="0">
                <a:solidFill>
                  <a:schemeClr val="bg1"/>
                </a:solidFill>
                <a:latin typeface="Helvetica Neue"/>
              </a:rPr>
              <a:t>And I said, “I see a boiling pot, and it is facing away from the north.”</a:t>
            </a:r>
          </a:p>
          <a:p>
            <a:r>
              <a:rPr lang="en-GB" sz="2000" b="1" i="1" baseline="30000" dirty="0">
                <a:solidFill>
                  <a:schemeClr val="bg1"/>
                </a:solidFill>
                <a:latin typeface="Arial" panose="020B0604020202020204" pitchFamily="34" charset="0"/>
              </a:rPr>
              <a:t>14 </a:t>
            </a:r>
            <a:r>
              <a:rPr lang="en-GB" sz="2000" i="1" dirty="0">
                <a:solidFill>
                  <a:schemeClr val="bg1"/>
                </a:solidFill>
                <a:latin typeface="Helvetica Neue"/>
              </a:rPr>
              <a:t>Then the </a:t>
            </a:r>
            <a:r>
              <a:rPr lang="en-GB" sz="2000" i="1" cap="small" dirty="0">
                <a:solidFill>
                  <a:schemeClr val="bg1"/>
                </a:solidFill>
                <a:latin typeface="Helvetica Neue"/>
              </a:rPr>
              <a:t>Lord</a:t>
            </a:r>
            <a:r>
              <a:rPr lang="en-GB" sz="2000" i="1" dirty="0">
                <a:solidFill>
                  <a:schemeClr val="bg1"/>
                </a:solidFill>
                <a:latin typeface="Helvetica Neue"/>
              </a:rPr>
              <a:t> said to me:</a:t>
            </a:r>
          </a:p>
          <a:p>
            <a:r>
              <a:rPr lang="en-GB" sz="2000" i="1" dirty="0">
                <a:solidFill>
                  <a:schemeClr val="bg1"/>
                </a:solidFill>
                <a:latin typeface="Helvetica Neue"/>
              </a:rPr>
              <a:t>“Out of the north calamity shall break forth</a:t>
            </a:r>
            <a:br>
              <a:rPr lang="en-GB" sz="2000" i="1" dirty="0">
                <a:solidFill>
                  <a:schemeClr val="bg1"/>
                </a:solidFill>
                <a:latin typeface="Helvetica Neue"/>
              </a:rPr>
            </a:br>
            <a:r>
              <a:rPr lang="en-GB" sz="2000" i="1" dirty="0">
                <a:solidFill>
                  <a:schemeClr val="bg1"/>
                </a:solidFill>
                <a:latin typeface="Helvetica Neue"/>
              </a:rPr>
              <a:t>On all the inhabitants of the land.</a:t>
            </a:r>
            <a:br>
              <a:rPr lang="en-GB" sz="2000" i="1" dirty="0">
                <a:solidFill>
                  <a:schemeClr val="bg1"/>
                </a:solidFill>
                <a:latin typeface="Helvetica Neue"/>
              </a:rPr>
            </a:br>
            <a:r>
              <a:rPr lang="en-GB" sz="2000" b="1" i="1" baseline="30000" dirty="0">
                <a:solidFill>
                  <a:schemeClr val="bg1"/>
                </a:solidFill>
                <a:latin typeface="Arial" panose="020B0604020202020204" pitchFamily="34" charset="0"/>
              </a:rPr>
              <a:t>15 </a:t>
            </a:r>
            <a:r>
              <a:rPr lang="en-GB" sz="2000" i="1" dirty="0">
                <a:solidFill>
                  <a:schemeClr val="bg1"/>
                </a:solidFill>
                <a:latin typeface="Helvetica Neue"/>
              </a:rPr>
              <a:t>For behold, I am calling</a:t>
            </a:r>
            <a:br>
              <a:rPr lang="en-GB" sz="2000" i="1" dirty="0">
                <a:solidFill>
                  <a:schemeClr val="bg1"/>
                </a:solidFill>
                <a:latin typeface="Helvetica Neue"/>
              </a:rPr>
            </a:br>
            <a:r>
              <a:rPr lang="en-GB" sz="2000" i="1" dirty="0">
                <a:solidFill>
                  <a:schemeClr val="bg1"/>
                </a:solidFill>
                <a:latin typeface="Helvetica Neue"/>
              </a:rPr>
              <a:t>All the families of the kingdoms of the north,” says the </a:t>
            </a:r>
            <a:r>
              <a:rPr lang="en-GB" sz="2000" i="1" cap="small" dirty="0">
                <a:solidFill>
                  <a:schemeClr val="bg1"/>
                </a:solidFill>
                <a:latin typeface="Helvetica Neue"/>
              </a:rPr>
              <a:t>Lord</a:t>
            </a:r>
            <a:r>
              <a:rPr lang="en-GB" sz="2000" i="1" dirty="0">
                <a:solidFill>
                  <a:schemeClr val="bg1"/>
                </a:solidFill>
                <a:latin typeface="Helvetica Neue"/>
              </a:rPr>
              <a:t>;</a:t>
            </a:r>
            <a:br>
              <a:rPr lang="en-GB" sz="2000" i="1" dirty="0">
                <a:solidFill>
                  <a:schemeClr val="bg1"/>
                </a:solidFill>
                <a:latin typeface="Helvetica Neue"/>
              </a:rPr>
            </a:br>
            <a:r>
              <a:rPr lang="en-GB" sz="2000" i="1" dirty="0">
                <a:solidFill>
                  <a:schemeClr val="bg1"/>
                </a:solidFill>
                <a:latin typeface="Helvetica Neue"/>
              </a:rPr>
              <a:t>“They shall come and each one set his throne</a:t>
            </a:r>
            <a:br>
              <a:rPr lang="en-GB" sz="2000" i="1" dirty="0">
                <a:solidFill>
                  <a:schemeClr val="bg1"/>
                </a:solidFill>
                <a:latin typeface="Helvetica Neue"/>
              </a:rPr>
            </a:br>
            <a:r>
              <a:rPr lang="en-GB" sz="2000" i="1" dirty="0">
                <a:solidFill>
                  <a:schemeClr val="bg1"/>
                </a:solidFill>
                <a:latin typeface="Helvetica Neue"/>
              </a:rPr>
              <a:t>At the entrance of the gates of Jerusalem,</a:t>
            </a:r>
            <a:br>
              <a:rPr lang="en-GB" sz="2000" i="1" dirty="0">
                <a:solidFill>
                  <a:schemeClr val="bg1"/>
                </a:solidFill>
                <a:latin typeface="Helvetica Neue"/>
              </a:rPr>
            </a:br>
            <a:r>
              <a:rPr lang="en-GB" sz="2000" i="1" dirty="0">
                <a:solidFill>
                  <a:schemeClr val="bg1"/>
                </a:solidFill>
                <a:latin typeface="Helvetica Neue"/>
              </a:rPr>
              <a:t>Against all its walls all around,</a:t>
            </a:r>
            <a:br>
              <a:rPr lang="en-GB" sz="2000" i="1" dirty="0">
                <a:solidFill>
                  <a:schemeClr val="bg1"/>
                </a:solidFill>
                <a:latin typeface="Helvetica Neue"/>
              </a:rPr>
            </a:br>
            <a:r>
              <a:rPr lang="en-GB" sz="2000" i="1" dirty="0">
                <a:solidFill>
                  <a:schemeClr val="bg1"/>
                </a:solidFill>
                <a:latin typeface="Helvetica Neue"/>
              </a:rPr>
              <a:t>And against all the cities of Judah.</a:t>
            </a:r>
            <a:endParaRPr lang="en-GB" sz="2000" b="0" i="1" dirty="0">
              <a:solidFill>
                <a:schemeClr val="bg1"/>
              </a:solidFill>
              <a:effectLst/>
              <a:latin typeface="Helvetica Neue"/>
            </a:endParaRPr>
          </a:p>
        </p:txBody>
      </p:sp>
      <p:sp>
        <p:nvSpPr>
          <p:cNvPr id="8" name="Rectangle 7"/>
          <p:cNvSpPr/>
          <p:nvPr/>
        </p:nvSpPr>
        <p:spPr>
          <a:xfrm>
            <a:off x="218304" y="5835710"/>
            <a:ext cx="7404078"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rPr>
              <a:t>Jeremiah’s Call in Two Signs</a:t>
            </a:r>
            <a:endParaRPr lang="en-US" sz="4800" b="1"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077573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Lst>
  </p:timing>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58417" y="216953"/>
            <a:ext cx="9939452" cy="729430"/>
          </a:xfrm>
          <a:prstGeom prst="rect">
            <a:avLst/>
          </a:prstGeom>
        </p:spPr>
        <p:txBody>
          <a:bodyPr wrap="none">
            <a:spAutoFit/>
          </a:bodyPr>
          <a:lstStyle/>
          <a:p>
            <a:pPr lvl="0">
              <a:lnSpc>
                <a:spcPct val="115000"/>
              </a:lnSpc>
              <a:spcAft>
                <a:spcPts val="0"/>
              </a:spcAft>
            </a:pPr>
            <a:r>
              <a:rPr lang="en-SG" sz="36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2. Jeremiah’s </a:t>
            </a: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Early Preaching (Chapters 2-6)</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58417" y="969970"/>
            <a:ext cx="10396538" cy="1325556"/>
          </a:xfrm>
          <a:prstGeom prst="rect">
            <a:avLst/>
          </a:prstGeom>
        </p:spPr>
        <p:txBody>
          <a:bodyPr wrap="square">
            <a:spAutoFit/>
          </a:bodyPr>
          <a:lstStyle/>
          <a:p>
            <a:pPr marL="457200" algn="ctr">
              <a:lnSpc>
                <a:spcPct val="115000"/>
              </a:lnSpc>
              <a:spcAft>
                <a:spcPts val="0"/>
              </a:spcAft>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Jeremiah reminds Judah of the _____________ and wilderness experience:</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7819460" y="946383"/>
            <a:ext cx="1946495"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EXODUS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158979" y="2237031"/>
            <a:ext cx="11874042" cy="4339650"/>
          </a:xfrm>
          <a:prstGeom prst="rect">
            <a:avLst/>
          </a:prstGeom>
          <a:solidFill>
            <a:schemeClr val="accent1">
              <a:lumMod val="50000"/>
              <a:alpha val="68000"/>
            </a:schemeClr>
          </a:solidFill>
        </p:spPr>
        <p:txBody>
          <a:bodyPr wrap="square">
            <a:spAutoFit/>
          </a:bodyPr>
          <a:lstStyle/>
          <a:p>
            <a:pPr marL="342900" lvl="0" indent="-342900">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Was like the perfect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___________________ </a:t>
            </a:r>
          </a:p>
          <a:p>
            <a:pPr marL="342900" lvl="0" indent="-342900">
              <a:lnSpc>
                <a:spcPct val="115000"/>
              </a:lnSpc>
              <a:spcAft>
                <a:spcPts val="0"/>
              </a:spcAft>
              <a:buFont typeface="Symbol" panose="05050102010706020507" pitchFamily="18" charset="2"/>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Things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changed for the worse on entering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Canaan.</a:t>
            </a:r>
          </a:p>
          <a:p>
            <a:pPr marL="342900" lvl="0" indent="-342900">
              <a:lnSpc>
                <a:spcPct val="115000"/>
              </a:lnSpc>
              <a:spcAft>
                <a:spcPts val="0"/>
              </a:spcAft>
              <a:buFont typeface="Symbol" panose="05050102010706020507" pitchFamily="18" charset="2"/>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Judah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had changed “gods</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endParaRPr lang="en-SG"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Judah had rejected the fountain of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life.</a:t>
            </a:r>
            <a:endParaRPr lang="en-SG"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She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was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now in an </a:t>
            </a:r>
            <a:r>
              <a:rPr lang="en-SG" sz="2400" i="1" dirty="0">
                <a:solidFill>
                  <a:schemeClr val="bg1"/>
                </a:solidFill>
                <a:latin typeface="Arial" panose="020B0604020202020204" pitchFamily="34" charset="0"/>
                <a:ea typeface="Calibri" panose="020F0502020204030204" pitchFamily="34" charset="0"/>
                <a:cs typeface="Arial" panose="020B0604020202020204" pitchFamily="34" charset="0"/>
              </a:rPr>
              <a:t>‘unholy </a:t>
            </a:r>
            <a:r>
              <a:rPr lang="en-SG" sz="2400" i="1" dirty="0" smtClean="0">
                <a:solidFill>
                  <a:schemeClr val="bg1"/>
                </a:solidFill>
                <a:latin typeface="Arial" panose="020B0604020202020204" pitchFamily="34" charset="0"/>
                <a:ea typeface="Calibri" panose="020F0502020204030204" pitchFamily="34" charset="0"/>
                <a:cs typeface="Arial" panose="020B0604020202020204" pitchFamily="34" charset="0"/>
              </a:rPr>
              <a:t>alliance.</a:t>
            </a:r>
            <a:endPar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She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had become a stained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harlot.</a:t>
            </a:r>
          </a:p>
          <a:p>
            <a:pPr marL="342900" lvl="0" indent="-342900">
              <a:lnSpc>
                <a:spcPct val="115000"/>
              </a:lnSpc>
              <a:spcAft>
                <a:spcPts val="0"/>
              </a:spcAft>
              <a:buFont typeface="Symbol" panose="05050102010706020507" pitchFamily="18" charset="2"/>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She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felt no guilt about her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wrong.</a:t>
            </a:r>
          </a:p>
          <a:p>
            <a:pPr marL="342900" lvl="0" indent="-342900">
              <a:lnSpc>
                <a:spcPct val="115000"/>
              </a:lnSpc>
              <a:spcAft>
                <a:spcPts val="0"/>
              </a:spcAft>
              <a:buFont typeface="Symbol" panose="05050102010706020507" pitchFamily="18" charset="2"/>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She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would soon be desperate, without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help.</a:t>
            </a:r>
            <a:endParaRPr lang="en-SG"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She should have learnt her lesson from Israel, </a:t>
            </a:r>
            <a:endPar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lvl="0">
              <a:lnSpc>
                <a:spcPct val="115000"/>
              </a:lnSpc>
              <a:spcAft>
                <a:spcPts val="0"/>
              </a:spcAft>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but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because she didn’t ________________ was coming! </a:t>
            </a:r>
            <a:endParaRPr lang="en-SG"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2221" y="2383699"/>
            <a:ext cx="4237205" cy="3575141"/>
          </a:xfrm>
          <a:prstGeom prst="rect">
            <a:avLst/>
          </a:prstGeom>
          <a:ln>
            <a:noFill/>
          </a:ln>
          <a:effectLst>
            <a:softEdge rad="112500"/>
          </a:effectLst>
        </p:spPr>
      </p:pic>
      <p:pic>
        <p:nvPicPr>
          <p:cNvPr id="11" name="Picture 10"/>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51677" y="3161049"/>
            <a:ext cx="2537740" cy="2537740"/>
          </a:xfrm>
          <a:prstGeom prst="rect">
            <a:avLst/>
          </a:prstGeom>
        </p:spPr>
      </p:pic>
      <p:sp>
        <p:nvSpPr>
          <p:cNvPr id="12" name="Rectangle 11"/>
          <p:cNvSpPr/>
          <p:nvPr/>
        </p:nvSpPr>
        <p:spPr>
          <a:xfrm>
            <a:off x="3415870" y="2061051"/>
            <a:ext cx="3188694"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HONEYMOON</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3" name="Rectangle 12"/>
          <p:cNvSpPr/>
          <p:nvPr/>
        </p:nvSpPr>
        <p:spPr>
          <a:xfrm>
            <a:off x="3965380" y="5865372"/>
            <a:ext cx="2089676"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DIVORCE</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7660448" y="2450644"/>
            <a:ext cx="4357957" cy="3490186"/>
          </a:xfrm>
          <a:prstGeom prst="rect">
            <a:avLst/>
          </a:prstGeom>
          <a:solidFill>
            <a:schemeClr val="accent1">
              <a:lumMod val="50000"/>
            </a:schemeClr>
          </a:solidFill>
        </p:spPr>
        <p:txBody>
          <a:bodyPr wrap="square">
            <a:spAutoFit/>
          </a:bodyPr>
          <a:lstStyle/>
          <a:p>
            <a:pPr marL="342900" lvl="0" indent="-342900">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There was, however, still hope</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a:t>
            </a:r>
          </a:p>
          <a:p>
            <a:pPr marL="342900" lvl="0" indent="-342900">
              <a:lnSpc>
                <a:spcPct val="115000"/>
              </a:lnSpc>
              <a:spcAft>
                <a:spcPts val="0"/>
              </a:spcAft>
              <a:buFont typeface="Symbol" panose="05050102010706020507" pitchFamily="18" charset="2"/>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The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Lord wanted to heal the broken relationship and transform her inner life </a:t>
            </a:r>
            <a:endPar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342900" lvl="0" indent="-342900">
              <a:lnSpc>
                <a:spcPct val="115000"/>
              </a:lnSpc>
              <a:spcAft>
                <a:spcPts val="0"/>
              </a:spcAft>
              <a:buFont typeface="Symbol" panose="05050102010706020507" pitchFamily="18" charset="2"/>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He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wanted to restore her to His original intention for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Judah –to bless the nations.</a:t>
            </a:r>
            <a:endParaRPr lang="en-SG" sz="20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2006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Effect transition="in" filter="wipe(down)">
                                      <p:cBhvr>
                                        <p:cTn id="25" dur="580">
                                          <p:stCondLst>
                                            <p:cond delay="0"/>
                                          </p:stCondLst>
                                        </p:cTn>
                                        <p:tgtEl>
                                          <p:spTgt spid="12"/>
                                        </p:tgtEl>
                                      </p:cBhvr>
                                    </p:animEffect>
                                    <p:anim calcmode="lin" valueType="num">
                                      <p:cBhvr>
                                        <p:cTn id="26"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31" dur="26">
                                          <p:stCondLst>
                                            <p:cond delay="650"/>
                                          </p:stCondLst>
                                        </p:cTn>
                                        <p:tgtEl>
                                          <p:spTgt spid="12"/>
                                        </p:tgtEl>
                                      </p:cBhvr>
                                      <p:to x="100000" y="60000"/>
                                    </p:animScale>
                                    <p:animScale>
                                      <p:cBhvr>
                                        <p:cTn id="32" dur="166" decel="50000">
                                          <p:stCondLst>
                                            <p:cond delay="676"/>
                                          </p:stCondLst>
                                        </p:cTn>
                                        <p:tgtEl>
                                          <p:spTgt spid="12"/>
                                        </p:tgtEl>
                                      </p:cBhvr>
                                      <p:to x="100000" y="100000"/>
                                    </p:animScale>
                                    <p:animScale>
                                      <p:cBhvr>
                                        <p:cTn id="33" dur="26">
                                          <p:stCondLst>
                                            <p:cond delay="1312"/>
                                          </p:stCondLst>
                                        </p:cTn>
                                        <p:tgtEl>
                                          <p:spTgt spid="12"/>
                                        </p:tgtEl>
                                      </p:cBhvr>
                                      <p:to x="100000" y="80000"/>
                                    </p:animScale>
                                    <p:animScale>
                                      <p:cBhvr>
                                        <p:cTn id="34" dur="166" decel="50000">
                                          <p:stCondLst>
                                            <p:cond delay="1338"/>
                                          </p:stCondLst>
                                        </p:cTn>
                                        <p:tgtEl>
                                          <p:spTgt spid="12"/>
                                        </p:tgtEl>
                                      </p:cBhvr>
                                      <p:to x="100000" y="100000"/>
                                    </p:animScale>
                                    <p:animScale>
                                      <p:cBhvr>
                                        <p:cTn id="35" dur="26">
                                          <p:stCondLst>
                                            <p:cond delay="1642"/>
                                          </p:stCondLst>
                                        </p:cTn>
                                        <p:tgtEl>
                                          <p:spTgt spid="12"/>
                                        </p:tgtEl>
                                      </p:cBhvr>
                                      <p:to x="100000" y="90000"/>
                                    </p:animScale>
                                    <p:animScale>
                                      <p:cBhvr>
                                        <p:cTn id="36" dur="166" decel="50000">
                                          <p:stCondLst>
                                            <p:cond delay="1668"/>
                                          </p:stCondLst>
                                        </p:cTn>
                                        <p:tgtEl>
                                          <p:spTgt spid="12"/>
                                        </p:tgtEl>
                                      </p:cBhvr>
                                      <p:to x="100000" y="100000"/>
                                    </p:animScale>
                                    <p:animScale>
                                      <p:cBhvr>
                                        <p:cTn id="37" dur="26">
                                          <p:stCondLst>
                                            <p:cond delay="1808"/>
                                          </p:stCondLst>
                                        </p:cTn>
                                        <p:tgtEl>
                                          <p:spTgt spid="12"/>
                                        </p:tgtEl>
                                      </p:cBhvr>
                                      <p:to x="100000" y="95000"/>
                                    </p:animScale>
                                    <p:animScale>
                                      <p:cBhvr>
                                        <p:cTn id="38" dur="166" decel="50000">
                                          <p:stCondLst>
                                            <p:cond delay="1834"/>
                                          </p:stCondLst>
                                        </p:cTn>
                                        <p:tgtEl>
                                          <p:spTgt spid="12"/>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wipe(down)">
                                      <p:cBhvr>
                                        <p:cTn id="43" dur="580">
                                          <p:stCondLst>
                                            <p:cond delay="0"/>
                                          </p:stCondLst>
                                        </p:cTn>
                                        <p:tgtEl>
                                          <p:spTgt spid="13"/>
                                        </p:tgtEl>
                                      </p:cBhvr>
                                    </p:animEffect>
                                    <p:anim calcmode="lin" valueType="num">
                                      <p:cBhvr>
                                        <p:cTn id="44"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49" dur="26">
                                          <p:stCondLst>
                                            <p:cond delay="650"/>
                                          </p:stCondLst>
                                        </p:cTn>
                                        <p:tgtEl>
                                          <p:spTgt spid="13"/>
                                        </p:tgtEl>
                                      </p:cBhvr>
                                      <p:to x="100000" y="60000"/>
                                    </p:animScale>
                                    <p:animScale>
                                      <p:cBhvr>
                                        <p:cTn id="50" dur="166" decel="50000">
                                          <p:stCondLst>
                                            <p:cond delay="676"/>
                                          </p:stCondLst>
                                        </p:cTn>
                                        <p:tgtEl>
                                          <p:spTgt spid="13"/>
                                        </p:tgtEl>
                                      </p:cBhvr>
                                      <p:to x="100000" y="100000"/>
                                    </p:animScale>
                                    <p:animScale>
                                      <p:cBhvr>
                                        <p:cTn id="51" dur="26">
                                          <p:stCondLst>
                                            <p:cond delay="1312"/>
                                          </p:stCondLst>
                                        </p:cTn>
                                        <p:tgtEl>
                                          <p:spTgt spid="13"/>
                                        </p:tgtEl>
                                      </p:cBhvr>
                                      <p:to x="100000" y="80000"/>
                                    </p:animScale>
                                    <p:animScale>
                                      <p:cBhvr>
                                        <p:cTn id="52" dur="166" decel="50000">
                                          <p:stCondLst>
                                            <p:cond delay="1338"/>
                                          </p:stCondLst>
                                        </p:cTn>
                                        <p:tgtEl>
                                          <p:spTgt spid="13"/>
                                        </p:tgtEl>
                                      </p:cBhvr>
                                      <p:to x="100000" y="100000"/>
                                    </p:animScale>
                                    <p:animScale>
                                      <p:cBhvr>
                                        <p:cTn id="53" dur="26">
                                          <p:stCondLst>
                                            <p:cond delay="1642"/>
                                          </p:stCondLst>
                                        </p:cTn>
                                        <p:tgtEl>
                                          <p:spTgt spid="13"/>
                                        </p:tgtEl>
                                      </p:cBhvr>
                                      <p:to x="100000" y="90000"/>
                                    </p:animScale>
                                    <p:animScale>
                                      <p:cBhvr>
                                        <p:cTn id="54" dur="166" decel="50000">
                                          <p:stCondLst>
                                            <p:cond delay="1668"/>
                                          </p:stCondLst>
                                        </p:cTn>
                                        <p:tgtEl>
                                          <p:spTgt spid="13"/>
                                        </p:tgtEl>
                                      </p:cBhvr>
                                      <p:to x="100000" y="100000"/>
                                    </p:animScale>
                                    <p:animScale>
                                      <p:cBhvr>
                                        <p:cTn id="55" dur="26">
                                          <p:stCondLst>
                                            <p:cond delay="1808"/>
                                          </p:stCondLst>
                                        </p:cTn>
                                        <p:tgtEl>
                                          <p:spTgt spid="13"/>
                                        </p:tgtEl>
                                      </p:cBhvr>
                                      <p:to x="100000" y="95000"/>
                                    </p:animScale>
                                    <p:animScale>
                                      <p:cBhvr>
                                        <p:cTn id="56" dur="166" decel="50000">
                                          <p:stCondLst>
                                            <p:cond delay="1834"/>
                                          </p:stCondLst>
                                        </p:cTn>
                                        <p:tgtEl>
                                          <p:spTgt spid="13"/>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 calcmode="lin" valueType="num">
                                      <p:cBhvr additive="base">
                                        <p:cTn id="61" dur="500" fill="hold"/>
                                        <p:tgtEl>
                                          <p:spTgt spid="10"/>
                                        </p:tgtEl>
                                        <p:attrNameLst>
                                          <p:attrName>ppt_x</p:attrName>
                                        </p:attrNameLst>
                                      </p:cBhvr>
                                      <p:tavLst>
                                        <p:tav tm="0">
                                          <p:val>
                                            <p:strVal val="#ppt_x"/>
                                          </p:val>
                                        </p:tav>
                                        <p:tav tm="100000">
                                          <p:val>
                                            <p:strVal val="#ppt_x"/>
                                          </p:val>
                                        </p:tav>
                                      </p:tavLst>
                                    </p:anim>
                                    <p:anim calcmode="lin" valueType="num">
                                      <p:cBhvr additive="base">
                                        <p:cTn id="6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2" grpId="0"/>
      <p:bldP spid="13" grpId="0"/>
      <p:bldP spid="10"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0"/>
            <a:ext cx="6558643" cy="6858000"/>
          </a:xfrm>
          <a:prstGeom prst="rect">
            <a:avLst/>
          </a:prstGeom>
          <a:ln>
            <a:noFill/>
          </a:ln>
          <a:effectLst>
            <a:softEdge rad="112500"/>
          </a:effectLst>
        </p:spPr>
      </p:pic>
      <p:sp>
        <p:nvSpPr>
          <p:cNvPr id="6" name="Rectangle 5"/>
          <p:cNvSpPr/>
          <p:nvPr/>
        </p:nvSpPr>
        <p:spPr>
          <a:xfrm>
            <a:off x="6681216" y="256791"/>
            <a:ext cx="5077619" cy="2862322"/>
          </a:xfrm>
          <a:prstGeom prst="rect">
            <a:avLst/>
          </a:prstGeom>
          <a:noFill/>
        </p:spPr>
        <p:txBody>
          <a:bodyPr wrap="square" lIns="91440" tIns="45720" rIns="91440" bIns="45720">
            <a:spAutoFit/>
          </a:bodyPr>
          <a:lstStyle/>
          <a:p>
            <a:pPr algn="ctr"/>
            <a:r>
              <a:rPr lang="en-US" sz="6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3. The Message of the Major Prophets</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TextBox 6"/>
          <p:cNvSpPr txBox="1"/>
          <p:nvPr/>
        </p:nvSpPr>
        <p:spPr>
          <a:xfrm>
            <a:off x="7347858" y="3428999"/>
            <a:ext cx="4114800" cy="3046988"/>
          </a:xfrm>
          <a:prstGeom prst="rect">
            <a:avLst/>
          </a:prstGeom>
          <a:solidFill>
            <a:schemeClr val="bg1">
              <a:lumMod val="50000"/>
            </a:schemeClr>
          </a:solidFill>
        </p:spPr>
        <p:txBody>
          <a:bodyPr wrap="square" rtlCol="0">
            <a:spAutoFit/>
          </a:bodyPr>
          <a:lstStyle/>
          <a:p>
            <a:pPr algn="ctr"/>
            <a:r>
              <a:rPr lang="en-SG" sz="3200" dirty="0" smtClean="0">
                <a:solidFill>
                  <a:schemeClr val="bg1"/>
                </a:solidFill>
              </a:rPr>
              <a:t>Because God’s people have broken the Sinai Covenant they will be judged by the Egyptians, Assyrians and Babylonians.</a:t>
            </a:r>
            <a:endParaRPr lang="en-SG" sz="3200" dirty="0">
              <a:solidFill>
                <a:schemeClr val="bg1"/>
              </a:solidFill>
            </a:endParaRPr>
          </a:p>
        </p:txBody>
      </p:sp>
    </p:spTree>
    <p:extLst>
      <p:ext uri="{BB962C8B-B14F-4D97-AF65-F5344CB8AC3E}">
        <p14:creationId xmlns:p14="http://schemas.microsoft.com/office/powerpoint/2010/main" val="15849547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20040" y="392933"/>
            <a:ext cx="10911840" cy="658642"/>
          </a:xfrm>
          <a:prstGeom prst="rect">
            <a:avLst/>
          </a:prstGeom>
        </p:spPr>
        <p:txBody>
          <a:bodyPr wrap="square">
            <a:spAutoFit/>
          </a:bodyPr>
          <a:lstStyle/>
          <a:p>
            <a:pPr lvl="0">
              <a:lnSpc>
                <a:spcPct val="115000"/>
              </a:lnSpc>
              <a:spcAft>
                <a:spcPts val="0"/>
              </a:spcAft>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 Preaching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During </a:t>
            </a:r>
            <a:r>
              <a:rPr lang="en-SG" sz="3200" b="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Jehoiakim’s</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Reign (Chapters 7-23)</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3880" y="1051574"/>
            <a:ext cx="10668000" cy="5562585"/>
          </a:xfrm>
          <a:prstGeom prst="rect">
            <a:avLst/>
          </a:prstGeom>
          <a:ln>
            <a:noFill/>
          </a:ln>
          <a:effectLst>
            <a:softEdge rad="112500"/>
          </a:effectLst>
        </p:spPr>
      </p:pic>
      <p:sp>
        <p:nvSpPr>
          <p:cNvPr id="7" name="Rounded Rectangle 6"/>
          <p:cNvSpPr/>
          <p:nvPr/>
        </p:nvSpPr>
        <p:spPr>
          <a:xfrm>
            <a:off x="1280160" y="2164080"/>
            <a:ext cx="4724400" cy="3855720"/>
          </a:xfrm>
          <a:prstGeom prst="roundRect">
            <a:avLst/>
          </a:prstGeom>
          <a:noFill/>
          <a:ln w="952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4241460936"/>
      </p:ext>
    </p:extLst>
  </p:cSld>
  <p:clrMapOvr>
    <a:masterClrMapping/>
  </p:clrMapOvr>
  <p:timing>
    <p:tnLst>
      <p:par>
        <p:cTn id="1" dur="indefinite" restart="never" nodeType="tmRoot"/>
      </p:par>
    </p:tnLst>
  </p:timing>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6" name="Rectangle 5"/>
          <p:cNvSpPr/>
          <p:nvPr/>
        </p:nvSpPr>
        <p:spPr>
          <a:xfrm>
            <a:off x="0" y="1926334"/>
            <a:ext cx="12192000" cy="4940840"/>
          </a:xfrm>
          <a:prstGeom prst="rect">
            <a:avLst/>
          </a:prstGeom>
          <a:solidFill>
            <a:schemeClr val="tx1">
              <a:lumMod val="95000"/>
              <a:lumOff val="5000"/>
              <a:alpha val="79000"/>
            </a:schemeClr>
          </a:solidFill>
        </p:spPr>
        <p:txBody>
          <a:bodyPr wrap="square">
            <a:spAutoFit/>
          </a:bodyPr>
          <a:lstStyle/>
          <a:p>
            <a:pPr marL="457200">
              <a:lnSpc>
                <a:spcPct val="115000"/>
              </a:lnSpc>
              <a:spcAft>
                <a:spcPts val="100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In the first year of </a:t>
            </a:r>
            <a:r>
              <a:rPr lang="en-SG" sz="2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Jehoiakim’s</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reign was Jeremiah’s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famous ___________ SERMON </a:t>
            </a:r>
          </a:p>
          <a:p>
            <a:pPr marL="457200">
              <a:lnSpc>
                <a:spcPct val="115000"/>
              </a:lnSpc>
              <a:spcAft>
                <a:spcPts val="1000"/>
              </a:spcAft>
            </a:pP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Situation his sermon addresses</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All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had cleansed out of the Temple was brought back after his death </a:t>
            </a:r>
            <a:endPar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people trusted in ________________ rather than the Lord:</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____________________________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(3:16)</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___________________(4:4)</a:t>
            </a:r>
            <a:endParaRPr lang="en-SG" sz="20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 ________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(8:8)</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(7:21-26</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p>
          <a:p>
            <a:pPr marL="342900" lvl="0" indent="-342900">
              <a:lnSpc>
                <a:spcPct val="115000"/>
              </a:lnSpc>
              <a:spcAft>
                <a:spcPts val="1000"/>
              </a:spcAft>
              <a:buFont typeface="Arial" panose="020B0604020202020204" pitchFamily="34" charset="0"/>
              <a:buChar char="-"/>
            </a:pP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The ____________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(7:4)</a:t>
            </a:r>
            <a:endParaRPr lang="en-SG" sz="2400" dirty="0">
              <a:solidFill>
                <a:schemeClr val="bg1"/>
              </a:solidFill>
              <a:effectLst/>
              <a:latin typeface="Arial" panose="020B0604020202020204" pitchFamily="34" charset="0"/>
              <a:ea typeface="Calibri" panose="020F0502020204030204" pitchFamily="34" charset="0"/>
              <a:cs typeface="Arial" panose="020B0604020202020204" pitchFamily="34" charset="0"/>
            </a:endParaRPr>
          </a:p>
        </p:txBody>
      </p:sp>
      <p:sp>
        <p:nvSpPr>
          <p:cNvPr id="7" name="Rectangle 6"/>
          <p:cNvSpPr/>
          <p:nvPr/>
        </p:nvSpPr>
        <p:spPr>
          <a:xfrm>
            <a:off x="8754163" y="1811532"/>
            <a:ext cx="1707519"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TEMPLE</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1252019" y="2922332"/>
            <a:ext cx="1563249"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JOSIAH</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4097745" y="3468467"/>
            <a:ext cx="1646605"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THINGS</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1174004" y="3982947"/>
            <a:ext cx="4721101"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ARK OF THE COVENANT</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451851" y="4505961"/>
            <a:ext cx="3082703"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CIRCUMCISION</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Rectangle 11"/>
          <p:cNvSpPr/>
          <p:nvPr/>
        </p:nvSpPr>
        <p:spPr>
          <a:xfrm>
            <a:off x="1174004" y="5086879"/>
            <a:ext cx="1061124"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LAW</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3" name="Rectangle 12"/>
          <p:cNvSpPr/>
          <p:nvPr/>
        </p:nvSpPr>
        <p:spPr>
          <a:xfrm>
            <a:off x="835417" y="5609893"/>
            <a:ext cx="2315570"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SACRIFICES</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4" name="Rectangle 13"/>
          <p:cNvSpPr/>
          <p:nvPr/>
        </p:nvSpPr>
        <p:spPr>
          <a:xfrm>
            <a:off x="1252019" y="6172676"/>
            <a:ext cx="1707519"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TEMPLE</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5" name="Rectangle 14"/>
          <p:cNvSpPr/>
          <p:nvPr/>
        </p:nvSpPr>
        <p:spPr>
          <a:xfrm>
            <a:off x="6571857" y="5433249"/>
            <a:ext cx="5958730" cy="1366528"/>
          </a:xfrm>
          <a:prstGeom prst="rect">
            <a:avLst/>
          </a:prstGeom>
        </p:spPr>
        <p:txBody>
          <a:bodyPr wrap="square">
            <a:spAutoFit/>
          </a:bodyPr>
          <a:lstStyle/>
          <a:p>
            <a:pPr marL="685800">
              <a:lnSpc>
                <a:spcPct val="115000"/>
              </a:lnSpc>
              <a:spcAft>
                <a:spcPts val="1000"/>
              </a:spcAft>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But no one trusted anyone else</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(9:4-6)</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32339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3"/>
                                        </p:tgtEl>
                                        <p:attrNameLst>
                                          <p:attrName>style.visibility</p:attrName>
                                        </p:attrNameLst>
                                      </p:cBhvr>
                                      <p:to>
                                        <p:strVal val="visible"/>
                                      </p:to>
                                    </p:set>
                                    <p:animEffect transition="in" filter="wipe(down)">
                                      <p:cBhvr>
                                        <p:cTn id="115" dur="580">
                                          <p:stCondLst>
                                            <p:cond delay="0"/>
                                          </p:stCondLst>
                                        </p:cTn>
                                        <p:tgtEl>
                                          <p:spTgt spid="13"/>
                                        </p:tgtEl>
                                      </p:cBhvr>
                                    </p:animEffect>
                                    <p:anim calcmode="lin" valueType="num">
                                      <p:cBhvr>
                                        <p:cTn id="116"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121" dur="26">
                                          <p:stCondLst>
                                            <p:cond delay="650"/>
                                          </p:stCondLst>
                                        </p:cTn>
                                        <p:tgtEl>
                                          <p:spTgt spid="13"/>
                                        </p:tgtEl>
                                      </p:cBhvr>
                                      <p:to x="100000" y="60000"/>
                                    </p:animScale>
                                    <p:animScale>
                                      <p:cBhvr>
                                        <p:cTn id="122" dur="166" decel="50000">
                                          <p:stCondLst>
                                            <p:cond delay="676"/>
                                          </p:stCondLst>
                                        </p:cTn>
                                        <p:tgtEl>
                                          <p:spTgt spid="13"/>
                                        </p:tgtEl>
                                      </p:cBhvr>
                                      <p:to x="100000" y="100000"/>
                                    </p:animScale>
                                    <p:animScale>
                                      <p:cBhvr>
                                        <p:cTn id="123" dur="26">
                                          <p:stCondLst>
                                            <p:cond delay="1312"/>
                                          </p:stCondLst>
                                        </p:cTn>
                                        <p:tgtEl>
                                          <p:spTgt spid="13"/>
                                        </p:tgtEl>
                                      </p:cBhvr>
                                      <p:to x="100000" y="80000"/>
                                    </p:animScale>
                                    <p:animScale>
                                      <p:cBhvr>
                                        <p:cTn id="124" dur="166" decel="50000">
                                          <p:stCondLst>
                                            <p:cond delay="1338"/>
                                          </p:stCondLst>
                                        </p:cTn>
                                        <p:tgtEl>
                                          <p:spTgt spid="13"/>
                                        </p:tgtEl>
                                      </p:cBhvr>
                                      <p:to x="100000" y="100000"/>
                                    </p:animScale>
                                    <p:animScale>
                                      <p:cBhvr>
                                        <p:cTn id="125" dur="26">
                                          <p:stCondLst>
                                            <p:cond delay="1642"/>
                                          </p:stCondLst>
                                        </p:cTn>
                                        <p:tgtEl>
                                          <p:spTgt spid="13"/>
                                        </p:tgtEl>
                                      </p:cBhvr>
                                      <p:to x="100000" y="90000"/>
                                    </p:animScale>
                                    <p:animScale>
                                      <p:cBhvr>
                                        <p:cTn id="126" dur="166" decel="50000">
                                          <p:stCondLst>
                                            <p:cond delay="1668"/>
                                          </p:stCondLst>
                                        </p:cTn>
                                        <p:tgtEl>
                                          <p:spTgt spid="13"/>
                                        </p:tgtEl>
                                      </p:cBhvr>
                                      <p:to x="100000" y="100000"/>
                                    </p:animScale>
                                    <p:animScale>
                                      <p:cBhvr>
                                        <p:cTn id="127" dur="26">
                                          <p:stCondLst>
                                            <p:cond delay="1808"/>
                                          </p:stCondLst>
                                        </p:cTn>
                                        <p:tgtEl>
                                          <p:spTgt spid="13"/>
                                        </p:tgtEl>
                                      </p:cBhvr>
                                      <p:to x="100000" y="95000"/>
                                    </p:animScale>
                                    <p:animScale>
                                      <p:cBhvr>
                                        <p:cTn id="128" dur="166" decel="50000">
                                          <p:stCondLst>
                                            <p:cond delay="1834"/>
                                          </p:stCondLst>
                                        </p:cTn>
                                        <p:tgtEl>
                                          <p:spTgt spid="13"/>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4"/>
                                        </p:tgtEl>
                                        <p:attrNameLst>
                                          <p:attrName>style.visibility</p:attrName>
                                        </p:attrNameLst>
                                      </p:cBhvr>
                                      <p:to>
                                        <p:strVal val="visible"/>
                                      </p:to>
                                    </p:set>
                                    <p:animEffect transition="in" filter="wipe(down)">
                                      <p:cBhvr>
                                        <p:cTn id="133" dur="580">
                                          <p:stCondLst>
                                            <p:cond delay="0"/>
                                          </p:stCondLst>
                                        </p:cTn>
                                        <p:tgtEl>
                                          <p:spTgt spid="14"/>
                                        </p:tgtEl>
                                      </p:cBhvr>
                                    </p:animEffect>
                                    <p:anim calcmode="lin" valueType="num">
                                      <p:cBhvr>
                                        <p:cTn id="134"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39" dur="26">
                                          <p:stCondLst>
                                            <p:cond delay="650"/>
                                          </p:stCondLst>
                                        </p:cTn>
                                        <p:tgtEl>
                                          <p:spTgt spid="14"/>
                                        </p:tgtEl>
                                      </p:cBhvr>
                                      <p:to x="100000" y="60000"/>
                                    </p:animScale>
                                    <p:animScale>
                                      <p:cBhvr>
                                        <p:cTn id="140" dur="166" decel="50000">
                                          <p:stCondLst>
                                            <p:cond delay="676"/>
                                          </p:stCondLst>
                                        </p:cTn>
                                        <p:tgtEl>
                                          <p:spTgt spid="14"/>
                                        </p:tgtEl>
                                      </p:cBhvr>
                                      <p:to x="100000" y="100000"/>
                                    </p:animScale>
                                    <p:animScale>
                                      <p:cBhvr>
                                        <p:cTn id="141" dur="26">
                                          <p:stCondLst>
                                            <p:cond delay="1312"/>
                                          </p:stCondLst>
                                        </p:cTn>
                                        <p:tgtEl>
                                          <p:spTgt spid="14"/>
                                        </p:tgtEl>
                                      </p:cBhvr>
                                      <p:to x="100000" y="80000"/>
                                    </p:animScale>
                                    <p:animScale>
                                      <p:cBhvr>
                                        <p:cTn id="142" dur="166" decel="50000">
                                          <p:stCondLst>
                                            <p:cond delay="1338"/>
                                          </p:stCondLst>
                                        </p:cTn>
                                        <p:tgtEl>
                                          <p:spTgt spid="14"/>
                                        </p:tgtEl>
                                      </p:cBhvr>
                                      <p:to x="100000" y="100000"/>
                                    </p:animScale>
                                    <p:animScale>
                                      <p:cBhvr>
                                        <p:cTn id="143" dur="26">
                                          <p:stCondLst>
                                            <p:cond delay="1642"/>
                                          </p:stCondLst>
                                        </p:cTn>
                                        <p:tgtEl>
                                          <p:spTgt spid="14"/>
                                        </p:tgtEl>
                                      </p:cBhvr>
                                      <p:to x="100000" y="90000"/>
                                    </p:animScale>
                                    <p:animScale>
                                      <p:cBhvr>
                                        <p:cTn id="144" dur="166" decel="50000">
                                          <p:stCondLst>
                                            <p:cond delay="1668"/>
                                          </p:stCondLst>
                                        </p:cTn>
                                        <p:tgtEl>
                                          <p:spTgt spid="14"/>
                                        </p:tgtEl>
                                      </p:cBhvr>
                                      <p:to x="100000" y="100000"/>
                                    </p:animScale>
                                    <p:animScale>
                                      <p:cBhvr>
                                        <p:cTn id="145" dur="26">
                                          <p:stCondLst>
                                            <p:cond delay="1808"/>
                                          </p:stCondLst>
                                        </p:cTn>
                                        <p:tgtEl>
                                          <p:spTgt spid="14"/>
                                        </p:tgtEl>
                                      </p:cBhvr>
                                      <p:to x="100000" y="95000"/>
                                    </p:animScale>
                                    <p:animScale>
                                      <p:cBhvr>
                                        <p:cTn id="146"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P spid="13" grpId="0"/>
      <p:bldP spid="14" grpId="0"/>
    </p:bldLst>
  </p:timing>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3048"/>
            <a:ext cx="12192000" cy="6851904"/>
          </a:xfrm>
          <a:prstGeom prst="rect">
            <a:avLst/>
          </a:prstGeom>
        </p:spPr>
      </p:pic>
      <p:sp>
        <p:nvSpPr>
          <p:cNvPr id="16" name="Cloud Callout 15"/>
          <p:cNvSpPr/>
          <p:nvPr/>
        </p:nvSpPr>
        <p:spPr>
          <a:xfrm>
            <a:off x="304800" y="1493520"/>
            <a:ext cx="11582400" cy="4709160"/>
          </a:xfrm>
          <a:prstGeom prst="cloudCallout">
            <a:avLst/>
          </a:prstGeom>
          <a:solidFill>
            <a:schemeClr val="tx1">
              <a:lumMod val="95000"/>
              <a:lumOff val="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i="1" dirty="0"/>
              <a:t>The fact that there was a _________________ did not guarantee the people safety (7:4). The Temple would be destroyed (7:12-14), Judah would go into Exile (7:15) for 70 years (Chapter </a:t>
            </a:r>
            <a:r>
              <a:rPr lang="en-SG" sz="3200" b="1" i="1" dirty="0" smtClean="0"/>
              <a:t>25:11-12). </a:t>
            </a:r>
            <a:r>
              <a:rPr lang="en-SG" sz="3200" b="1" i="1" dirty="0"/>
              <a:t>The Lord had run out of patience (15:6) and would break her like a pot (Chapter 18).</a:t>
            </a:r>
          </a:p>
        </p:txBody>
      </p:sp>
      <p:sp>
        <p:nvSpPr>
          <p:cNvPr id="17" name="Rectangle 16"/>
          <p:cNvSpPr/>
          <p:nvPr/>
        </p:nvSpPr>
        <p:spPr>
          <a:xfrm>
            <a:off x="5895142" y="6112172"/>
            <a:ext cx="6055890" cy="923330"/>
          </a:xfrm>
          <a:prstGeom prst="rect">
            <a:avLst/>
          </a:prstGeom>
          <a:noFill/>
        </p:spPr>
        <p:txBody>
          <a:bodyPr wrap="none" lIns="91440" tIns="45720" rIns="91440" bIns="45720">
            <a:spAutoFit/>
          </a:bodyPr>
          <a:lstStyle/>
          <a:p>
            <a:pPr algn="ctr"/>
            <a:r>
              <a:rPr lang="en-US" sz="5400" b="1" cap="none" spc="0" dirty="0" smtClean="0">
                <a:ln w="0"/>
                <a:solidFill>
                  <a:schemeClr val="tx1"/>
                </a:solidFill>
                <a:effectLst>
                  <a:outerShdw blurRad="38100" dist="19050" dir="2700000" algn="tl" rotWithShape="0">
                    <a:schemeClr val="dk1">
                      <a:alpha val="40000"/>
                    </a:schemeClr>
                  </a:outerShdw>
                </a:effectLst>
              </a:rPr>
              <a:t>Jeremiah’s Prophecy</a:t>
            </a:r>
            <a:endParaRPr lang="en-US" sz="5400" b="1" cap="none" spc="0" dirty="0">
              <a:ln w="0"/>
              <a:solidFill>
                <a:schemeClr val="tx1"/>
              </a:solidFill>
              <a:effectLst>
                <a:outerShdw blurRad="38100" dist="19050" dir="2700000" algn="tl" rotWithShape="0">
                  <a:schemeClr val="dk1">
                    <a:alpha val="40000"/>
                  </a:schemeClr>
                </a:outerShdw>
              </a:effectLst>
            </a:endParaRPr>
          </a:p>
        </p:txBody>
      </p:sp>
      <p:sp>
        <p:nvSpPr>
          <p:cNvPr id="18" name="Rectangle 17"/>
          <p:cNvSpPr/>
          <p:nvPr/>
        </p:nvSpPr>
        <p:spPr>
          <a:xfrm>
            <a:off x="2730299" y="2446963"/>
            <a:ext cx="1707519"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TEMPLE</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87120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6"/>
                                        </p:tgtEl>
                                        <p:attrNameLst>
                                          <p:attrName>style.visibility</p:attrName>
                                        </p:attrNameLst>
                                      </p:cBhvr>
                                      <p:to>
                                        <p:strVal val="visible"/>
                                      </p:to>
                                    </p:set>
                                    <p:anim calcmode="lin" valueType="num">
                                      <p:cBhvr additive="base">
                                        <p:cTn id="7" dur="500" fill="hold"/>
                                        <p:tgtEl>
                                          <p:spTgt spid="16"/>
                                        </p:tgtEl>
                                        <p:attrNameLst>
                                          <p:attrName>ppt_x</p:attrName>
                                        </p:attrNameLst>
                                      </p:cBhvr>
                                      <p:tavLst>
                                        <p:tav tm="0">
                                          <p:val>
                                            <p:strVal val="#ppt_x"/>
                                          </p:val>
                                        </p:tav>
                                        <p:tav tm="100000">
                                          <p:val>
                                            <p:strVal val="#ppt_x"/>
                                          </p:val>
                                        </p:tav>
                                      </p:tavLst>
                                    </p:anim>
                                    <p:anim calcmode="lin" valueType="num">
                                      <p:cBhvr additive="base">
                                        <p:cTn id="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6" presetClass="entr" presetSubtype="0" fill="hold" grpId="0" nodeType="click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80">
                                          <p:stCondLst>
                                            <p:cond delay="0"/>
                                          </p:stCondLst>
                                        </p:cTn>
                                        <p:tgtEl>
                                          <p:spTgt spid="18"/>
                                        </p:tgtEl>
                                      </p:cBhvr>
                                    </p:animEffect>
                                    <p:anim calcmode="lin" valueType="num">
                                      <p:cBhvr>
                                        <p:cTn id="14" dur="1822" tmFilter="0,0; 0.14,0.36; 0.43,0.73; 0.71,0.91; 1.0,1.0">
                                          <p:stCondLst>
                                            <p:cond delay="0"/>
                                          </p:stCondLst>
                                        </p:cTn>
                                        <p:tgtEl>
                                          <p:spTgt spid="18"/>
                                        </p:tgtEl>
                                        <p:attrNameLst>
                                          <p:attrName>ppt_x</p:attrName>
                                        </p:attrNameLst>
                                      </p:cBhvr>
                                      <p:tavLst>
                                        <p:tav tm="0">
                                          <p:val>
                                            <p:strVal val="#ppt_x-0.25"/>
                                          </p:val>
                                        </p:tav>
                                        <p:tav tm="100000">
                                          <p:val>
                                            <p:strVal val="#ppt_x"/>
                                          </p:val>
                                        </p:tav>
                                      </p:tavLst>
                                    </p:anim>
                                    <p:anim calcmode="lin" valueType="num">
                                      <p:cBhvr>
                                        <p:cTn id="15" dur="664" tmFilter="0.0,0.0; 0.25,0.07; 0.50,0.2; 0.75,0.467; 1.0,1.0">
                                          <p:stCondLst>
                                            <p:cond delay="0"/>
                                          </p:stCondLst>
                                        </p:cTn>
                                        <p:tgtEl>
                                          <p:spTgt spid="18"/>
                                        </p:tgtEl>
                                        <p:attrNameLst>
                                          <p:attrName>ppt_y</p:attrName>
                                        </p:attrNameLst>
                                      </p:cBhvr>
                                      <p:tavLst>
                                        <p:tav tm="0" fmla="#ppt_y-sin(pi*$)/3">
                                          <p:val>
                                            <p:fltVal val="0.5"/>
                                          </p:val>
                                        </p:tav>
                                        <p:tav tm="100000">
                                          <p:val>
                                            <p:fltVal val="1"/>
                                          </p:val>
                                        </p:tav>
                                      </p:tavLst>
                                    </p:anim>
                                    <p:anim calcmode="lin" valueType="num">
                                      <p:cBhvr>
                                        <p:cTn id="16" dur="664" tmFilter="0, 0; 0.125,0.2665; 0.25,0.4; 0.375,0.465; 0.5,0.5;  0.625,0.535; 0.75,0.6; 0.875,0.7335; 1,1">
                                          <p:stCondLst>
                                            <p:cond delay="664"/>
                                          </p:stCondLst>
                                        </p:cTn>
                                        <p:tgtEl>
                                          <p:spTgt spid="18"/>
                                        </p:tgtEl>
                                        <p:attrNameLst>
                                          <p:attrName>ppt_y</p:attrName>
                                        </p:attrNameLst>
                                      </p:cBhvr>
                                      <p:tavLst>
                                        <p:tav tm="0" fmla="#ppt_y-sin(pi*$)/9">
                                          <p:val>
                                            <p:fltVal val="0"/>
                                          </p:val>
                                        </p:tav>
                                        <p:tav tm="100000">
                                          <p:val>
                                            <p:fltVal val="1"/>
                                          </p:val>
                                        </p:tav>
                                      </p:tavLst>
                                    </p:anim>
                                    <p:anim calcmode="lin" valueType="num">
                                      <p:cBhvr>
                                        <p:cTn id="17" dur="332" tmFilter="0, 0; 0.125,0.2665; 0.25,0.4; 0.375,0.465; 0.5,0.5;  0.625,0.535; 0.75,0.6; 0.875,0.7335; 1,1">
                                          <p:stCondLst>
                                            <p:cond delay="1324"/>
                                          </p:stCondLst>
                                        </p:cTn>
                                        <p:tgtEl>
                                          <p:spTgt spid="18"/>
                                        </p:tgtEl>
                                        <p:attrNameLst>
                                          <p:attrName>ppt_y</p:attrName>
                                        </p:attrNameLst>
                                      </p:cBhvr>
                                      <p:tavLst>
                                        <p:tav tm="0" fmla="#ppt_y-sin(pi*$)/27">
                                          <p:val>
                                            <p:fltVal val="0"/>
                                          </p:val>
                                        </p:tav>
                                        <p:tav tm="100000">
                                          <p:val>
                                            <p:fltVal val="1"/>
                                          </p:val>
                                        </p:tav>
                                      </p:tavLst>
                                    </p:anim>
                                    <p:anim calcmode="lin" valueType="num">
                                      <p:cBhvr>
                                        <p:cTn id="18" dur="164" tmFilter="0, 0; 0.125,0.2665; 0.25,0.4; 0.375,0.465; 0.5,0.5;  0.625,0.535; 0.75,0.6; 0.875,0.7335; 1,1">
                                          <p:stCondLst>
                                            <p:cond delay="1656"/>
                                          </p:stCondLst>
                                        </p:cTn>
                                        <p:tgtEl>
                                          <p:spTgt spid="18"/>
                                        </p:tgtEl>
                                        <p:attrNameLst>
                                          <p:attrName>ppt_y</p:attrName>
                                        </p:attrNameLst>
                                      </p:cBhvr>
                                      <p:tavLst>
                                        <p:tav tm="0" fmla="#ppt_y-sin(pi*$)/81">
                                          <p:val>
                                            <p:fltVal val="0"/>
                                          </p:val>
                                        </p:tav>
                                        <p:tav tm="100000">
                                          <p:val>
                                            <p:fltVal val="1"/>
                                          </p:val>
                                        </p:tav>
                                      </p:tavLst>
                                    </p:anim>
                                    <p:animScale>
                                      <p:cBhvr>
                                        <p:cTn id="19" dur="26">
                                          <p:stCondLst>
                                            <p:cond delay="650"/>
                                          </p:stCondLst>
                                        </p:cTn>
                                        <p:tgtEl>
                                          <p:spTgt spid="18"/>
                                        </p:tgtEl>
                                      </p:cBhvr>
                                      <p:to x="100000" y="60000"/>
                                    </p:animScale>
                                    <p:animScale>
                                      <p:cBhvr>
                                        <p:cTn id="20" dur="166" decel="50000">
                                          <p:stCondLst>
                                            <p:cond delay="676"/>
                                          </p:stCondLst>
                                        </p:cTn>
                                        <p:tgtEl>
                                          <p:spTgt spid="18"/>
                                        </p:tgtEl>
                                      </p:cBhvr>
                                      <p:to x="100000" y="100000"/>
                                    </p:animScale>
                                    <p:animScale>
                                      <p:cBhvr>
                                        <p:cTn id="21" dur="26">
                                          <p:stCondLst>
                                            <p:cond delay="1312"/>
                                          </p:stCondLst>
                                        </p:cTn>
                                        <p:tgtEl>
                                          <p:spTgt spid="18"/>
                                        </p:tgtEl>
                                      </p:cBhvr>
                                      <p:to x="100000" y="80000"/>
                                    </p:animScale>
                                    <p:animScale>
                                      <p:cBhvr>
                                        <p:cTn id="22" dur="166" decel="50000">
                                          <p:stCondLst>
                                            <p:cond delay="1338"/>
                                          </p:stCondLst>
                                        </p:cTn>
                                        <p:tgtEl>
                                          <p:spTgt spid="18"/>
                                        </p:tgtEl>
                                      </p:cBhvr>
                                      <p:to x="100000" y="100000"/>
                                    </p:animScale>
                                    <p:animScale>
                                      <p:cBhvr>
                                        <p:cTn id="23" dur="26">
                                          <p:stCondLst>
                                            <p:cond delay="1642"/>
                                          </p:stCondLst>
                                        </p:cTn>
                                        <p:tgtEl>
                                          <p:spTgt spid="18"/>
                                        </p:tgtEl>
                                      </p:cBhvr>
                                      <p:to x="100000" y="90000"/>
                                    </p:animScale>
                                    <p:animScale>
                                      <p:cBhvr>
                                        <p:cTn id="24" dur="166" decel="50000">
                                          <p:stCondLst>
                                            <p:cond delay="1668"/>
                                          </p:stCondLst>
                                        </p:cTn>
                                        <p:tgtEl>
                                          <p:spTgt spid="18"/>
                                        </p:tgtEl>
                                      </p:cBhvr>
                                      <p:to x="100000" y="100000"/>
                                    </p:animScale>
                                    <p:animScale>
                                      <p:cBhvr>
                                        <p:cTn id="25" dur="26">
                                          <p:stCondLst>
                                            <p:cond delay="1808"/>
                                          </p:stCondLst>
                                        </p:cTn>
                                        <p:tgtEl>
                                          <p:spTgt spid="18"/>
                                        </p:tgtEl>
                                      </p:cBhvr>
                                      <p:to x="100000" y="95000"/>
                                    </p:animScale>
                                    <p:animScale>
                                      <p:cBhvr>
                                        <p:cTn id="26" dur="166" decel="50000">
                                          <p:stCondLst>
                                            <p:cond delay="1834"/>
                                          </p:stCondLst>
                                        </p:cTn>
                                        <p:tgtEl>
                                          <p:spTgt spid="1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8" grpId="0"/>
    </p:bldLst>
  </p:timing>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341830"/>
            <a:ext cx="7502888" cy="688458"/>
          </a:xfrm>
          <a:prstGeom prst="rect">
            <a:avLst/>
          </a:prstGeom>
        </p:spPr>
        <p:txBody>
          <a:bodyPr wrap="none">
            <a:spAutoFit/>
          </a:bodyPr>
          <a:lstStyle/>
          <a:p>
            <a:pPr marL="457200">
              <a:lnSpc>
                <a:spcPct val="115000"/>
              </a:lnSpc>
              <a:spcAft>
                <a:spcPts val="1000"/>
              </a:spcAft>
            </a:pP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False Prophets Also Speak</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4320" y="-11838"/>
            <a:ext cx="4297680" cy="7225579"/>
          </a:xfrm>
          <a:prstGeom prst="rect">
            <a:avLst/>
          </a:prstGeom>
          <a:ln>
            <a:noFill/>
          </a:ln>
          <a:effectLst>
            <a:softEdge rad="112500"/>
          </a:effectLst>
        </p:spPr>
      </p:pic>
      <p:sp>
        <p:nvSpPr>
          <p:cNvPr id="7" name="Rectangle 6"/>
          <p:cNvSpPr/>
          <p:nvPr/>
        </p:nvSpPr>
        <p:spPr>
          <a:xfrm>
            <a:off x="-58556" y="1292136"/>
            <a:ext cx="7952876" cy="5304016"/>
          </a:xfrm>
          <a:prstGeom prst="rect">
            <a:avLst/>
          </a:prstGeom>
          <a:solidFill>
            <a:schemeClr val="accent5">
              <a:lumMod val="50000"/>
              <a:alpha val="68000"/>
            </a:schemeClr>
          </a:solidFill>
        </p:spPr>
        <p:txBody>
          <a:bodyPr wrap="square">
            <a:spAutoFit/>
          </a:bodyPr>
          <a:lstStyle/>
          <a:p>
            <a:pPr marL="457200">
              <a:lnSpc>
                <a:spcPct val="115000"/>
              </a:lnSpc>
              <a:spcAft>
                <a:spcPts val="100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Jeremiah’s prophecy met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from the many </a:t>
            </a:r>
            <a:r>
              <a:rPr lang="en-SG" sz="2800" i="1" dirty="0">
                <a:solidFill>
                  <a:schemeClr val="bg1"/>
                </a:solidFill>
                <a:latin typeface="Arial" panose="020B0604020202020204" pitchFamily="34" charset="0"/>
                <a:ea typeface="Calibri" panose="020F0502020204030204" pitchFamily="34" charset="0"/>
                <a:cs typeface="Times New Roman" panose="02020603050405020304" pitchFamily="18" charset="0"/>
              </a:rPr>
              <a:t>“Band-Aid Cure”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Prophets who saw no need for deep surgery and inner healing (5:12-15; 14:13-16; 23:9-44).</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They spoke of an _________ and quick restoration (27:12-22), crying out </a:t>
            </a:r>
            <a:r>
              <a:rPr lang="en-SG" sz="2800" i="1" dirty="0">
                <a:solidFill>
                  <a:schemeClr val="bg1"/>
                </a:solidFill>
                <a:latin typeface="Arial" panose="020B0604020202020204" pitchFamily="34" charset="0"/>
                <a:ea typeface="Calibri" panose="020F0502020204030204" pitchFamily="34" charset="0"/>
                <a:cs typeface="Times New Roman" panose="02020603050405020304" pitchFamily="18" charset="0"/>
              </a:rPr>
              <a:t>“peace, peace”</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where there was no peace. They were no more prophets than straw is wheat (23:28).</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 was the most vehement oppose of Jeremiah (28:1-17).</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4520708" y="1200061"/>
            <a:ext cx="2611612"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OPPOSITION</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3596640" y="3328364"/>
            <a:ext cx="1133644"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EASY</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1081199" y="5350510"/>
            <a:ext cx="2342309"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HANANIAH</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015733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846562" y="0"/>
            <a:ext cx="5345438" cy="6858000"/>
          </a:xfrm>
          <a:prstGeom prst="rect">
            <a:avLst/>
          </a:prstGeom>
        </p:spPr>
      </p:pic>
      <p:sp>
        <p:nvSpPr>
          <p:cNvPr id="6" name="Rectangle 5"/>
          <p:cNvSpPr/>
          <p:nvPr/>
        </p:nvSpPr>
        <p:spPr>
          <a:xfrm>
            <a:off x="-274320" y="133383"/>
            <a:ext cx="7120882" cy="2215991"/>
          </a:xfrm>
          <a:prstGeom prst="rect">
            <a:avLst/>
          </a:prstGeom>
        </p:spPr>
        <p:txBody>
          <a:bodyPr wrap="square">
            <a:spAutoFit/>
          </a:bodyPr>
          <a:lstStyle/>
          <a:p>
            <a:pPr marL="4572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Jeremiah sees the coming doom and weeps (8:18-9:3). He proclaims it’s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coming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not only in ____________ but also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in ______________.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There are five main signs stretching though </a:t>
            </a:r>
            <a:r>
              <a:rPr lang="en-SG" sz="2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Jehoiakim’s</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reign into Zedekiah’s reign:</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89889" y="918212"/>
            <a:ext cx="1679435"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WORDS</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4215388" y="918211"/>
            <a:ext cx="1343638"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SIGNS</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375281" y="2527682"/>
            <a:ext cx="6096000" cy="941796"/>
          </a:xfrm>
          <a:prstGeom prst="rect">
            <a:avLst/>
          </a:prstGeom>
        </p:spPr>
        <p:txBody>
          <a:bodyPr>
            <a:spAutoFit/>
          </a:bodyPr>
          <a:lstStyle/>
          <a:p>
            <a:pPr marL="342900" lvl="0" indent="-342900">
              <a:lnSpc>
                <a:spcPct val="115000"/>
              </a:lnSpc>
              <a:spcAft>
                <a:spcPts val="0"/>
              </a:spcAft>
              <a:buFont typeface="+mj-lt"/>
              <a:buAutoNum type="arabicParenBoth"/>
            </a:pP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Tattered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Loin Cloth</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13:1-11)</a:t>
            </a:r>
            <a:endPar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rabicParenBoth"/>
            </a:pP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Stocks</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(20:1-6)</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103364" y="3657873"/>
            <a:ext cx="6743198" cy="2782300"/>
          </a:xfrm>
          <a:prstGeom prst="rect">
            <a:avLst/>
          </a:prstGeom>
        </p:spPr>
        <p:txBody>
          <a:bodyPr wrap="square">
            <a:spAutoFit/>
          </a:bodyPr>
          <a:lstStyle/>
          <a:p>
            <a:pPr lvl="0">
              <a:lnSpc>
                <a:spcPct val="115000"/>
              </a:lnSpc>
              <a:spcAft>
                <a:spcPts val="0"/>
              </a:spcAft>
            </a:pPr>
            <a:r>
              <a:rPr lang="en-SG" sz="3200" b="1" dirty="0" smtClean="0">
                <a:solidFill>
                  <a:schemeClr val="bg1"/>
                </a:solidFill>
                <a:effectLst>
                  <a:glow rad="228600">
                    <a:schemeClr val="accent1">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4. Preaching </a:t>
            </a:r>
            <a:r>
              <a:rPr lang="en-SG" sz="32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During Zedekiah’s </a:t>
            </a:r>
            <a:r>
              <a:rPr lang="en-SG" sz="3200" b="1" dirty="0" smtClean="0">
                <a:solidFill>
                  <a:schemeClr val="bg1"/>
                </a:solidFill>
                <a:effectLst>
                  <a:glow rad="228600">
                    <a:schemeClr val="accent1">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Reign (</a:t>
            </a:r>
            <a:r>
              <a:rPr lang="en-SG" sz="32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Chapters 24-39</a:t>
            </a:r>
            <a:r>
              <a:rPr lang="en-SG" sz="3200" b="1" dirty="0" smtClean="0">
                <a:solidFill>
                  <a:schemeClr val="bg1"/>
                </a:solidFill>
                <a:effectLst>
                  <a:glow rad="228600">
                    <a:schemeClr val="accent1">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t>
            </a:r>
          </a:p>
          <a:p>
            <a:pPr lvl="0">
              <a:lnSpc>
                <a:spcPct val="115000"/>
              </a:lnSpc>
              <a:spcAft>
                <a:spcPts val="0"/>
              </a:spcAft>
            </a:pPr>
            <a:endParaRPr lang="en-SG"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SG" sz="2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SG"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(3) </a:t>
            </a: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Two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Baskets of Figs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(24:1-10)</a:t>
            </a:r>
            <a:r>
              <a:rPr lang="en-SG" sz="2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4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SG" sz="2400" b="1" dirty="0" smtClean="0">
                <a:solidFill>
                  <a:schemeClr val="bg1"/>
                </a:solidFill>
                <a:latin typeface="Arial" panose="020B0604020202020204" pitchFamily="34" charset="0"/>
                <a:ea typeface="Calibri" panose="020F0502020204030204" pitchFamily="34" charset="0"/>
                <a:cs typeface="Arial" panose="020B0604020202020204" pitchFamily="34" charset="0"/>
              </a:rPr>
              <a:t>(4) </a:t>
            </a: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Yoke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(27:1-15)</a:t>
            </a:r>
            <a:endParaRPr lang="en-SG" sz="2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(5) </a:t>
            </a: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In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Prison With a Scroll</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(32:1-15</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dirty="0">
                <a:solidFill>
                  <a:srgbClr val="1D1B11"/>
                </a:solidFill>
                <a:latin typeface="Arial" panose="020B0604020202020204" pitchFamily="34" charset="0"/>
                <a:ea typeface="Calibri" panose="020F0502020204030204" pitchFamily="34" charset="0"/>
                <a:cs typeface="Times New Roman" panose="02020603050405020304" pitchFamily="18" charset="0"/>
              </a:rPr>
              <a:t> </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8443321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921" y="18257"/>
            <a:ext cx="6127921" cy="4595941"/>
          </a:xfrm>
          <a:prstGeom prst="rect">
            <a:avLst/>
          </a:prstGeom>
          <a:ln>
            <a:noFill/>
          </a:ln>
          <a:effectLst>
            <a:softEdge rad="112500"/>
          </a:effectLst>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951838" y="-64393"/>
            <a:ext cx="6384324" cy="4022402"/>
          </a:xfrm>
          <a:prstGeom prst="rect">
            <a:avLst/>
          </a:prstGeom>
          <a:ln>
            <a:noFill/>
          </a:ln>
          <a:effectLst>
            <a:softEdge rad="112500"/>
          </a:effectLst>
        </p:spPr>
      </p:pic>
      <p:sp>
        <p:nvSpPr>
          <p:cNvPr id="11" name="Rectangle 10"/>
          <p:cNvSpPr/>
          <p:nvPr/>
        </p:nvSpPr>
        <p:spPr>
          <a:xfrm>
            <a:off x="6095999" y="2398078"/>
            <a:ext cx="6127921" cy="4524315"/>
          </a:xfrm>
          <a:prstGeom prst="rect">
            <a:avLst/>
          </a:prstGeom>
          <a:solidFill>
            <a:schemeClr val="accent5">
              <a:lumMod val="50000"/>
            </a:schemeClr>
          </a:solidFill>
        </p:spPr>
        <p:txBody>
          <a:bodyPr wrap="square">
            <a:spAutoFit/>
          </a:bodyPr>
          <a:lstStyle/>
          <a:p>
            <a:r>
              <a:rPr lang="en-GB" sz="2400" i="1" dirty="0" smtClean="0">
                <a:solidFill>
                  <a:schemeClr val="bg1"/>
                </a:solidFill>
                <a:latin typeface="Helvetica Neue"/>
              </a:rPr>
              <a:t>“And </a:t>
            </a:r>
            <a:r>
              <a:rPr lang="en-GB" sz="2400" i="1" dirty="0">
                <a:solidFill>
                  <a:schemeClr val="bg1"/>
                </a:solidFill>
                <a:latin typeface="Helvetica Neue"/>
              </a:rPr>
              <a:t>it happened on the next day that </a:t>
            </a:r>
            <a:r>
              <a:rPr lang="en-GB" sz="2400" i="1" dirty="0" err="1">
                <a:solidFill>
                  <a:schemeClr val="bg1"/>
                </a:solidFill>
                <a:latin typeface="Helvetica Neue"/>
              </a:rPr>
              <a:t>Pashhur</a:t>
            </a:r>
            <a:r>
              <a:rPr lang="en-GB" sz="2400" i="1" dirty="0">
                <a:solidFill>
                  <a:schemeClr val="bg1"/>
                </a:solidFill>
                <a:latin typeface="Helvetica Neue"/>
              </a:rPr>
              <a:t> brought Jeremiah out of the stocks. Then Jeremiah said to him, “The </a:t>
            </a:r>
            <a:r>
              <a:rPr lang="en-GB" sz="2400" i="1" cap="small" dirty="0">
                <a:solidFill>
                  <a:schemeClr val="bg1"/>
                </a:solidFill>
                <a:latin typeface="Helvetica Neue"/>
              </a:rPr>
              <a:t>Lord</a:t>
            </a:r>
            <a:r>
              <a:rPr lang="en-GB" sz="2400" i="1" dirty="0">
                <a:solidFill>
                  <a:schemeClr val="bg1"/>
                </a:solidFill>
                <a:latin typeface="Helvetica Neue"/>
              </a:rPr>
              <a:t> has not called your name </a:t>
            </a:r>
            <a:r>
              <a:rPr lang="en-GB" sz="2400" i="1" dirty="0" err="1">
                <a:solidFill>
                  <a:schemeClr val="bg1"/>
                </a:solidFill>
                <a:latin typeface="Helvetica Neue"/>
              </a:rPr>
              <a:t>Pashhur</a:t>
            </a:r>
            <a:r>
              <a:rPr lang="en-GB" sz="2400" i="1" dirty="0">
                <a:solidFill>
                  <a:schemeClr val="bg1"/>
                </a:solidFill>
                <a:latin typeface="Helvetica Neue"/>
              </a:rPr>
              <a:t>, but </a:t>
            </a:r>
            <a:r>
              <a:rPr lang="en-GB" sz="2400" i="1" dirty="0" err="1" smtClean="0">
                <a:solidFill>
                  <a:schemeClr val="bg1"/>
                </a:solidFill>
                <a:latin typeface="Helvetica Neue"/>
              </a:rPr>
              <a:t>Magor-Missabib</a:t>
            </a:r>
            <a:r>
              <a:rPr lang="en-GB" sz="2400" i="1" dirty="0" smtClean="0">
                <a:solidFill>
                  <a:schemeClr val="bg1"/>
                </a:solidFill>
                <a:latin typeface="Helvetica Neue"/>
              </a:rPr>
              <a:t>.</a:t>
            </a:r>
            <a:r>
              <a:rPr lang="en-GB" sz="2400" i="1" baseline="30000" dirty="0">
                <a:solidFill>
                  <a:schemeClr val="bg1"/>
                </a:solidFill>
                <a:latin typeface="Helvetica Neue"/>
              </a:rPr>
              <a:t> </a:t>
            </a:r>
            <a:r>
              <a:rPr lang="en-GB" sz="2400" i="1" dirty="0" smtClean="0">
                <a:solidFill>
                  <a:schemeClr val="bg1"/>
                </a:solidFill>
                <a:latin typeface="Helvetica Neue"/>
              </a:rPr>
              <a:t>For </a:t>
            </a:r>
            <a:r>
              <a:rPr lang="en-GB" sz="2400" i="1" dirty="0">
                <a:solidFill>
                  <a:schemeClr val="bg1"/>
                </a:solidFill>
                <a:latin typeface="Helvetica Neue"/>
              </a:rPr>
              <a:t>thus says the </a:t>
            </a:r>
            <a:r>
              <a:rPr lang="en-GB" sz="2400" i="1" cap="small" dirty="0">
                <a:solidFill>
                  <a:schemeClr val="bg1"/>
                </a:solidFill>
                <a:latin typeface="Helvetica Neue"/>
              </a:rPr>
              <a:t>Lord</a:t>
            </a:r>
            <a:r>
              <a:rPr lang="en-GB" sz="2400" i="1" dirty="0">
                <a:solidFill>
                  <a:schemeClr val="bg1"/>
                </a:solidFill>
                <a:latin typeface="Helvetica Neue"/>
              </a:rPr>
              <a:t>: ‘Behold, I will make you a terror to yourself and to all your friends; and they shall fall by the sword of their enemies, and your eyes shall see it. I will give all Judah into the hand of the king of Babylon, and he shall carry them captive to Babylon and slay them with the sword</a:t>
            </a:r>
            <a:r>
              <a:rPr lang="en-GB" sz="2400" i="1" dirty="0" smtClean="0">
                <a:solidFill>
                  <a:schemeClr val="bg1"/>
                </a:solidFill>
                <a:latin typeface="Helvetica Neue"/>
              </a:rPr>
              <a:t>.” Jeremiah 20:3-4</a:t>
            </a:r>
            <a:endParaRPr lang="en-SG" sz="2400" i="1" dirty="0">
              <a:solidFill>
                <a:schemeClr val="bg1"/>
              </a:solidFill>
            </a:endParaRPr>
          </a:p>
        </p:txBody>
      </p:sp>
      <p:sp>
        <p:nvSpPr>
          <p:cNvPr id="12" name="Rectangle 11"/>
          <p:cNvSpPr/>
          <p:nvPr/>
        </p:nvSpPr>
        <p:spPr>
          <a:xfrm>
            <a:off x="108122" y="3574356"/>
            <a:ext cx="5735595" cy="3170099"/>
          </a:xfrm>
          <a:prstGeom prst="rect">
            <a:avLst/>
          </a:prstGeom>
          <a:solidFill>
            <a:schemeClr val="accent5">
              <a:lumMod val="50000"/>
            </a:schemeClr>
          </a:solidFill>
        </p:spPr>
        <p:txBody>
          <a:bodyPr wrap="square">
            <a:spAutoFit/>
          </a:bodyPr>
          <a:lstStyle/>
          <a:p>
            <a:r>
              <a:rPr lang="en-GB" sz="2000" i="1" dirty="0" smtClean="0">
                <a:solidFill>
                  <a:schemeClr val="bg1"/>
                </a:solidFill>
                <a:latin typeface="Helvetica Neue"/>
              </a:rPr>
              <a:t>“Thus </a:t>
            </a:r>
            <a:r>
              <a:rPr lang="en-GB" sz="2000" i="1" dirty="0">
                <a:solidFill>
                  <a:schemeClr val="bg1"/>
                </a:solidFill>
                <a:latin typeface="Helvetica Neue"/>
              </a:rPr>
              <a:t>the </a:t>
            </a:r>
            <a:r>
              <a:rPr lang="en-GB" sz="2000" i="1" cap="small" dirty="0">
                <a:solidFill>
                  <a:schemeClr val="bg1"/>
                </a:solidFill>
                <a:latin typeface="Helvetica Neue"/>
              </a:rPr>
              <a:t>Lord</a:t>
            </a:r>
            <a:r>
              <a:rPr lang="en-GB" sz="2000" i="1" dirty="0">
                <a:solidFill>
                  <a:schemeClr val="bg1"/>
                </a:solidFill>
                <a:latin typeface="Helvetica Neue"/>
              </a:rPr>
              <a:t> said to me: “Go and get yourself a linen sash, and put it around your waist, but do not put it in water.” </a:t>
            </a:r>
            <a:r>
              <a:rPr lang="en-GB" sz="2000" i="1" dirty="0" smtClean="0">
                <a:solidFill>
                  <a:schemeClr val="bg1"/>
                </a:solidFill>
                <a:latin typeface="Helvetica Neue"/>
              </a:rPr>
              <a:t>So </a:t>
            </a:r>
            <a:r>
              <a:rPr lang="en-GB" sz="2000" i="1" dirty="0">
                <a:solidFill>
                  <a:schemeClr val="bg1"/>
                </a:solidFill>
                <a:latin typeface="Helvetica Neue"/>
              </a:rPr>
              <a:t>I got a sash according to the word of the </a:t>
            </a:r>
            <a:r>
              <a:rPr lang="en-GB" sz="2000" i="1" cap="small" dirty="0">
                <a:solidFill>
                  <a:schemeClr val="bg1"/>
                </a:solidFill>
                <a:latin typeface="Helvetica Neue"/>
              </a:rPr>
              <a:t>Lord</a:t>
            </a:r>
            <a:r>
              <a:rPr lang="en-GB" sz="2000" i="1" dirty="0">
                <a:solidFill>
                  <a:schemeClr val="bg1"/>
                </a:solidFill>
                <a:latin typeface="Helvetica Neue"/>
              </a:rPr>
              <a:t>, and put it around my waist.</a:t>
            </a:r>
          </a:p>
          <a:p>
            <a:r>
              <a:rPr lang="en-GB" sz="2000" i="1" dirty="0" smtClean="0">
                <a:solidFill>
                  <a:schemeClr val="bg1"/>
                </a:solidFill>
                <a:latin typeface="Helvetica Neue"/>
              </a:rPr>
              <a:t>And </a:t>
            </a:r>
            <a:r>
              <a:rPr lang="en-GB" sz="2000" i="1" dirty="0">
                <a:solidFill>
                  <a:schemeClr val="bg1"/>
                </a:solidFill>
                <a:latin typeface="Helvetica Neue"/>
              </a:rPr>
              <a:t>the word of the </a:t>
            </a:r>
            <a:r>
              <a:rPr lang="en-GB" sz="2000" i="1" cap="small" dirty="0">
                <a:solidFill>
                  <a:schemeClr val="bg1"/>
                </a:solidFill>
                <a:latin typeface="Helvetica Neue"/>
              </a:rPr>
              <a:t>Lord</a:t>
            </a:r>
            <a:r>
              <a:rPr lang="en-GB" sz="2000" i="1" dirty="0">
                <a:solidFill>
                  <a:schemeClr val="bg1"/>
                </a:solidFill>
                <a:latin typeface="Helvetica Neue"/>
              </a:rPr>
              <a:t> came to me the second time, saying, </a:t>
            </a:r>
            <a:r>
              <a:rPr lang="en-GB" sz="2000" i="1" dirty="0" smtClean="0">
                <a:solidFill>
                  <a:schemeClr val="bg1"/>
                </a:solidFill>
                <a:latin typeface="Helvetica Neue"/>
              </a:rPr>
              <a:t>“Take </a:t>
            </a:r>
            <a:r>
              <a:rPr lang="en-GB" sz="2000" i="1" dirty="0">
                <a:solidFill>
                  <a:schemeClr val="bg1"/>
                </a:solidFill>
                <a:latin typeface="Helvetica Neue"/>
              </a:rPr>
              <a:t>the sash that you acquired, which is around your waist, and arise, go to the </a:t>
            </a:r>
            <a:r>
              <a:rPr lang="en-GB" sz="2000" i="1" dirty="0" smtClean="0">
                <a:solidFill>
                  <a:schemeClr val="bg1"/>
                </a:solidFill>
                <a:latin typeface="Helvetica Neue"/>
              </a:rPr>
              <a:t>Euphrates,</a:t>
            </a:r>
            <a:r>
              <a:rPr lang="en-GB" sz="2000" i="1" baseline="30000" dirty="0">
                <a:solidFill>
                  <a:schemeClr val="bg1"/>
                </a:solidFill>
                <a:latin typeface="Helvetica Neue"/>
              </a:rPr>
              <a:t> </a:t>
            </a:r>
            <a:r>
              <a:rPr lang="en-GB" sz="2000" i="1" dirty="0" smtClean="0">
                <a:solidFill>
                  <a:schemeClr val="bg1"/>
                </a:solidFill>
                <a:latin typeface="Helvetica Neue"/>
              </a:rPr>
              <a:t>and </a:t>
            </a:r>
            <a:r>
              <a:rPr lang="en-GB" sz="2000" i="1" dirty="0">
                <a:solidFill>
                  <a:schemeClr val="bg1"/>
                </a:solidFill>
                <a:latin typeface="Helvetica Neue"/>
              </a:rPr>
              <a:t>hide it there in a hole in the rock.” </a:t>
            </a:r>
            <a:r>
              <a:rPr lang="en-GB" sz="2000" i="1" dirty="0" smtClean="0">
                <a:solidFill>
                  <a:schemeClr val="bg1"/>
                </a:solidFill>
                <a:latin typeface="Helvetica Neue"/>
              </a:rPr>
              <a:t>So </a:t>
            </a:r>
            <a:r>
              <a:rPr lang="en-GB" sz="2000" i="1" dirty="0">
                <a:solidFill>
                  <a:schemeClr val="bg1"/>
                </a:solidFill>
                <a:latin typeface="Helvetica Neue"/>
              </a:rPr>
              <a:t>I went and hid it by the Euphrates, as the </a:t>
            </a:r>
            <a:r>
              <a:rPr lang="en-GB" sz="2000" i="1" cap="small" dirty="0">
                <a:solidFill>
                  <a:schemeClr val="bg1"/>
                </a:solidFill>
                <a:latin typeface="Helvetica Neue"/>
              </a:rPr>
              <a:t>Lord</a:t>
            </a:r>
            <a:r>
              <a:rPr lang="en-GB" sz="2000" i="1" dirty="0">
                <a:solidFill>
                  <a:schemeClr val="bg1"/>
                </a:solidFill>
                <a:latin typeface="Helvetica Neue"/>
              </a:rPr>
              <a:t> commanded me</a:t>
            </a:r>
            <a:r>
              <a:rPr lang="en-GB" sz="2000" i="1" dirty="0" smtClean="0">
                <a:solidFill>
                  <a:schemeClr val="bg1"/>
                </a:solidFill>
                <a:latin typeface="Helvetica Neue"/>
              </a:rPr>
              <a:t>.” Jeremiah 13:1-5</a:t>
            </a:r>
            <a:endParaRPr lang="en-GB" sz="2000" b="0" i="1" dirty="0">
              <a:solidFill>
                <a:schemeClr val="bg1"/>
              </a:solidFill>
              <a:effectLst/>
              <a:latin typeface="Helvetica Neue"/>
            </a:endParaRPr>
          </a:p>
        </p:txBody>
      </p:sp>
    </p:spTree>
    <p:extLst>
      <p:ext uri="{BB962C8B-B14F-4D97-AF65-F5344CB8AC3E}">
        <p14:creationId xmlns:p14="http://schemas.microsoft.com/office/powerpoint/2010/main" val="14521528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1000"/>
                                        <p:tgtEl>
                                          <p:spTgt spid="10"/>
                                        </p:tgtEl>
                                      </p:cBhvr>
                                    </p:animEffect>
                                    <p:anim calcmode="lin" valueType="num">
                                      <p:cBhvr>
                                        <p:cTn id="8" dur="1000" fill="hold"/>
                                        <p:tgtEl>
                                          <p:spTgt spid="10"/>
                                        </p:tgtEl>
                                        <p:attrNameLst>
                                          <p:attrName>ppt_x</p:attrName>
                                        </p:attrNameLst>
                                      </p:cBhvr>
                                      <p:tavLst>
                                        <p:tav tm="0">
                                          <p:val>
                                            <p:strVal val="#ppt_x"/>
                                          </p:val>
                                        </p:tav>
                                        <p:tav tm="100000">
                                          <p:val>
                                            <p:strVal val="#ppt_x"/>
                                          </p:val>
                                        </p:tav>
                                      </p:tavLst>
                                    </p:anim>
                                    <p:anim calcmode="lin" valueType="num">
                                      <p:cBhvr>
                                        <p:cTn id="9" dur="1000" fill="hold"/>
                                        <p:tgtEl>
                                          <p:spTgt spid="10"/>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1000"/>
                                        <p:tgtEl>
                                          <p:spTgt spid="11"/>
                                        </p:tgtEl>
                                      </p:cBhvr>
                                    </p:animEffect>
                                    <p:anim calcmode="lin" valueType="num">
                                      <p:cBhvr>
                                        <p:cTn id="13" dur="1000" fill="hold"/>
                                        <p:tgtEl>
                                          <p:spTgt spid="11"/>
                                        </p:tgtEl>
                                        <p:attrNameLst>
                                          <p:attrName>ppt_x</p:attrName>
                                        </p:attrNameLst>
                                      </p:cBhvr>
                                      <p:tavLst>
                                        <p:tav tm="0">
                                          <p:val>
                                            <p:strVal val="#ppt_x"/>
                                          </p:val>
                                        </p:tav>
                                        <p:tav tm="100000">
                                          <p:val>
                                            <p:strVal val="#ppt_x"/>
                                          </p:val>
                                        </p:tav>
                                      </p:tavLst>
                                    </p:anim>
                                    <p:anim calcmode="lin" valueType="num">
                                      <p:cBhvr>
                                        <p:cTn id="14"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animBg="1"/>
    </p:bldLst>
  </p:timing>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72" y="-1"/>
            <a:ext cx="6260758" cy="4695569"/>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95765" y="-1"/>
            <a:ext cx="5774152" cy="5498757"/>
          </a:xfrm>
          <a:prstGeom prst="rect">
            <a:avLst/>
          </a:prstGeom>
          <a:ln>
            <a:noFill/>
          </a:ln>
          <a:effectLst>
            <a:softEdge rad="112500"/>
          </a:effectLst>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8460" y="3509963"/>
            <a:ext cx="6142405" cy="3534032"/>
          </a:xfrm>
          <a:prstGeom prst="rect">
            <a:avLst/>
          </a:prstGeom>
          <a:ln>
            <a:noFill/>
          </a:ln>
          <a:effectLst>
            <a:softEdge rad="112500"/>
          </a:effectLst>
        </p:spPr>
      </p:pic>
    </p:spTree>
    <p:extLst>
      <p:ext uri="{BB962C8B-B14F-4D97-AF65-F5344CB8AC3E}">
        <p14:creationId xmlns:p14="http://schemas.microsoft.com/office/powerpoint/2010/main" val="14196545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22828" y="25071"/>
            <a:ext cx="5539915" cy="887102"/>
          </a:xfrm>
          <a:prstGeom prst="rect">
            <a:avLst/>
          </a:prstGeom>
        </p:spPr>
        <p:txBody>
          <a:bodyPr wrap="none">
            <a:spAutoFit/>
          </a:bodyPr>
          <a:lstStyle/>
          <a:p>
            <a:pPr lvl="0">
              <a:lnSpc>
                <a:spcPct val="115000"/>
              </a:lnSpc>
              <a:spcAft>
                <a:spcPts val="0"/>
              </a:spcAft>
            </a:pPr>
            <a:r>
              <a:rPr lang="en-SG" sz="4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5. God’s Promises</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898806"/>
            <a:ext cx="8046720" cy="6646899"/>
          </a:xfrm>
          <a:prstGeom prst="rect">
            <a:avLst/>
          </a:prstGeom>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046720" y="-6294"/>
            <a:ext cx="4145280" cy="7208147"/>
          </a:xfrm>
          <a:prstGeom prst="rect">
            <a:avLst/>
          </a:prstGeom>
        </p:spPr>
      </p:pic>
    </p:spTree>
    <p:extLst>
      <p:ext uri="{BB962C8B-B14F-4D97-AF65-F5344CB8AC3E}">
        <p14:creationId xmlns:p14="http://schemas.microsoft.com/office/powerpoint/2010/main" val="4034730903"/>
      </p:ext>
    </p:extLst>
  </p:cSld>
  <p:clrMapOvr>
    <a:masterClrMapping/>
  </p:clrMapOvr>
  <p:timing>
    <p:tnLst>
      <p:par>
        <p:cTn id="1" dur="indefinite" restart="never" nodeType="tmRoot"/>
      </p:par>
    </p:tnLst>
  </p:timing>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40229" y="0"/>
            <a:ext cx="10218057" cy="7404989"/>
          </a:xfrm>
          <a:prstGeom prst="rect">
            <a:avLst/>
          </a:prstGeom>
          <a:ln>
            <a:noFill/>
          </a:ln>
          <a:effectLst>
            <a:softEdge rad="112500"/>
          </a:effectLst>
        </p:spPr>
      </p:pic>
    </p:spTree>
    <p:extLst>
      <p:ext uri="{BB962C8B-B14F-4D97-AF65-F5344CB8AC3E}">
        <p14:creationId xmlns:p14="http://schemas.microsoft.com/office/powerpoint/2010/main" val="3666162988"/>
      </p:ext>
    </p:extLst>
  </p:cSld>
  <p:clrMapOvr>
    <a:masterClrMapping/>
  </p:clrMapOvr>
  <p:timing>
    <p:tnLst>
      <p:par>
        <p:cTn id="1" dur="indefinite" restart="never" nodeType="tmRoot"/>
      </p:par>
    </p:tnLst>
  </p:timing>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58295" y="134530"/>
            <a:ext cx="7683129" cy="941796"/>
          </a:xfrm>
          <a:prstGeom prst="rect">
            <a:avLst/>
          </a:prstGeom>
        </p:spPr>
        <p:txBody>
          <a:bodyPr wrap="none">
            <a:spAutoFit/>
          </a:bodyPr>
          <a:lstStyle/>
          <a:p>
            <a:pPr lvl="0">
              <a:lnSpc>
                <a:spcPct val="115000"/>
              </a:lnSpc>
              <a:spcAft>
                <a:spcPts val="0"/>
              </a:spcAft>
            </a:pPr>
            <a:r>
              <a:rPr lang="en-SG" sz="4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6. Jeremiah’s “Open Life”</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18534" y="1210856"/>
            <a:ext cx="12158134" cy="1051506"/>
          </a:xfrm>
          <a:prstGeom prst="rect">
            <a:avLst/>
          </a:prstGeom>
        </p:spPr>
        <p:txBody>
          <a:bodyPr wrap="square">
            <a:spAutoFit/>
          </a:bodyPr>
          <a:lstStyle/>
          <a:p>
            <a:pPr marL="457200">
              <a:lnSpc>
                <a:spcPct val="115000"/>
              </a:lnSpc>
              <a:spcAft>
                <a:spcPts val="100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There are passages known as “Jeremiah’s _____________________” which reveal his personal struggles with the Lord:</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7813467" y="1164819"/>
            <a:ext cx="2868222" cy="646331"/>
          </a:xfrm>
          <a:prstGeom prst="rect">
            <a:avLst/>
          </a:prstGeom>
          <a:noFill/>
        </p:spPr>
        <p:txBody>
          <a:bodyPr wrap="none" lIns="91440" tIns="45720" rIns="91440" bIns="45720">
            <a:spAutoFit/>
          </a:bodyPr>
          <a:lstStyle/>
          <a:p>
            <a:pPr algn="ctr"/>
            <a:r>
              <a:rPr lang="en-US" sz="36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CONFESSIONS</a:t>
            </a:r>
            <a:endParaRPr lang="en-US" sz="4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458294" y="2262362"/>
            <a:ext cx="11428905" cy="4387868"/>
          </a:xfrm>
          <a:prstGeom prst="rect">
            <a:avLst/>
          </a:prstGeom>
          <a:solidFill>
            <a:schemeClr val="bg2">
              <a:lumMod val="10000"/>
              <a:alpha val="78000"/>
            </a:schemeClr>
          </a:solidFill>
        </p:spPr>
        <p:txBody>
          <a:bodyPr wrap="square">
            <a:spAutoFit/>
          </a:bodyPr>
          <a:lstStyle/>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11:18-23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12: 1 – 6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15:10-12 –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15:15-21 –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17:14-18 –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18:18-23 –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20: 7 -12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20:14-18 </a:t>
            </a: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 </a:t>
            </a:r>
            <a:r>
              <a:rPr lang="en-SG" dirty="0" smtClean="0">
                <a:solidFill>
                  <a:srgbClr val="1D1B11"/>
                </a:solidFill>
                <a:latin typeface="Arial" panose="020B0604020202020204" pitchFamily="34" charset="0"/>
                <a:ea typeface="Calibri" panose="020F0502020204030204" pitchFamily="34" charset="0"/>
                <a:cs typeface="Times New Roman" panose="02020603050405020304" pitchFamily="18" charset="0"/>
              </a:rPr>
              <a:t>– </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0" name="Rectangle 9"/>
          <p:cNvSpPr/>
          <p:nvPr/>
        </p:nvSpPr>
        <p:spPr>
          <a:xfrm>
            <a:off x="2609586" y="2241145"/>
            <a:ext cx="8668014"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His own hometown of </a:t>
            </a:r>
            <a:r>
              <a:rPr lang="en-US" sz="3200" b="1" dirty="0" err="1"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Anatoth</a:t>
            </a: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 plotted to kill him.</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2609586" y="2751673"/>
            <a:ext cx="5995104"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He suffers but the wicked prosper.</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Rectangle 11"/>
          <p:cNvSpPr/>
          <p:nvPr/>
        </p:nvSpPr>
        <p:spPr>
          <a:xfrm>
            <a:off x="2620847" y="3309348"/>
            <a:ext cx="8548302"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Everyone curses him. He wishes he was not born.</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3" name="Rectangle 12"/>
          <p:cNvSpPr/>
          <p:nvPr/>
        </p:nvSpPr>
        <p:spPr>
          <a:xfrm>
            <a:off x="2620847" y="3851618"/>
            <a:ext cx="7428059"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He has done right but his pain is unending.</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4" name="Rectangle 13"/>
          <p:cNvSpPr/>
          <p:nvPr/>
        </p:nvSpPr>
        <p:spPr>
          <a:xfrm>
            <a:off x="2615394" y="4395014"/>
            <a:ext cx="9327233"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He cannot see the immediate fulfilment of his words.</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5" name="Rectangle 14"/>
          <p:cNvSpPr/>
          <p:nvPr/>
        </p:nvSpPr>
        <p:spPr>
          <a:xfrm>
            <a:off x="2650781" y="4922605"/>
            <a:ext cx="8135753"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People do not listen to him and persecute him.</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6" name="Rectangle 15"/>
          <p:cNvSpPr/>
          <p:nvPr/>
        </p:nvSpPr>
        <p:spPr>
          <a:xfrm>
            <a:off x="2650781" y="5493003"/>
            <a:ext cx="7593810"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Felt deceived by the Lord, ridiculed by man.</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7" name="Rectangle 16"/>
          <p:cNvSpPr/>
          <p:nvPr/>
        </p:nvSpPr>
        <p:spPr>
          <a:xfrm>
            <a:off x="2667733" y="6016918"/>
            <a:ext cx="5113067"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Cursed the day he was born..</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81193393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wipe(down)">
                                      <p:cBhvr>
                                        <p:cTn id="43" dur="580">
                                          <p:stCondLst>
                                            <p:cond delay="0"/>
                                          </p:stCondLst>
                                        </p:cTn>
                                        <p:tgtEl>
                                          <p:spTgt spid="11"/>
                                        </p:tgtEl>
                                      </p:cBhvr>
                                    </p:animEffect>
                                    <p:anim calcmode="lin" valueType="num">
                                      <p:cBhvr>
                                        <p:cTn id="44"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49" dur="26">
                                          <p:stCondLst>
                                            <p:cond delay="650"/>
                                          </p:stCondLst>
                                        </p:cTn>
                                        <p:tgtEl>
                                          <p:spTgt spid="11"/>
                                        </p:tgtEl>
                                      </p:cBhvr>
                                      <p:to x="100000" y="60000"/>
                                    </p:animScale>
                                    <p:animScale>
                                      <p:cBhvr>
                                        <p:cTn id="50" dur="166" decel="50000">
                                          <p:stCondLst>
                                            <p:cond delay="676"/>
                                          </p:stCondLst>
                                        </p:cTn>
                                        <p:tgtEl>
                                          <p:spTgt spid="11"/>
                                        </p:tgtEl>
                                      </p:cBhvr>
                                      <p:to x="100000" y="100000"/>
                                    </p:animScale>
                                    <p:animScale>
                                      <p:cBhvr>
                                        <p:cTn id="51" dur="26">
                                          <p:stCondLst>
                                            <p:cond delay="1312"/>
                                          </p:stCondLst>
                                        </p:cTn>
                                        <p:tgtEl>
                                          <p:spTgt spid="11"/>
                                        </p:tgtEl>
                                      </p:cBhvr>
                                      <p:to x="100000" y="80000"/>
                                    </p:animScale>
                                    <p:animScale>
                                      <p:cBhvr>
                                        <p:cTn id="52" dur="166" decel="50000">
                                          <p:stCondLst>
                                            <p:cond delay="1338"/>
                                          </p:stCondLst>
                                        </p:cTn>
                                        <p:tgtEl>
                                          <p:spTgt spid="11"/>
                                        </p:tgtEl>
                                      </p:cBhvr>
                                      <p:to x="100000" y="100000"/>
                                    </p:animScale>
                                    <p:animScale>
                                      <p:cBhvr>
                                        <p:cTn id="53" dur="26">
                                          <p:stCondLst>
                                            <p:cond delay="1642"/>
                                          </p:stCondLst>
                                        </p:cTn>
                                        <p:tgtEl>
                                          <p:spTgt spid="11"/>
                                        </p:tgtEl>
                                      </p:cBhvr>
                                      <p:to x="100000" y="90000"/>
                                    </p:animScale>
                                    <p:animScale>
                                      <p:cBhvr>
                                        <p:cTn id="54" dur="166" decel="50000">
                                          <p:stCondLst>
                                            <p:cond delay="1668"/>
                                          </p:stCondLst>
                                        </p:cTn>
                                        <p:tgtEl>
                                          <p:spTgt spid="11"/>
                                        </p:tgtEl>
                                      </p:cBhvr>
                                      <p:to x="100000" y="100000"/>
                                    </p:animScale>
                                    <p:animScale>
                                      <p:cBhvr>
                                        <p:cTn id="55" dur="26">
                                          <p:stCondLst>
                                            <p:cond delay="1808"/>
                                          </p:stCondLst>
                                        </p:cTn>
                                        <p:tgtEl>
                                          <p:spTgt spid="11"/>
                                        </p:tgtEl>
                                      </p:cBhvr>
                                      <p:to x="100000" y="95000"/>
                                    </p:animScale>
                                    <p:animScale>
                                      <p:cBhvr>
                                        <p:cTn id="56" dur="166" decel="50000">
                                          <p:stCondLst>
                                            <p:cond delay="1834"/>
                                          </p:stCondLst>
                                        </p:cTn>
                                        <p:tgtEl>
                                          <p:spTgt spid="11"/>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2"/>
                                        </p:tgtEl>
                                        <p:attrNameLst>
                                          <p:attrName>style.visibility</p:attrName>
                                        </p:attrNameLst>
                                      </p:cBhvr>
                                      <p:to>
                                        <p:strVal val="visible"/>
                                      </p:to>
                                    </p:set>
                                    <p:animEffect transition="in" filter="wipe(down)">
                                      <p:cBhvr>
                                        <p:cTn id="61" dur="580">
                                          <p:stCondLst>
                                            <p:cond delay="0"/>
                                          </p:stCondLst>
                                        </p:cTn>
                                        <p:tgtEl>
                                          <p:spTgt spid="12"/>
                                        </p:tgtEl>
                                      </p:cBhvr>
                                    </p:animEffect>
                                    <p:anim calcmode="lin" valueType="num">
                                      <p:cBhvr>
                                        <p:cTn id="62"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67" dur="26">
                                          <p:stCondLst>
                                            <p:cond delay="650"/>
                                          </p:stCondLst>
                                        </p:cTn>
                                        <p:tgtEl>
                                          <p:spTgt spid="12"/>
                                        </p:tgtEl>
                                      </p:cBhvr>
                                      <p:to x="100000" y="60000"/>
                                    </p:animScale>
                                    <p:animScale>
                                      <p:cBhvr>
                                        <p:cTn id="68" dur="166" decel="50000">
                                          <p:stCondLst>
                                            <p:cond delay="676"/>
                                          </p:stCondLst>
                                        </p:cTn>
                                        <p:tgtEl>
                                          <p:spTgt spid="12"/>
                                        </p:tgtEl>
                                      </p:cBhvr>
                                      <p:to x="100000" y="100000"/>
                                    </p:animScale>
                                    <p:animScale>
                                      <p:cBhvr>
                                        <p:cTn id="69" dur="26">
                                          <p:stCondLst>
                                            <p:cond delay="1312"/>
                                          </p:stCondLst>
                                        </p:cTn>
                                        <p:tgtEl>
                                          <p:spTgt spid="12"/>
                                        </p:tgtEl>
                                      </p:cBhvr>
                                      <p:to x="100000" y="80000"/>
                                    </p:animScale>
                                    <p:animScale>
                                      <p:cBhvr>
                                        <p:cTn id="70" dur="166" decel="50000">
                                          <p:stCondLst>
                                            <p:cond delay="1338"/>
                                          </p:stCondLst>
                                        </p:cTn>
                                        <p:tgtEl>
                                          <p:spTgt spid="12"/>
                                        </p:tgtEl>
                                      </p:cBhvr>
                                      <p:to x="100000" y="100000"/>
                                    </p:animScale>
                                    <p:animScale>
                                      <p:cBhvr>
                                        <p:cTn id="71" dur="26">
                                          <p:stCondLst>
                                            <p:cond delay="1642"/>
                                          </p:stCondLst>
                                        </p:cTn>
                                        <p:tgtEl>
                                          <p:spTgt spid="12"/>
                                        </p:tgtEl>
                                      </p:cBhvr>
                                      <p:to x="100000" y="90000"/>
                                    </p:animScale>
                                    <p:animScale>
                                      <p:cBhvr>
                                        <p:cTn id="72" dur="166" decel="50000">
                                          <p:stCondLst>
                                            <p:cond delay="1668"/>
                                          </p:stCondLst>
                                        </p:cTn>
                                        <p:tgtEl>
                                          <p:spTgt spid="12"/>
                                        </p:tgtEl>
                                      </p:cBhvr>
                                      <p:to x="100000" y="100000"/>
                                    </p:animScale>
                                    <p:animScale>
                                      <p:cBhvr>
                                        <p:cTn id="73" dur="26">
                                          <p:stCondLst>
                                            <p:cond delay="1808"/>
                                          </p:stCondLst>
                                        </p:cTn>
                                        <p:tgtEl>
                                          <p:spTgt spid="12"/>
                                        </p:tgtEl>
                                      </p:cBhvr>
                                      <p:to x="100000" y="95000"/>
                                    </p:animScale>
                                    <p:animScale>
                                      <p:cBhvr>
                                        <p:cTn id="74" dur="166" decel="50000">
                                          <p:stCondLst>
                                            <p:cond delay="1834"/>
                                          </p:stCondLst>
                                        </p:cTn>
                                        <p:tgtEl>
                                          <p:spTgt spid="12"/>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3"/>
                                        </p:tgtEl>
                                        <p:attrNameLst>
                                          <p:attrName>style.visibility</p:attrName>
                                        </p:attrNameLst>
                                      </p:cBhvr>
                                      <p:to>
                                        <p:strVal val="visible"/>
                                      </p:to>
                                    </p:set>
                                    <p:animEffect transition="in" filter="wipe(down)">
                                      <p:cBhvr>
                                        <p:cTn id="79" dur="580">
                                          <p:stCondLst>
                                            <p:cond delay="0"/>
                                          </p:stCondLst>
                                        </p:cTn>
                                        <p:tgtEl>
                                          <p:spTgt spid="13"/>
                                        </p:tgtEl>
                                      </p:cBhvr>
                                    </p:animEffect>
                                    <p:anim calcmode="lin" valueType="num">
                                      <p:cBhvr>
                                        <p:cTn id="80" dur="1822" tmFilter="0,0; 0.14,0.36; 0.43,0.73; 0.71,0.91; 1.0,1.0">
                                          <p:stCondLst>
                                            <p:cond delay="0"/>
                                          </p:stCondLst>
                                        </p:cTn>
                                        <p:tgtEl>
                                          <p:spTgt spid="13"/>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3"/>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3"/>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3"/>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3"/>
                                        </p:tgtEl>
                                        <p:attrNameLst>
                                          <p:attrName>ppt_y</p:attrName>
                                        </p:attrNameLst>
                                      </p:cBhvr>
                                      <p:tavLst>
                                        <p:tav tm="0" fmla="#ppt_y-sin(pi*$)/81">
                                          <p:val>
                                            <p:fltVal val="0"/>
                                          </p:val>
                                        </p:tav>
                                        <p:tav tm="100000">
                                          <p:val>
                                            <p:fltVal val="1"/>
                                          </p:val>
                                        </p:tav>
                                      </p:tavLst>
                                    </p:anim>
                                    <p:animScale>
                                      <p:cBhvr>
                                        <p:cTn id="85" dur="26">
                                          <p:stCondLst>
                                            <p:cond delay="650"/>
                                          </p:stCondLst>
                                        </p:cTn>
                                        <p:tgtEl>
                                          <p:spTgt spid="13"/>
                                        </p:tgtEl>
                                      </p:cBhvr>
                                      <p:to x="100000" y="60000"/>
                                    </p:animScale>
                                    <p:animScale>
                                      <p:cBhvr>
                                        <p:cTn id="86" dur="166" decel="50000">
                                          <p:stCondLst>
                                            <p:cond delay="676"/>
                                          </p:stCondLst>
                                        </p:cTn>
                                        <p:tgtEl>
                                          <p:spTgt spid="13"/>
                                        </p:tgtEl>
                                      </p:cBhvr>
                                      <p:to x="100000" y="100000"/>
                                    </p:animScale>
                                    <p:animScale>
                                      <p:cBhvr>
                                        <p:cTn id="87" dur="26">
                                          <p:stCondLst>
                                            <p:cond delay="1312"/>
                                          </p:stCondLst>
                                        </p:cTn>
                                        <p:tgtEl>
                                          <p:spTgt spid="13"/>
                                        </p:tgtEl>
                                      </p:cBhvr>
                                      <p:to x="100000" y="80000"/>
                                    </p:animScale>
                                    <p:animScale>
                                      <p:cBhvr>
                                        <p:cTn id="88" dur="166" decel="50000">
                                          <p:stCondLst>
                                            <p:cond delay="1338"/>
                                          </p:stCondLst>
                                        </p:cTn>
                                        <p:tgtEl>
                                          <p:spTgt spid="13"/>
                                        </p:tgtEl>
                                      </p:cBhvr>
                                      <p:to x="100000" y="100000"/>
                                    </p:animScale>
                                    <p:animScale>
                                      <p:cBhvr>
                                        <p:cTn id="89" dur="26">
                                          <p:stCondLst>
                                            <p:cond delay="1642"/>
                                          </p:stCondLst>
                                        </p:cTn>
                                        <p:tgtEl>
                                          <p:spTgt spid="13"/>
                                        </p:tgtEl>
                                      </p:cBhvr>
                                      <p:to x="100000" y="90000"/>
                                    </p:animScale>
                                    <p:animScale>
                                      <p:cBhvr>
                                        <p:cTn id="90" dur="166" decel="50000">
                                          <p:stCondLst>
                                            <p:cond delay="1668"/>
                                          </p:stCondLst>
                                        </p:cTn>
                                        <p:tgtEl>
                                          <p:spTgt spid="13"/>
                                        </p:tgtEl>
                                      </p:cBhvr>
                                      <p:to x="100000" y="100000"/>
                                    </p:animScale>
                                    <p:animScale>
                                      <p:cBhvr>
                                        <p:cTn id="91" dur="26">
                                          <p:stCondLst>
                                            <p:cond delay="1808"/>
                                          </p:stCondLst>
                                        </p:cTn>
                                        <p:tgtEl>
                                          <p:spTgt spid="13"/>
                                        </p:tgtEl>
                                      </p:cBhvr>
                                      <p:to x="100000" y="95000"/>
                                    </p:animScale>
                                    <p:animScale>
                                      <p:cBhvr>
                                        <p:cTn id="92" dur="166" decel="50000">
                                          <p:stCondLst>
                                            <p:cond delay="1834"/>
                                          </p:stCondLst>
                                        </p:cTn>
                                        <p:tgtEl>
                                          <p:spTgt spid="13"/>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down)">
                                      <p:cBhvr>
                                        <p:cTn id="97" dur="580">
                                          <p:stCondLst>
                                            <p:cond delay="0"/>
                                          </p:stCondLst>
                                        </p:cTn>
                                        <p:tgtEl>
                                          <p:spTgt spid="14"/>
                                        </p:tgtEl>
                                      </p:cBhvr>
                                    </p:animEffect>
                                    <p:anim calcmode="lin" valueType="num">
                                      <p:cBhvr>
                                        <p:cTn id="9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3" dur="26">
                                          <p:stCondLst>
                                            <p:cond delay="650"/>
                                          </p:stCondLst>
                                        </p:cTn>
                                        <p:tgtEl>
                                          <p:spTgt spid="14"/>
                                        </p:tgtEl>
                                      </p:cBhvr>
                                      <p:to x="100000" y="60000"/>
                                    </p:animScale>
                                    <p:animScale>
                                      <p:cBhvr>
                                        <p:cTn id="104" dur="166" decel="50000">
                                          <p:stCondLst>
                                            <p:cond delay="676"/>
                                          </p:stCondLst>
                                        </p:cTn>
                                        <p:tgtEl>
                                          <p:spTgt spid="14"/>
                                        </p:tgtEl>
                                      </p:cBhvr>
                                      <p:to x="100000" y="100000"/>
                                    </p:animScale>
                                    <p:animScale>
                                      <p:cBhvr>
                                        <p:cTn id="105" dur="26">
                                          <p:stCondLst>
                                            <p:cond delay="1312"/>
                                          </p:stCondLst>
                                        </p:cTn>
                                        <p:tgtEl>
                                          <p:spTgt spid="14"/>
                                        </p:tgtEl>
                                      </p:cBhvr>
                                      <p:to x="100000" y="80000"/>
                                    </p:animScale>
                                    <p:animScale>
                                      <p:cBhvr>
                                        <p:cTn id="106" dur="166" decel="50000">
                                          <p:stCondLst>
                                            <p:cond delay="1338"/>
                                          </p:stCondLst>
                                        </p:cTn>
                                        <p:tgtEl>
                                          <p:spTgt spid="14"/>
                                        </p:tgtEl>
                                      </p:cBhvr>
                                      <p:to x="100000" y="100000"/>
                                    </p:animScale>
                                    <p:animScale>
                                      <p:cBhvr>
                                        <p:cTn id="107" dur="26">
                                          <p:stCondLst>
                                            <p:cond delay="1642"/>
                                          </p:stCondLst>
                                        </p:cTn>
                                        <p:tgtEl>
                                          <p:spTgt spid="14"/>
                                        </p:tgtEl>
                                      </p:cBhvr>
                                      <p:to x="100000" y="90000"/>
                                    </p:animScale>
                                    <p:animScale>
                                      <p:cBhvr>
                                        <p:cTn id="108" dur="166" decel="50000">
                                          <p:stCondLst>
                                            <p:cond delay="1668"/>
                                          </p:stCondLst>
                                        </p:cTn>
                                        <p:tgtEl>
                                          <p:spTgt spid="14"/>
                                        </p:tgtEl>
                                      </p:cBhvr>
                                      <p:to x="100000" y="100000"/>
                                    </p:animScale>
                                    <p:animScale>
                                      <p:cBhvr>
                                        <p:cTn id="109" dur="26">
                                          <p:stCondLst>
                                            <p:cond delay="1808"/>
                                          </p:stCondLst>
                                        </p:cTn>
                                        <p:tgtEl>
                                          <p:spTgt spid="14"/>
                                        </p:tgtEl>
                                      </p:cBhvr>
                                      <p:to x="100000" y="95000"/>
                                    </p:animScale>
                                    <p:animScale>
                                      <p:cBhvr>
                                        <p:cTn id="110" dur="166" decel="50000">
                                          <p:stCondLst>
                                            <p:cond delay="1834"/>
                                          </p:stCondLst>
                                        </p:cTn>
                                        <p:tgtEl>
                                          <p:spTgt spid="14"/>
                                        </p:tgtEl>
                                      </p:cBhvr>
                                      <p:to x="100000" y="100000"/>
                                    </p:animScale>
                                  </p:childTnLst>
                                </p:cTn>
                              </p:par>
                            </p:childTnLst>
                          </p:cTn>
                        </p:par>
                      </p:childTnLst>
                    </p:cTn>
                  </p:par>
                  <p:par>
                    <p:cTn id="111" fill="hold">
                      <p:stCondLst>
                        <p:cond delay="indefinite"/>
                      </p:stCondLst>
                      <p:childTnLst>
                        <p:par>
                          <p:cTn id="112" fill="hold">
                            <p:stCondLst>
                              <p:cond delay="0"/>
                            </p:stCondLst>
                            <p:childTnLst>
                              <p:par>
                                <p:cTn id="113" presetID="26" presetClass="entr" presetSubtype="0" fill="hold" grpId="0" nodeType="clickEffect">
                                  <p:stCondLst>
                                    <p:cond delay="0"/>
                                  </p:stCondLst>
                                  <p:childTnLst>
                                    <p:set>
                                      <p:cBhvr>
                                        <p:cTn id="114" dur="1" fill="hold">
                                          <p:stCondLst>
                                            <p:cond delay="0"/>
                                          </p:stCondLst>
                                        </p:cTn>
                                        <p:tgtEl>
                                          <p:spTgt spid="15"/>
                                        </p:tgtEl>
                                        <p:attrNameLst>
                                          <p:attrName>style.visibility</p:attrName>
                                        </p:attrNameLst>
                                      </p:cBhvr>
                                      <p:to>
                                        <p:strVal val="visible"/>
                                      </p:to>
                                    </p:set>
                                    <p:animEffect transition="in" filter="wipe(down)">
                                      <p:cBhvr>
                                        <p:cTn id="115" dur="580">
                                          <p:stCondLst>
                                            <p:cond delay="0"/>
                                          </p:stCondLst>
                                        </p:cTn>
                                        <p:tgtEl>
                                          <p:spTgt spid="15"/>
                                        </p:tgtEl>
                                      </p:cBhvr>
                                    </p:animEffect>
                                    <p:anim calcmode="lin" valueType="num">
                                      <p:cBhvr>
                                        <p:cTn id="116"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117"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18"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9"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0"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21" dur="26">
                                          <p:stCondLst>
                                            <p:cond delay="650"/>
                                          </p:stCondLst>
                                        </p:cTn>
                                        <p:tgtEl>
                                          <p:spTgt spid="15"/>
                                        </p:tgtEl>
                                      </p:cBhvr>
                                      <p:to x="100000" y="60000"/>
                                    </p:animScale>
                                    <p:animScale>
                                      <p:cBhvr>
                                        <p:cTn id="122" dur="166" decel="50000">
                                          <p:stCondLst>
                                            <p:cond delay="676"/>
                                          </p:stCondLst>
                                        </p:cTn>
                                        <p:tgtEl>
                                          <p:spTgt spid="15"/>
                                        </p:tgtEl>
                                      </p:cBhvr>
                                      <p:to x="100000" y="100000"/>
                                    </p:animScale>
                                    <p:animScale>
                                      <p:cBhvr>
                                        <p:cTn id="123" dur="26">
                                          <p:stCondLst>
                                            <p:cond delay="1312"/>
                                          </p:stCondLst>
                                        </p:cTn>
                                        <p:tgtEl>
                                          <p:spTgt spid="15"/>
                                        </p:tgtEl>
                                      </p:cBhvr>
                                      <p:to x="100000" y="80000"/>
                                    </p:animScale>
                                    <p:animScale>
                                      <p:cBhvr>
                                        <p:cTn id="124" dur="166" decel="50000">
                                          <p:stCondLst>
                                            <p:cond delay="1338"/>
                                          </p:stCondLst>
                                        </p:cTn>
                                        <p:tgtEl>
                                          <p:spTgt spid="15"/>
                                        </p:tgtEl>
                                      </p:cBhvr>
                                      <p:to x="100000" y="100000"/>
                                    </p:animScale>
                                    <p:animScale>
                                      <p:cBhvr>
                                        <p:cTn id="125" dur="26">
                                          <p:stCondLst>
                                            <p:cond delay="1642"/>
                                          </p:stCondLst>
                                        </p:cTn>
                                        <p:tgtEl>
                                          <p:spTgt spid="15"/>
                                        </p:tgtEl>
                                      </p:cBhvr>
                                      <p:to x="100000" y="90000"/>
                                    </p:animScale>
                                    <p:animScale>
                                      <p:cBhvr>
                                        <p:cTn id="126" dur="166" decel="50000">
                                          <p:stCondLst>
                                            <p:cond delay="1668"/>
                                          </p:stCondLst>
                                        </p:cTn>
                                        <p:tgtEl>
                                          <p:spTgt spid="15"/>
                                        </p:tgtEl>
                                      </p:cBhvr>
                                      <p:to x="100000" y="100000"/>
                                    </p:animScale>
                                    <p:animScale>
                                      <p:cBhvr>
                                        <p:cTn id="127" dur="26">
                                          <p:stCondLst>
                                            <p:cond delay="1808"/>
                                          </p:stCondLst>
                                        </p:cTn>
                                        <p:tgtEl>
                                          <p:spTgt spid="15"/>
                                        </p:tgtEl>
                                      </p:cBhvr>
                                      <p:to x="100000" y="95000"/>
                                    </p:animScale>
                                    <p:animScale>
                                      <p:cBhvr>
                                        <p:cTn id="128" dur="166" decel="50000">
                                          <p:stCondLst>
                                            <p:cond delay="1834"/>
                                          </p:stCondLst>
                                        </p:cTn>
                                        <p:tgtEl>
                                          <p:spTgt spid="15"/>
                                        </p:tgtEl>
                                      </p:cBhvr>
                                      <p:to x="100000" y="100000"/>
                                    </p:animScale>
                                  </p:childTnLst>
                                </p:cTn>
                              </p:par>
                            </p:childTnLst>
                          </p:cTn>
                        </p:par>
                      </p:childTnLst>
                    </p:cTn>
                  </p:par>
                  <p:par>
                    <p:cTn id="129" fill="hold">
                      <p:stCondLst>
                        <p:cond delay="indefinite"/>
                      </p:stCondLst>
                      <p:childTnLst>
                        <p:par>
                          <p:cTn id="130" fill="hold">
                            <p:stCondLst>
                              <p:cond delay="0"/>
                            </p:stCondLst>
                            <p:childTnLst>
                              <p:par>
                                <p:cTn id="131" presetID="26" presetClass="entr" presetSubtype="0" fill="hold" grpId="0" nodeType="clickEffect">
                                  <p:stCondLst>
                                    <p:cond delay="0"/>
                                  </p:stCondLst>
                                  <p:childTnLst>
                                    <p:set>
                                      <p:cBhvr>
                                        <p:cTn id="132" dur="1" fill="hold">
                                          <p:stCondLst>
                                            <p:cond delay="0"/>
                                          </p:stCondLst>
                                        </p:cTn>
                                        <p:tgtEl>
                                          <p:spTgt spid="16"/>
                                        </p:tgtEl>
                                        <p:attrNameLst>
                                          <p:attrName>style.visibility</p:attrName>
                                        </p:attrNameLst>
                                      </p:cBhvr>
                                      <p:to>
                                        <p:strVal val="visible"/>
                                      </p:to>
                                    </p:set>
                                    <p:animEffect transition="in" filter="wipe(down)">
                                      <p:cBhvr>
                                        <p:cTn id="133" dur="580">
                                          <p:stCondLst>
                                            <p:cond delay="0"/>
                                          </p:stCondLst>
                                        </p:cTn>
                                        <p:tgtEl>
                                          <p:spTgt spid="16"/>
                                        </p:tgtEl>
                                      </p:cBhvr>
                                    </p:animEffect>
                                    <p:anim calcmode="lin" valueType="num">
                                      <p:cBhvr>
                                        <p:cTn id="134"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135"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136"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137"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138"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139" dur="26">
                                          <p:stCondLst>
                                            <p:cond delay="650"/>
                                          </p:stCondLst>
                                        </p:cTn>
                                        <p:tgtEl>
                                          <p:spTgt spid="16"/>
                                        </p:tgtEl>
                                      </p:cBhvr>
                                      <p:to x="100000" y="60000"/>
                                    </p:animScale>
                                    <p:animScale>
                                      <p:cBhvr>
                                        <p:cTn id="140" dur="166" decel="50000">
                                          <p:stCondLst>
                                            <p:cond delay="676"/>
                                          </p:stCondLst>
                                        </p:cTn>
                                        <p:tgtEl>
                                          <p:spTgt spid="16"/>
                                        </p:tgtEl>
                                      </p:cBhvr>
                                      <p:to x="100000" y="100000"/>
                                    </p:animScale>
                                    <p:animScale>
                                      <p:cBhvr>
                                        <p:cTn id="141" dur="26">
                                          <p:stCondLst>
                                            <p:cond delay="1312"/>
                                          </p:stCondLst>
                                        </p:cTn>
                                        <p:tgtEl>
                                          <p:spTgt spid="16"/>
                                        </p:tgtEl>
                                      </p:cBhvr>
                                      <p:to x="100000" y="80000"/>
                                    </p:animScale>
                                    <p:animScale>
                                      <p:cBhvr>
                                        <p:cTn id="142" dur="166" decel="50000">
                                          <p:stCondLst>
                                            <p:cond delay="1338"/>
                                          </p:stCondLst>
                                        </p:cTn>
                                        <p:tgtEl>
                                          <p:spTgt spid="16"/>
                                        </p:tgtEl>
                                      </p:cBhvr>
                                      <p:to x="100000" y="100000"/>
                                    </p:animScale>
                                    <p:animScale>
                                      <p:cBhvr>
                                        <p:cTn id="143" dur="26">
                                          <p:stCondLst>
                                            <p:cond delay="1642"/>
                                          </p:stCondLst>
                                        </p:cTn>
                                        <p:tgtEl>
                                          <p:spTgt spid="16"/>
                                        </p:tgtEl>
                                      </p:cBhvr>
                                      <p:to x="100000" y="90000"/>
                                    </p:animScale>
                                    <p:animScale>
                                      <p:cBhvr>
                                        <p:cTn id="144" dur="166" decel="50000">
                                          <p:stCondLst>
                                            <p:cond delay="1668"/>
                                          </p:stCondLst>
                                        </p:cTn>
                                        <p:tgtEl>
                                          <p:spTgt spid="16"/>
                                        </p:tgtEl>
                                      </p:cBhvr>
                                      <p:to x="100000" y="100000"/>
                                    </p:animScale>
                                    <p:animScale>
                                      <p:cBhvr>
                                        <p:cTn id="145" dur="26">
                                          <p:stCondLst>
                                            <p:cond delay="1808"/>
                                          </p:stCondLst>
                                        </p:cTn>
                                        <p:tgtEl>
                                          <p:spTgt spid="16"/>
                                        </p:tgtEl>
                                      </p:cBhvr>
                                      <p:to x="100000" y="95000"/>
                                    </p:animScale>
                                    <p:animScale>
                                      <p:cBhvr>
                                        <p:cTn id="146" dur="166" decel="50000">
                                          <p:stCondLst>
                                            <p:cond delay="1834"/>
                                          </p:stCondLst>
                                        </p:cTn>
                                        <p:tgtEl>
                                          <p:spTgt spid="16"/>
                                        </p:tgtEl>
                                      </p:cBhvr>
                                      <p:to x="100000" y="100000"/>
                                    </p:animScale>
                                  </p:childTnLst>
                                </p:cTn>
                              </p:par>
                            </p:childTnLst>
                          </p:cTn>
                        </p:par>
                      </p:childTnLst>
                    </p:cTn>
                  </p:par>
                  <p:par>
                    <p:cTn id="147" fill="hold">
                      <p:stCondLst>
                        <p:cond delay="indefinite"/>
                      </p:stCondLst>
                      <p:childTnLst>
                        <p:par>
                          <p:cTn id="148" fill="hold">
                            <p:stCondLst>
                              <p:cond delay="0"/>
                            </p:stCondLst>
                            <p:childTnLst>
                              <p:par>
                                <p:cTn id="149" presetID="26" presetClass="entr" presetSubtype="0" fill="hold" grpId="0" nodeType="clickEffect">
                                  <p:stCondLst>
                                    <p:cond delay="0"/>
                                  </p:stCondLst>
                                  <p:childTnLst>
                                    <p:set>
                                      <p:cBhvr>
                                        <p:cTn id="150" dur="1" fill="hold">
                                          <p:stCondLst>
                                            <p:cond delay="0"/>
                                          </p:stCondLst>
                                        </p:cTn>
                                        <p:tgtEl>
                                          <p:spTgt spid="17"/>
                                        </p:tgtEl>
                                        <p:attrNameLst>
                                          <p:attrName>style.visibility</p:attrName>
                                        </p:attrNameLst>
                                      </p:cBhvr>
                                      <p:to>
                                        <p:strVal val="visible"/>
                                      </p:to>
                                    </p:set>
                                    <p:animEffect transition="in" filter="wipe(down)">
                                      <p:cBhvr>
                                        <p:cTn id="151" dur="580">
                                          <p:stCondLst>
                                            <p:cond delay="0"/>
                                          </p:stCondLst>
                                        </p:cTn>
                                        <p:tgtEl>
                                          <p:spTgt spid="17"/>
                                        </p:tgtEl>
                                      </p:cBhvr>
                                    </p:animEffect>
                                    <p:anim calcmode="lin" valueType="num">
                                      <p:cBhvr>
                                        <p:cTn id="152"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153"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54"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55"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56"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57" dur="26">
                                          <p:stCondLst>
                                            <p:cond delay="650"/>
                                          </p:stCondLst>
                                        </p:cTn>
                                        <p:tgtEl>
                                          <p:spTgt spid="17"/>
                                        </p:tgtEl>
                                      </p:cBhvr>
                                      <p:to x="100000" y="60000"/>
                                    </p:animScale>
                                    <p:animScale>
                                      <p:cBhvr>
                                        <p:cTn id="158" dur="166" decel="50000">
                                          <p:stCondLst>
                                            <p:cond delay="676"/>
                                          </p:stCondLst>
                                        </p:cTn>
                                        <p:tgtEl>
                                          <p:spTgt spid="17"/>
                                        </p:tgtEl>
                                      </p:cBhvr>
                                      <p:to x="100000" y="100000"/>
                                    </p:animScale>
                                    <p:animScale>
                                      <p:cBhvr>
                                        <p:cTn id="159" dur="26">
                                          <p:stCondLst>
                                            <p:cond delay="1312"/>
                                          </p:stCondLst>
                                        </p:cTn>
                                        <p:tgtEl>
                                          <p:spTgt spid="17"/>
                                        </p:tgtEl>
                                      </p:cBhvr>
                                      <p:to x="100000" y="80000"/>
                                    </p:animScale>
                                    <p:animScale>
                                      <p:cBhvr>
                                        <p:cTn id="160" dur="166" decel="50000">
                                          <p:stCondLst>
                                            <p:cond delay="1338"/>
                                          </p:stCondLst>
                                        </p:cTn>
                                        <p:tgtEl>
                                          <p:spTgt spid="17"/>
                                        </p:tgtEl>
                                      </p:cBhvr>
                                      <p:to x="100000" y="100000"/>
                                    </p:animScale>
                                    <p:animScale>
                                      <p:cBhvr>
                                        <p:cTn id="161" dur="26">
                                          <p:stCondLst>
                                            <p:cond delay="1642"/>
                                          </p:stCondLst>
                                        </p:cTn>
                                        <p:tgtEl>
                                          <p:spTgt spid="17"/>
                                        </p:tgtEl>
                                      </p:cBhvr>
                                      <p:to x="100000" y="90000"/>
                                    </p:animScale>
                                    <p:animScale>
                                      <p:cBhvr>
                                        <p:cTn id="162" dur="166" decel="50000">
                                          <p:stCondLst>
                                            <p:cond delay="1668"/>
                                          </p:stCondLst>
                                        </p:cTn>
                                        <p:tgtEl>
                                          <p:spTgt spid="17"/>
                                        </p:tgtEl>
                                      </p:cBhvr>
                                      <p:to x="100000" y="100000"/>
                                    </p:animScale>
                                    <p:animScale>
                                      <p:cBhvr>
                                        <p:cTn id="163" dur="26">
                                          <p:stCondLst>
                                            <p:cond delay="1808"/>
                                          </p:stCondLst>
                                        </p:cTn>
                                        <p:tgtEl>
                                          <p:spTgt spid="17"/>
                                        </p:tgtEl>
                                      </p:cBhvr>
                                      <p:to x="100000" y="95000"/>
                                    </p:animScale>
                                    <p:animScale>
                                      <p:cBhvr>
                                        <p:cTn id="164" dur="166" decel="50000">
                                          <p:stCondLst>
                                            <p:cond delay="1834"/>
                                          </p:stCondLst>
                                        </p:cTn>
                                        <p:tgtEl>
                                          <p:spTgt spid="1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P spid="11" grpId="0"/>
      <p:bldP spid="12" grpId="0"/>
      <p:bldP spid="13" grpId="0"/>
      <p:bldP spid="14" grpId="0"/>
      <p:bldP spid="15" grpId="0"/>
      <p:bldP spid="16" grpId="0"/>
      <p:bldP spid="17"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17715" y="197397"/>
            <a:ext cx="11680372" cy="754694"/>
          </a:xfrm>
          <a:prstGeom prst="rect">
            <a:avLst/>
          </a:prstGeom>
        </p:spPr>
        <p:txBody>
          <a:bodyPr wrap="square">
            <a:spAutoFit/>
          </a:bodyPr>
          <a:lstStyle/>
          <a:p>
            <a:pPr indent="457200" algn="just">
              <a:lnSpc>
                <a:spcPct val="115000"/>
              </a:lnSpc>
              <a:spcAft>
                <a:spcPts val="1000"/>
              </a:spcAft>
            </a:pP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THEMES OF THE MAJOR PROPHETS</a:t>
            </a:r>
            <a:endParaRPr lang="en-SG" sz="36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90500" y="952091"/>
            <a:ext cx="11272157" cy="1791260"/>
          </a:xfrm>
          <a:prstGeom prst="rect">
            <a:avLst/>
          </a:prstGeom>
        </p:spPr>
        <p:txBody>
          <a:bodyPr wrap="square">
            <a:spAutoFit/>
          </a:bodyPr>
          <a:lstStyle/>
          <a:p>
            <a:pPr marL="342900" lvl="0" indent="-342900" algn="just">
              <a:lnSpc>
                <a:spcPct val="115000"/>
              </a:lnSpc>
              <a:spcAft>
                <a:spcPts val="1000"/>
              </a:spcAft>
              <a:buFont typeface="+mj-lt"/>
              <a:buAutoNum type="romanLcParenBoth"/>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Because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people had broken the Sinai </a:t>
            </a:r>
            <a:r>
              <a:rPr lang="en-SG" sz="3200" b="1" u="sn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COVENANT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repeatedly and without remorse, the covenant curses would come into effect </a:t>
            </a: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(Deuteronomy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28).</a:t>
            </a:r>
            <a:endParaRPr lang="en-SG"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26128" y="2706930"/>
            <a:ext cx="7739743" cy="3879381"/>
          </a:xfrm>
          <a:prstGeom prst="rect">
            <a:avLst/>
          </a:prstGeom>
          <a:ln>
            <a:noFill/>
          </a:ln>
          <a:effectLst>
            <a:softEdge rad="112500"/>
          </a:effectLst>
        </p:spPr>
      </p:pic>
    </p:spTree>
    <p:extLst>
      <p:ext uri="{BB962C8B-B14F-4D97-AF65-F5344CB8AC3E}">
        <p14:creationId xmlns:p14="http://schemas.microsoft.com/office/powerpoint/2010/main" val="856221700"/>
      </p:ext>
    </p:extLst>
  </p:cSld>
  <p:clrMapOvr>
    <a:masterClrMapping/>
  </p:clrMapOvr>
  <p:timing>
    <p:tnLst>
      <p:par>
        <p:cTn id="1" dur="indefinite" restart="never" nodeType="tmRoot"/>
      </p:par>
    </p:tnLst>
  </p:timing>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27846" y="355741"/>
            <a:ext cx="10726013" cy="688458"/>
          </a:xfrm>
          <a:prstGeom prst="rect">
            <a:avLst/>
          </a:prstGeom>
        </p:spPr>
        <p:txBody>
          <a:bodyPr wrap="none">
            <a:spAutoFit/>
          </a:bodyPr>
          <a:lstStyle/>
          <a:p>
            <a:pPr lvl="0">
              <a:lnSpc>
                <a:spcPct val="115000"/>
              </a:lnSpc>
              <a:spcAft>
                <a:spcPts val="0"/>
              </a:spcAft>
            </a:pPr>
            <a:r>
              <a:rPr lang="en-SG" sz="36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7. “The </a:t>
            </a:r>
            <a:r>
              <a:rPr lang="en-SG" sz="36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Little Book of Comfort” (Chapters 30-33)</a:t>
            </a:r>
            <a:endParaRPr lang="en-SG" sz="24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24" y="1122363"/>
            <a:ext cx="7552266" cy="5543056"/>
          </a:xfrm>
          <a:prstGeom prst="rect">
            <a:avLst/>
          </a:prstGeom>
          <a:solidFill>
            <a:schemeClr val="accent5">
              <a:lumMod val="50000"/>
              <a:alpha val="55000"/>
            </a:schemeClr>
          </a:solidFill>
        </p:spPr>
        <p:txBody>
          <a:bodyPr wrap="square">
            <a:spAutoFit/>
          </a:bodyPr>
          <a:lstStyle/>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This section of Jeremiah is so called because part of Jeremiah’s calling contains much hope (see 1:10c).</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Jeremiah saw a new community in which the divided kingdom is no more – United by a common redemption (31:17-20).</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They would eventually return (31:15-22; 30:7</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Future days of a __________ COVENANT were coming (31:31-34).</a:t>
            </a:r>
            <a:endParaRPr lang="en-SG"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670959" y="5383386"/>
            <a:ext cx="1343638"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NEW</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726651" y="1122363"/>
            <a:ext cx="4263395" cy="5543056"/>
          </a:xfrm>
          <a:prstGeom prst="rect">
            <a:avLst/>
          </a:prstGeom>
        </p:spPr>
      </p:pic>
    </p:spTree>
    <p:extLst>
      <p:ext uri="{BB962C8B-B14F-4D97-AF65-F5344CB8AC3E}">
        <p14:creationId xmlns:p14="http://schemas.microsoft.com/office/powerpoint/2010/main" val="9720198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29268"/>
            <a:ext cx="12192001" cy="6987268"/>
          </a:xfrm>
          <a:prstGeom prst="rect">
            <a:avLst/>
          </a:prstGeom>
        </p:spPr>
      </p:pic>
    </p:spTree>
    <p:extLst>
      <p:ext uri="{BB962C8B-B14F-4D97-AF65-F5344CB8AC3E}">
        <p14:creationId xmlns:p14="http://schemas.microsoft.com/office/powerpoint/2010/main" val="3333201715"/>
      </p:ext>
    </p:extLst>
  </p:cSld>
  <p:clrMapOvr>
    <a:masterClrMapping/>
  </p:clrMapOvr>
  <p:timing>
    <p:tnLst>
      <p:par>
        <p:cTn id="1" dur="indefinite" restart="never" nodeType="tmRoot"/>
      </p:par>
    </p:tnLst>
  </p:timing>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1" cy="6901543"/>
          </a:xfrm>
          <a:prstGeom prst="rect">
            <a:avLst/>
          </a:prstGeom>
        </p:spPr>
      </p:pic>
    </p:spTree>
    <p:extLst>
      <p:ext uri="{BB962C8B-B14F-4D97-AF65-F5344CB8AC3E}">
        <p14:creationId xmlns:p14="http://schemas.microsoft.com/office/powerpoint/2010/main" val="3526909786"/>
      </p:ext>
    </p:extLst>
  </p:cSld>
  <p:clrMapOvr>
    <a:masterClrMapping/>
  </p:clrMapOvr>
  <p:timing>
    <p:tnLst>
      <p:par>
        <p:cTn id="1" dur="indefinite" restart="never" nodeType="tmRoot"/>
      </p:par>
    </p:tnLst>
  </p:timing>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153125"/>
            <a:ext cx="9448800" cy="923330"/>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rPr>
              <a:t>Jeremiah 36 - </a:t>
            </a:r>
            <a:r>
              <a:rPr lang="en-US" sz="5400" b="1" dirty="0" smtClean="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rPr>
              <a:t>King </a:t>
            </a:r>
            <a:r>
              <a:rPr lang="en-US" sz="5400" b="1" dirty="0" err="1" smtClean="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rPr>
              <a:t>Jehoiakim</a:t>
            </a:r>
            <a:endParaRPr lang="en-US" sz="5400" b="1" cap="none" spc="0"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95917271"/>
      </p:ext>
    </p:extLst>
  </p:cSld>
  <p:clrMapOvr>
    <a:masterClrMapping/>
  </p:clrMapOvr>
  <p:timing>
    <p:tnLst>
      <p:par>
        <p:cTn id="1" dur="indefinite" restart="never" nodeType="tmRoot"/>
      </p:par>
    </p:tnLst>
  </p:timing>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923315"/>
          </a:xfrm>
          <a:prstGeom prst="rect">
            <a:avLst/>
          </a:prstGeom>
        </p:spPr>
      </p:pic>
      <p:sp>
        <p:nvSpPr>
          <p:cNvPr id="6" name="Rectangle 5"/>
          <p:cNvSpPr/>
          <p:nvPr/>
        </p:nvSpPr>
        <p:spPr>
          <a:xfrm>
            <a:off x="0" y="153125"/>
            <a:ext cx="9448800" cy="923330"/>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rPr>
              <a:t>Jeremiah 37-38 - </a:t>
            </a:r>
            <a:r>
              <a:rPr lang="en-US" sz="5400" b="1" dirty="0" smtClean="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rPr>
              <a:t>King Zedekiah</a:t>
            </a:r>
            <a:endParaRPr lang="en-US" sz="5400" b="1" cap="none" spc="0" dirty="0">
              <a:ln w="10160">
                <a:solidFill>
                  <a:schemeClr val="accent5"/>
                </a:solidFill>
                <a:prstDash val="solid"/>
              </a:ln>
              <a:solidFill>
                <a:srgbClr val="FFFFFF"/>
              </a:solidFill>
              <a:effectLst>
                <a:glow rad="228600">
                  <a:schemeClr val="accent2">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10377851"/>
      </p:ext>
    </p:extLst>
  </p:cSld>
  <p:clrMapOvr>
    <a:masterClrMapping/>
  </p:clrMapOvr>
  <p:timing>
    <p:tnLst>
      <p:par>
        <p:cTn id="1" dur="indefinite" restart="never" nodeType="tmRoot"/>
      </p:par>
    </p:tnLst>
  </p:timing>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087725857"/>
      </p:ext>
    </p:extLst>
  </p:cSld>
  <p:clrMapOvr>
    <a:masterClrMapping/>
  </p:clrMapOvr>
  <p:timing>
    <p:tnLst>
      <p:par>
        <p:cTn id="1" dur="indefinite" restart="never" nodeType="tmRoot"/>
      </p:par>
    </p:tnLst>
  </p:timing>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23892013"/>
      </p:ext>
    </p:extLst>
  </p:cSld>
  <p:clrMapOvr>
    <a:masterClrMapping/>
  </p:clrMapOvr>
  <p:timing>
    <p:tnLst>
      <p:par>
        <p:cTn id="1" dur="indefinite" restart="never" nodeType="tmRoot"/>
      </p:par>
    </p:tnLst>
  </p:timing>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70932" y="0"/>
            <a:ext cx="11243733" cy="1325556"/>
          </a:xfrm>
          <a:prstGeom prst="rect">
            <a:avLst/>
          </a:prstGeom>
        </p:spPr>
        <p:txBody>
          <a:bodyPr wrap="square">
            <a:spAutoFit/>
          </a:bodyPr>
          <a:lstStyle/>
          <a:p>
            <a:pPr lvl="0" algn="just">
              <a:lnSpc>
                <a:spcPct val="115000"/>
              </a:lnSpc>
              <a:spcAft>
                <a:spcPts val="0"/>
              </a:spcAft>
            </a:pPr>
            <a:r>
              <a:rPr lang="en-SG" sz="36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8. Ministering </a:t>
            </a: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in Jerusalem and Egypt after the fall of  Judah (Chapter 40-52).</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0932" y="1325556"/>
            <a:ext cx="11650136" cy="5532444"/>
          </a:xfrm>
          <a:prstGeom prst="rect">
            <a:avLst/>
          </a:prstGeom>
          <a:ln>
            <a:noFill/>
          </a:ln>
          <a:effectLst>
            <a:softEdge rad="112500"/>
          </a:effectLst>
        </p:spPr>
      </p:pic>
    </p:spTree>
    <p:extLst>
      <p:ext uri="{BB962C8B-B14F-4D97-AF65-F5344CB8AC3E}">
        <p14:creationId xmlns:p14="http://schemas.microsoft.com/office/powerpoint/2010/main" val="3194033280"/>
      </p:ext>
    </p:extLst>
  </p:cSld>
  <p:clrMapOvr>
    <a:masterClrMapping/>
  </p:clrMapOvr>
  <p:timing>
    <p:tnLst>
      <p:par>
        <p:cTn id="1" dur="indefinite" restart="never" nodeType="tmRoot"/>
      </p:par>
    </p:tnLst>
  </p:timing>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2262" y="67619"/>
            <a:ext cx="11907476" cy="6722762"/>
          </a:xfrm>
          <a:prstGeom prst="rect">
            <a:avLst/>
          </a:prstGeom>
          <a:ln>
            <a:noFill/>
          </a:ln>
          <a:effectLst>
            <a:softEdge rad="112500"/>
          </a:effectLst>
        </p:spPr>
      </p:pic>
    </p:spTree>
    <p:extLst>
      <p:ext uri="{BB962C8B-B14F-4D97-AF65-F5344CB8AC3E}">
        <p14:creationId xmlns:p14="http://schemas.microsoft.com/office/powerpoint/2010/main" val="586603991"/>
      </p:ext>
    </p:extLst>
  </p:cSld>
  <p:clrMapOvr>
    <a:masterClrMapping/>
  </p:clrMapOvr>
  <p:timing>
    <p:tnLst>
      <p:par>
        <p:cTn id="1" dur="indefinite" restart="never" nodeType="tmRoot"/>
      </p:par>
    </p:tnLst>
  </p:timing>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77113" y="93461"/>
            <a:ext cx="11837773" cy="6671078"/>
          </a:xfrm>
          <a:prstGeom prst="rect">
            <a:avLst/>
          </a:prstGeom>
          <a:ln>
            <a:noFill/>
          </a:ln>
          <a:effectLst>
            <a:softEdge rad="112500"/>
          </a:effectLst>
        </p:spPr>
      </p:pic>
    </p:spTree>
    <p:extLst>
      <p:ext uri="{BB962C8B-B14F-4D97-AF65-F5344CB8AC3E}">
        <p14:creationId xmlns:p14="http://schemas.microsoft.com/office/powerpoint/2010/main" val="3646419273"/>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74173" y="250071"/>
            <a:ext cx="6798128" cy="1224951"/>
          </a:xfrm>
          <a:prstGeom prst="rect">
            <a:avLst/>
          </a:prstGeom>
        </p:spPr>
        <p:txBody>
          <a:bodyPr wrap="square">
            <a:spAutoFit/>
          </a:bodyPr>
          <a:lstStyle/>
          <a:p>
            <a:pPr lvl="0" algn="just">
              <a:lnSpc>
                <a:spcPct val="115000"/>
              </a:lnSpc>
              <a:spcAft>
                <a:spcPts val="1000"/>
              </a:spcAft>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(ii) God was going to judge INDIVIDUAL sin.</a:t>
            </a:r>
            <a:endParaRPr lang="en-SG"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208326" y="0"/>
            <a:ext cx="4983674" cy="6858000"/>
          </a:xfrm>
          <a:prstGeom prst="rect">
            <a:avLst/>
          </a:prstGeom>
        </p:spPr>
      </p:pic>
      <p:sp>
        <p:nvSpPr>
          <p:cNvPr id="7" name="Rectangle 6"/>
          <p:cNvSpPr/>
          <p:nvPr/>
        </p:nvSpPr>
        <p:spPr>
          <a:xfrm>
            <a:off x="270281" y="1581187"/>
            <a:ext cx="6633163" cy="5078313"/>
          </a:xfrm>
          <a:prstGeom prst="rect">
            <a:avLst/>
          </a:prstGeom>
          <a:noFill/>
        </p:spPr>
        <p:txBody>
          <a:bodyPr wrap="none" lIns="91440" tIns="45720" rIns="91440" bIns="45720">
            <a:spAutoFit/>
          </a:bodyPr>
          <a:lstStyle/>
          <a:p>
            <a:pPr marL="914400" indent="-914400">
              <a:buAutoNum type="arabicPeriod"/>
            </a:pPr>
            <a:r>
              <a:rPr lang="en-US" sz="5400" b="1" cap="none" spc="0" dirty="0" err="1"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Drunkeness</a:t>
            </a: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a:t>
            </a:r>
          </a:p>
          <a:p>
            <a:pPr marL="914400" indent="-914400">
              <a:buAutoNum type="arabicPeriod"/>
            </a:pP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Pride and Vanity.</a:t>
            </a:r>
          </a:p>
          <a:p>
            <a:pPr marL="914400" indent="-914400">
              <a:buAutoNum type="arabicPeriod"/>
            </a:pP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Ignore God’s Word.</a:t>
            </a:r>
          </a:p>
          <a:p>
            <a:pPr marL="914400" indent="-914400">
              <a:buAutoNum type="arabicPeriod"/>
            </a:pP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Greedy for gain. </a:t>
            </a:r>
          </a:p>
          <a:p>
            <a:pPr marL="914400" indent="-914400">
              <a:buAutoNum type="arabicPeriod"/>
            </a:pPr>
            <a:r>
              <a:rPr lang="en-US" sz="54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Corruption.</a:t>
            </a:r>
          </a:p>
          <a:p>
            <a:pPr marL="914400" indent="-914400">
              <a:buAutoNum type="arabicPeriod"/>
            </a:pP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Oppress the poor.</a:t>
            </a:r>
            <a:endParaRPr lang="en-US" sz="54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688102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Effect transition="in" filter="fade">
                                      <p:cBhvr>
                                        <p:cTn id="7" dur="1000"/>
                                        <p:tgtEl>
                                          <p:spTgt spid="7">
                                            <p:txEl>
                                              <p:pRg st="0" end="0"/>
                                            </p:txEl>
                                          </p:spTgt>
                                        </p:tgtEl>
                                      </p:cBhvr>
                                    </p:animEffect>
                                    <p:anim calcmode="lin" valueType="num">
                                      <p:cBhvr>
                                        <p:cTn id="8" dur="1000" fill="hold"/>
                                        <p:tgtEl>
                                          <p:spTgt spid="7">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7">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Effect transition="in" filter="fade">
                                      <p:cBhvr>
                                        <p:cTn id="14" dur="1000"/>
                                        <p:tgtEl>
                                          <p:spTgt spid="7">
                                            <p:txEl>
                                              <p:pRg st="1" end="1"/>
                                            </p:txEl>
                                          </p:spTgt>
                                        </p:tgtEl>
                                      </p:cBhvr>
                                    </p:animEffect>
                                    <p:anim calcmode="lin" valueType="num">
                                      <p:cBhvr>
                                        <p:cTn id="15" dur="1000" fill="hold"/>
                                        <p:tgtEl>
                                          <p:spTgt spid="7">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7">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Effect transition="in" filter="fade">
                                      <p:cBhvr>
                                        <p:cTn id="21" dur="1000"/>
                                        <p:tgtEl>
                                          <p:spTgt spid="7">
                                            <p:txEl>
                                              <p:pRg st="2" end="2"/>
                                            </p:txEl>
                                          </p:spTgt>
                                        </p:tgtEl>
                                      </p:cBhvr>
                                    </p:animEffect>
                                    <p:anim calcmode="lin" valueType="num">
                                      <p:cBhvr>
                                        <p:cTn id="22" dur="1000" fill="hold"/>
                                        <p:tgtEl>
                                          <p:spTgt spid="7">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7">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Effect transition="in" filter="fade">
                                      <p:cBhvr>
                                        <p:cTn id="28" dur="1000"/>
                                        <p:tgtEl>
                                          <p:spTgt spid="7">
                                            <p:txEl>
                                              <p:pRg st="3" end="3"/>
                                            </p:txEl>
                                          </p:spTgt>
                                        </p:tgtEl>
                                      </p:cBhvr>
                                    </p:animEffect>
                                    <p:anim calcmode="lin" valueType="num">
                                      <p:cBhvr>
                                        <p:cTn id="29" dur="1000" fill="hold"/>
                                        <p:tgtEl>
                                          <p:spTgt spid="7">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7">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7">
                                            <p:txEl>
                                              <p:pRg st="4" end="4"/>
                                            </p:txEl>
                                          </p:spTgt>
                                        </p:tgtEl>
                                        <p:attrNameLst>
                                          <p:attrName>style.visibility</p:attrName>
                                        </p:attrNameLst>
                                      </p:cBhvr>
                                      <p:to>
                                        <p:strVal val="visible"/>
                                      </p:to>
                                    </p:set>
                                    <p:animEffect transition="in" filter="fade">
                                      <p:cBhvr>
                                        <p:cTn id="35" dur="1000"/>
                                        <p:tgtEl>
                                          <p:spTgt spid="7">
                                            <p:txEl>
                                              <p:pRg st="4" end="4"/>
                                            </p:txEl>
                                          </p:spTgt>
                                        </p:tgtEl>
                                      </p:cBhvr>
                                    </p:animEffect>
                                    <p:anim calcmode="lin" valueType="num">
                                      <p:cBhvr>
                                        <p:cTn id="36" dur="1000" fill="hold"/>
                                        <p:tgtEl>
                                          <p:spTgt spid="7">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7">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7">
                                            <p:txEl>
                                              <p:pRg st="5" end="5"/>
                                            </p:txEl>
                                          </p:spTgt>
                                        </p:tgtEl>
                                        <p:attrNameLst>
                                          <p:attrName>style.visibility</p:attrName>
                                        </p:attrNameLst>
                                      </p:cBhvr>
                                      <p:to>
                                        <p:strVal val="visible"/>
                                      </p:to>
                                    </p:set>
                                    <p:animEffect transition="in" filter="fade">
                                      <p:cBhvr>
                                        <p:cTn id="42" dur="1000"/>
                                        <p:tgtEl>
                                          <p:spTgt spid="7">
                                            <p:txEl>
                                              <p:pRg st="5" end="5"/>
                                            </p:txEl>
                                          </p:spTgt>
                                        </p:tgtEl>
                                      </p:cBhvr>
                                    </p:animEffect>
                                    <p:anim calcmode="lin" valueType="num">
                                      <p:cBhvr>
                                        <p:cTn id="43" dur="1000" fill="hold"/>
                                        <p:tgtEl>
                                          <p:spTgt spid="7">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7">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build="p"/>
    </p:bldLst>
  </p:timing>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29600" y="124641"/>
            <a:ext cx="3962399" cy="7116418"/>
          </a:xfrm>
          <a:prstGeom prst="rect">
            <a:avLst/>
          </a:prstGeom>
          <a:ln>
            <a:noFill/>
          </a:ln>
          <a:effectLst>
            <a:softEdge rad="112500"/>
          </a:effectLst>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 y="124641"/>
            <a:ext cx="8229599" cy="6534578"/>
          </a:xfrm>
          <a:prstGeom prst="rect">
            <a:avLst/>
          </a:prstGeom>
          <a:ln>
            <a:noFill/>
          </a:ln>
          <a:effectLst>
            <a:softEdge rad="112500"/>
          </a:effectLst>
        </p:spPr>
      </p:pic>
    </p:spTree>
    <p:extLst>
      <p:ext uri="{BB962C8B-B14F-4D97-AF65-F5344CB8AC3E}">
        <p14:creationId xmlns:p14="http://schemas.microsoft.com/office/powerpoint/2010/main" val="2365483897"/>
      </p:ext>
    </p:extLst>
  </p:cSld>
  <p:clrMapOvr>
    <a:masterClrMapping/>
  </p:clrMapOvr>
  <p:timing>
    <p:tnLst>
      <p:par>
        <p:cTn id="1" dur="indefinite" restart="never" nodeType="tmRoot"/>
      </p:par>
    </p:tnLst>
  </p:timing>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645986"/>
          </a:xfrm>
          <a:prstGeom prst="rect">
            <a:avLst/>
          </a:prstGeom>
          <a:ln>
            <a:noFill/>
          </a:ln>
          <a:effectLst>
            <a:softEdge rad="112500"/>
          </a:effectLst>
        </p:spPr>
      </p:pic>
      <p:sp>
        <p:nvSpPr>
          <p:cNvPr id="4" name="Rectangle 3"/>
          <p:cNvSpPr/>
          <p:nvPr/>
        </p:nvSpPr>
        <p:spPr>
          <a:xfrm>
            <a:off x="145373" y="1024751"/>
            <a:ext cx="6262958" cy="5317353"/>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SEVEN: EZEKIEL 1</a:t>
            </a:r>
          </a:p>
          <a:p>
            <a:pPr algn="ctr">
              <a:lnSpc>
                <a:spcPct val="115000"/>
              </a:lnSpc>
              <a:spcAft>
                <a:spcPts val="1000"/>
              </a:spcAft>
            </a:pPr>
            <a:r>
              <a:rPr lang="en-SG" sz="7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Overview of Ezekiel</a:t>
            </a:r>
            <a:endParaRPr lang="en-S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130403695"/>
      </p:ext>
    </p:extLst>
  </p:cSld>
  <p:clrMapOvr>
    <a:masterClrMapping/>
  </p:clrMapOvr>
  <p:timing>
    <p:tnLst>
      <p:par>
        <p:cTn id="1" dur="indefinite" restart="never" nodeType="tmRoot"/>
      </p:par>
    </p:tnLst>
  </p:timing>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526022" y="0"/>
            <a:ext cx="5175634" cy="1462580"/>
          </a:xfrm>
          <a:prstGeom prst="rect">
            <a:avLst/>
          </a:prstGeom>
        </p:spPr>
        <p:txBody>
          <a:bodyPr wrap="square">
            <a:spAutoFit/>
          </a:bodyPr>
          <a:lstStyle/>
          <a:p>
            <a:pPr marL="342900" lvl="0" indent="-342900" algn="ctr">
              <a:lnSpc>
                <a:spcPct val="115000"/>
              </a:lnSpc>
              <a:spcAft>
                <a:spcPts val="0"/>
              </a:spcAft>
              <a:buFont typeface="+mj-lt"/>
              <a:buAutoNum type="arabicPeriod"/>
            </a:pPr>
            <a:r>
              <a:rPr lang="en-SG"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About </a:t>
            </a:r>
            <a:r>
              <a:rPr lang="en-SG" sz="40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Man and his Times</a:t>
            </a: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93854" y="0"/>
            <a:ext cx="5698146" cy="6858000"/>
          </a:xfrm>
          <a:prstGeom prst="rect">
            <a:avLst/>
          </a:prstGeom>
        </p:spPr>
      </p:pic>
      <p:sp>
        <p:nvSpPr>
          <p:cNvPr id="7" name="Rectangle 6"/>
          <p:cNvSpPr/>
          <p:nvPr/>
        </p:nvSpPr>
        <p:spPr>
          <a:xfrm>
            <a:off x="-86036" y="1473731"/>
            <a:ext cx="6399750" cy="5047536"/>
          </a:xfrm>
          <a:prstGeom prst="rect">
            <a:avLst/>
          </a:prstGeom>
          <a:solidFill>
            <a:schemeClr val="accent5">
              <a:lumMod val="50000"/>
            </a:schemeClr>
          </a:solidFill>
        </p:spPr>
        <p:txBody>
          <a:bodyPr wrap="square">
            <a:spAutoFit/>
          </a:bodyPr>
          <a:lstStyle/>
          <a:p>
            <a:pPr marL="457200" algn="just">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Ezekiel was a ___________/Prophet. He ministered during the darkest days of Judah’s history – The Exile. </a:t>
            </a:r>
            <a:endPar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His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name means </a:t>
            </a:r>
            <a:r>
              <a:rPr lang="en-SG" sz="2000" i="1" dirty="0">
                <a:solidFill>
                  <a:schemeClr val="bg1"/>
                </a:solidFill>
                <a:latin typeface="Arial" panose="020B0604020202020204" pitchFamily="34" charset="0"/>
                <a:ea typeface="Calibri" panose="020F0502020204030204" pitchFamily="34" charset="0"/>
                <a:cs typeface="Times New Roman" panose="02020603050405020304" pitchFamily="18" charset="0"/>
              </a:rPr>
              <a:t>“God will </a:t>
            </a:r>
            <a:r>
              <a:rPr lang="en-SG" sz="2000"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a:t>
            </a:r>
          </a:p>
          <a:p>
            <a:pPr marL="457200" algn="just">
              <a:lnSpc>
                <a:spcPct val="115000"/>
              </a:lnSpc>
              <a:spcAft>
                <a:spcPts val="0"/>
              </a:spcAft>
            </a:pP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Ezekiel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was born in 623 BC and, when he was _______ years old (598 BC), he was taken to Babylon. </a:t>
            </a:r>
            <a:endPar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In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593 BC (when he was 30 years old) he received his prophetic commission (1:2- ). </a:t>
            </a:r>
            <a:endPar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Ezekiel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was about _______ when Daniel was deported to Babylon in </a:t>
            </a: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605. His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home in Babylon became __________________, principal colony of the Jewish Exiles along the River </a:t>
            </a:r>
            <a:r>
              <a:rPr lang="en-SG" sz="2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Chebar</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 Nebuchadnezzar’s “Grand Canal” (1:1; 3:15, 23). </a:t>
            </a:r>
            <a:endParaRPr lang="en-S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979917" y="1385517"/>
            <a:ext cx="1332351"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PRIEST</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3520726" y="2439650"/>
            <a:ext cx="2474139"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STRENGTHEN</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724288" y="3136612"/>
            <a:ext cx="601447"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25</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3153771" y="4503886"/>
            <a:ext cx="601447"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17</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Rectangle 11"/>
          <p:cNvSpPr/>
          <p:nvPr/>
        </p:nvSpPr>
        <p:spPr>
          <a:xfrm>
            <a:off x="1846870" y="5217598"/>
            <a:ext cx="1673856"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TEL ABIB</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13" name="Picture 1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25944" y="0"/>
            <a:ext cx="5766056" cy="6856630"/>
          </a:xfrm>
          <a:prstGeom prst="rect">
            <a:avLst/>
          </a:prstGeom>
        </p:spPr>
      </p:pic>
    </p:spTree>
    <p:extLst>
      <p:ext uri="{BB962C8B-B14F-4D97-AF65-F5344CB8AC3E}">
        <p14:creationId xmlns:p14="http://schemas.microsoft.com/office/powerpoint/2010/main" val="24736370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 presetClass="entr" presetSubtype="4" fill="hold" nodeType="clickEffect">
                                  <p:stCondLst>
                                    <p:cond delay="0"/>
                                  </p:stCondLst>
                                  <p:childTnLst>
                                    <p:set>
                                      <p:cBhvr>
                                        <p:cTn id="96" dur="1" fill="hold">
                                          <p:stCondLst>
                                            <p:cond delay="0"/>
                                          </p:stCondLst>
                                        </p:cTn>
                                        <p:tgtEl>
                                          <p:spTgt spid="13"/>
                                        </p:tgtEl>
                                        <p:attrNameLst>
                                          <p:attrName>style.visibility</p:attrName>
                                        </p:attrNameLst>
                                      </p:cBhvr>
                                      <p:to>
                                        <p:strVal val="visible"/>
                                      </p:to>
                                    </p:set>
                                    <p:anim calcmode="lin" valueType="num">
                                      <p:cBhvr additive="base">
                                        <p:cTn id="97" dur="500" fill="hold"/>
                                        <p:tgtEl>
                                          <p:spTgt spid="13"/>
                                        </p:tgtEl>
                                        <p:attrNameLst>
                                          <p:attrName>ppt_x</p:attrName>
                                        </p:attrNameLst>
                                      </p:cBhvr>
                                      <p:tavLst>
                                        <p:tav tm="0">
                                          <p:val>
                                            <p:strVal val="#ppt_x"/>
                                          </p:val>
                                        </p:tav>
                                        <p:tav tm="100000">
                                          <p:val>
                                            <p:strVal val="#ppt_x"/>
                                          </p:val>
                                        </p:tav>
                                      </p:tavLst>
                                    </p:anim>
                                    <p:anim calcmode="lin" valueType="num">
                                      <p:cBhvr additive="base">
                                        <p:cTn id="9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Lst>
  </p:timing>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7318" y="609600"/>
            <a:ext cx="10482224" cy="5558971"/>
          </a:xfrm>
          <a:prstGeom prst="rect">
            <a:avLst/>
          </a:prstGeom>
        </p:spPr>
      </p:pic>
    </p:spTree>
    <p:extLst>
      <p:ext uri="{BB962C8B-B14F-4D97-AF65-F5344CB8AC3E}">
        <p14:creationId xmlns:p14="http://schemas.microsoft.com/office/powerpoint/2010/main" val="1826849021"/>
      </p:ext>
    </p:extLst>
  </p:cSld>
  <p:clrMapOvr>
    <a:masterClrMapping/>
  </p:clrMapOvr>
  <p:timing>
    <p:tnLst>
      <p:par>
        <p:cTn id="1" dur="indefinite" restart="never" nodeType="tmRoot"/>
      </p:par>
    </p:tnLst>
  </p:timing>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0" y="161072"/>
            <a:ext cx="9822664" cy="800219"/>
          </a:xfrm>
          <a:prstGeom prst="rect">
            <a:avLst/>
          </a:prstGeom>
        </p:spPr>
        <p:txBody>
          <a:bodyPr wrap="square">
            <a:spAutoFit/>
          </a:bodyPr>
          <a:lstStyle/>
          <a:p>
            <a:pPr lvl="0" algn="ctr">
              <a:lnSpc>
                <a:spcPct val="115000"/>
              </a:lnSpc>
              <a:spcAft>
                <a:spcPts val="0"/>
              </a:spcAft>
            </a:pPr>
            <a:r>
              <a:rPr lang="en-SG"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2. Ezekiel’s Message in Overview</a:t>
            </a: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64476" y="961291"/>
            <a:ext cx="11789337" cy="5483052"/>
          </a:xfrm>
          <a:prstGeom prst="rect">
            <a:avLst/>
          </a:prstGeom>
          <a:ln>
            <a:noFill/>
          </a:ln>
          <a:effectLst>
            <a:softEdge rad="112500"/>
          </a:effectLst>
        </p:spPr>
      </p:pic>
    </p:spTree>
    <p:extLst>
      <p:ext uri="{BB962C8B-B14F-4D97-AF65-F5344CB8AC3E}">
        <p14:creationId xmlns:p14="http://schemas.microsoft.com/office/powerpoint/2010/main" val="1001858769"/>
      </p:ext>
    </p:extLst>
  </p:cSld>
  <p:clrMapOvr>
    <a:masterClrMapping/>
  </p:clrMapOvr>
  <p:timing>
    <p:tnLst>
      <p:par>
        <p:cTn id="1" dur="indefinite" restart="never" nodeType="tmRoot"/>
      </p:par>
    </p:tnLst>
  </p:timing>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06825" y="197345"/>
            <a:ext cx="6096000" cy="6463308"/>
          </a:xfrm>
          <a:prstGeom prst="rect">
            <a:avLst/>
          </a:prstGeom>
          <a:solidFill>
            <a:schemeClr val="accent5">
              <a:lumMod val="50000"/>
              <a:alpha val="82000"/>
            </a:schemeClr>
          </a:solidFill>
        </p:spPr>
        <p:txBody>
          <a:bodyPr wrap="square">
            <a:spAutoFit/>
          </a:bodyPr>
          <a:lstStyle/>
          <a:p>
            <a:pPr marL="800100" lvl="1" indent="-342900">
              <a:lnSpc>
                <a:spcPct val="115000"/>
              </a:lnSpc>
              <a:buFont typeface="+mj-lt"/>
              <a:buAutoNum type="arabicParenBoth"/>
            </a:pP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Before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Fall of Jerusalem: From 592 – 586 BC</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Ezekiel found it necessary to convince the ________________ Jewish Exiles that there was no hope of immediate deliverance from the Babylonian Yoke.</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lphaLcPeriod"/>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Ezekiel’s Initial vision and call (Chapters 1-3)</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lphaLcPeriod"/>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Oracles of doom against Judah and Jerusalem (Chapters 4-24)</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lphaLcPeriod"/>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Oracles against the nations (Chapters 25-32)</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718297" y="250437"/>
            <a:ext cx="5058231" cy="6463308"/>
          </a:xfrm>
          <a:prstGeom prst="rect">
            <a:avLst/>
          </a:prstGeom>
          <a:solidFill>
            <a:schemeClr val="accent5">
              <a:lumMod val="50000"/>
              <a:alpha val="77000"/>
            </a:schemeClr>
          </a:solidFill>
        </p:spPr>
        <p:txBody>
          <a:bodyPr wrap="square">
            <a:spAutoFit/>
          </a:bodyPr>
          <a:lstStyle/>
          <a:p>
            <a:pPr marL="685800">
              <a:lnSpc>
                <a:spcPct val="115000"/>
              </a:lnSpc>
              <a:spcAft>
                <a:spcPts val="0"/>
              </a:spcAft>
            </a:pP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(2)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a:t>
            </a: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fter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Fall of Jerusalem: From 586 – 573 BC</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When they heard that Jerusalem was ______________ their false hopes of returning were abandoned and Ezekiel concentrates on prophecies of hope.</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lphaLcPeriod"/>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Oracles of Promise (Chapters 33-39)</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0"/>
              </a:spcAft>
              <a:buFont typeface="+mj-lt"/>
              <a:buAutoNum type="alphaLcPeriod"/>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Millennium (Chapters 40-48)</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067085" y="1853705"/>
            <a:ext cx="2542684"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DISBELIEVING</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7646685" y="2704928"/>
            <a:ext cx="2195345"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DESTROYED</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5530931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74612"/>
            <a:ext cx="12192001" cy="6958322"/>
          </a:xfrm>
          <a:prstGeom prst="rect">
            <a:avLst/>
          </a:prstGeom>
        </p:spPr>
      </p:pic>
    </p:spTree>
    <p:extLst>
      <p:ext uri="{BB962C8B-B14F-4D97-AF65-F5344CB8AC3E}">
        <p14:creationId xmlns:p14="http://schemas.microsoft.com/office/powerpoint/2010/main" val="3954814519"/>
      </p:ext>
    </p:extLst>
  </p:cSld>
  <p:clrMapOvr>
    <a:masterClrMapping/>
  </p:clrMapOvr>
  <p:timing>
    <p:tnLst>
      <p:par>
        <p:cTn id="1" dur="indefinite" restart="never" nodeType="tmRoot"/>
      </p:par>
    </p:tnLst>
  </p:timing>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918856" y="0"/>
            <a:ext cx="7068458" cy="6858000"/>
          </a:xfrm>
          <a:prstGeom prst="rect">
            <a:avLst/>
          </a:prstGeom>
          <a:ln>
            <a:noFill/>
          </a:ln>
          <a:effectLst>
            <a:softEdge rad="112500"/>
          </a:effectLst>
        </p:spPr>
      </p:pic>
      <p:sp>
        <p:nvSpPr>
          <p:cNvPr id="6" name="Rectangle 5"/>
          <p:cNvSpPr/>
          <p:nvPr/>
        </p:nvSpPr>
        <p:spPr>
          <a:xfrm>
            <a:off x="554290" y="1015774"/>
            <a:ext cx="3045252" cy="4714304"/>
          </a:xfrm>
          <a:prstGeom prst="rect">
            <a:avLst/>
          </a:prstGeom>
        </p:spPr>
        <p:txBody>
          <a:bodyPr wrap="square">
            <a:spAutoFit/>
          </a:bodyPr>
          <a:lstStyle/>
          <a:p>
            <a:pPr lvl="0" algn="ctr">
              <a:lnSpc>
                <a:spcPct val="115000"/>
              </a:lnSpc>
              <a:spcAft>
                <a:spcPts val="0"/>
              </a:spcAft>
            </a:pPr>
            <a:r>
              <a:rPr lang="en-SG" sz="4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 Ezekiel’s Message</a:t>
            </a:r>
          </a:p>
          <a:p>
            <a:pPr lvl="0" algn="ctr">
              <a:lnSpc>
                <a:spcPct val="115000"/>
              </a:lnSpc>
              <a:spcAft>
                <a:spcPts val="0"/>
              </a:spcAft>
            </a:pPr>
            <a:r>
              <a:rPr lang="en-SG" sz="4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Overview </a:t>
            </a:r>
            <a:r>
              <a:rPr lang="en-SG" sz="4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in Picture Form</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05403491"/>
      </p:ext>
    </p:extLst>
  </p:cSld>
  <p:clrMapOvr>
    <a:masterClrMapping/>
  </p:clrMapOvr>
  <p:timing>
    <p:tnLst>
      <p:par>
        <p:cTn id="1" dur="indefinite" restart="never" nodeType="tmRoot"/>
      </p:par>
    </p:tnLst>
  </p:timing>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1" y="0"/>
            <a:ext cx="3124201" cy="6858000"/>
          </a:xfrm>
          <a:prstGeom prst="rect">
            <a:avLst/>
          </a:prstGeom>
          <a:ln>
            <a:noFill/>
          </a:ln>
          <a:effectLst>
            <a:softEdge rad="112500"/>
          </a:effectLst>
        </p:spPr>
      </p:pic>
      <p:sp>
        <p:nvSpPr>
          <p:cNvPr id="7" name="Rectangle 6"/>
          <p:cNvSpPr/>
          <p:nvPr/>
        </p:nvSpPr>
        <p:spPr>
          <a:xfrm>
            <a:off x="3124200" y="58846"/>
            <a:ext cx="9067800" cy="6740307"/>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2400" dirty="0"/>
              <a:t>Top Section:</a:t>
            </a:r>
          </a:p>
          <a:p>
            <a:r>
              <a:rPr lang="en-GB" sz="2400" dirty="0"/>
              <a:t>Ezekiel began his prophetic work in Babylon in 592 BC. The Exiles were confident that they would soon return to their own land. Ezekiel assured them that Jerusalem would fall and others from Jerusalem would be joining him – he constructed a model of a city under siege to illustrate what was happening to Jerusalem (4:1-3). In a vision, he saw the Lord’s winged, wheeled throne-chariot leave Jerusalem and head east to take up residence among the Exiles (11:22-25).</a:t>
            </a:r>
          </a:p>
          <a:p>
            <a:endParaRPr lang="en-GB" sz="2400" dirty="0"/>
          </a:p>
          <a:p>
            <a:r>
              <a:rPr lang="en-GB" sz="2400" dirty="0"/>
              <a:t>Bottom Section:</a:t>
            </a:r>
          </a:p>
          <a:p>
            <a:r>
              <a:rPr lang="en-GB" sz="2400" dirty="0"/>
              <a:t>After Jerusalem’s fall (586 BC), Ezekiel assured the Exiles of their eventual return. The Lord would put flesh about the dead bones of the nation, revive it and lead it back like a gentle shepherd leading his flock (Chapter 37). </a:t>
            </a:r>
          </a:p>
          <a:p>
            <a:r>
              <a:rPr lang="en-GB" sz="2400" dirty="0"/>
              <a:t>Jerusalem will be rebuilt and a new Temple will be erected. God will return to take up residence in it. From the east gate of the Temple a stream of water will flow forth to revive growth in the land and turn the Dead sea into an expanse of fresh water, with an abundance of fish.</a:t>
            </a:r>
          </a:p>
        </p:txBody>
      </p:sp>
    </p:spTree>
    <p:extLst>
      <p:ext uri="{BB962C8B-B14F-4D97-AF65-F5344CB8AC3E}">
        <p14:creationId xmlns:p14="http://schemas.microsoft.com/office/powerpoint/2010/main" val="1136928278"/>
      </p:ext>
    </p:extLst>
  </p:cSld>
  <p:clrMapOvr>
    <a:masterClrMapping/>
  </p:clrMapOvr>
  <p:timing>
    <p:tnLst>
      <p:par>
        <p:cTn id="1" dur="indefinite" restart="never" nodeType="tmRoot"/>
      </p:par>
    </p:tnLst>
  </p:timing>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360754" y="355741"/>
            <a:ext cx="10619125" cy="800219"/>
          </a:xfrm>
          <a:prstGeom prst="rect">
            <a:avLst/>
          </a:prstGeom>
        </p:spPr>
        <p:txBody>
          <a:bodyPr wrap="none">
            <a:spAutoFit/>
          </a:bodyPr>
          <a:lstStyle/>
          <a:p>
            <a:pPr lvl="0">
              <a:lnSpc>
                <a:spcPct val="115000"/>
              </a:lnSpc>
              <a:spcAft>
                <a:spcPts val="0"/>
              </a:spcAft>
            </a:pP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4. Ezekiel’s </a:t>
            </a: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Vision and Call: (Chapters 1-3) </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7" name="Picture 6"/>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190156" y="1122363"/>
            <a:ext cx="7550789" cy="5522686"/>
          </a:xfrm>
          <a:prstGeom prst="rect">
            <a:avLst/>
          </a:prstGeom>
          <a:ln>
            <a:noFill/>
          </a:ln>
          <a:effectLst>
            <a:softEdge rad="112500"/>
          </a:effectLst>
        </p:spPr>
      </p:pic>
    </p:spTree>
    <p:extLst>
      <p:ext uri="{BB962C8B-B14F-4D97-AF65-F5344CB8AC3E}">
        <p14:creationId xmlns:p14="http://schemas.microsoft.com/office/powerpoint/2010/main" val="1867577949"/>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72065" y="119163"/>
            <a:ext cx="11449664" cy="3436838"/>
          </a:xfrm>
          <a:prstGeom prst="rect">
            <a:avLst/>
          </a:prstGeom>
        </p:spPr>
        <p:txBody>
          <a:bodyPr wrap="square">
            <a:spAutoFit/>
          </a:bodyPr>
          <a:lstStyle/>
          <a:p>
            <a:pPr lvl="0" algn="just">
              <a:lnSpc>
                <a:spcPct val="115000"/>
              </a:lnSpc>
              <a:spcAft>
                <a:spcPts val="1000"/>
              </a:spcAft>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(iii) God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would judge national sins:</a:t>
            </a:r>
            <a:endParaRPr lang="en-SG"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Turning to foreign _________________ for help.</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Trusting in own ____________________ (fortresses </a:t>
            </a:r>
            <a:r>
              <a:rPr lang="en-SG" sz="32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etc</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powerful exploiting the _______________.</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mj-lt"/>
              <a:buAutoNum type="arabicPeriod"/>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National turning away </a:t>
            </a: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from _____________.</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058725" y="601117"/>
            <a:ext cx="3278141"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ALLIANCES</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7" name="Rectangle 6"/>
          <p:cNvSpPr/>
          <p:nvPr/>
        </p:nvSpPr>
        <p:spPr>
          <a:xfrm>
            <a:off x="3973539" y="1291196"/>
            <a:ext cx="3250698"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STRENGTH</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6295544" y="1981275"/>
            <a:ext cx="1941109"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WEAK</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5807280" y="2609652"/>
            <a:ext cx="1529586"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GOD</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10" name="Picture 9"/>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79871" y="3818618"/>
            <a:ext cx="7632258" cy="2836071"/>
          </a:xfrm>
          <a:prstGeom prst="rect">
            <a:avLst/>
          </a:prstGeom>
          <a:ln>
            <a:noFill/>
          </a:ln>
          <a:effectLst>
            <a:softEdge rad="112500"/>
          </a:effectLst>
        </p:spPr>
      </p:pic>
    </p:spTree>
    <p:extLst>
      <p:ext uri="{BB962C8B-B14F-4D97-AF65-F5344CB8AC3E}">
        <p14:creationId xmlns:p14="http://schemas.microsoft.com/office/powerpoint/2010/main" val="2046653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922563" y="429758"/>
            <a:ext cx="10993666" cy="6041436"/>
          </a:xfrm>
          <a:prstGeom prst="rect">
            <a:avLst/>
          </a:prstGeom>
        </p:spPr>
      </p:pic>
    </p:spTree>
    <p:extLst>
      <p:ext uri="{BB962C8B-B14F-4D97-AF65-F5344CB8AC3E}">
        <p14:creationId xmlns:p14="http://schemas.microsoft.com/office/powerpoint/2010/main" val="3483751407"/>
      </p:ext>
    </p:extLst>
  </p:cSld>
  <p:clrMapOvr>
    <a:masterClrMapping/>
  </p:clrMapOvr>
  <p:timing>
    <p:tnLst>
      <p:par>
        <p:cTn id="1" dur="indefinite" restart="never" nodeType="tmRoot"/>
      </p:par>
    </p:tnLst>
  </p:timing>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756172" y="528063"/>
            <a:ext cx="5673348" cy="688458"/>
          </a:xfrm>
          <a:prstGeom prst="rect">
            <a:avLst/>
          </a:prstGeom>
        </p:spPr>
        <p:txBody>
          <a:bodyPr wrap="none">
            <a:spAutoFit/>
          </a:bodyPr>
          <a:lstStyle/>
          <a:p>
            <a:pPr marL="457200" algn="just">
              <a:lnSpc>
                <a:spcPct val="115000"/>
              </a:lnSpc>
              <a:spcAft>
                <a:spcPts val="0"/>
              </a:spcAft>
            </a:pP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Call (Chapters 1-3)</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56172" y="1907687"/>
            <a:ext cx="9029428" cy="3914918"/>
          </a:xfrm>
          <a:prstGeom prst="rect">
            <a:avLst/>
          </a:prstGeom>
          <a:solidFill>
            <a:schemeClr val="accent5">
              <a:lumMod val="50000"/>
            </a:schemeClr>
          </a:solidFill>
        </p:spPr>
        <p:txBody>
          <a:bodyPr wrap="square">
            <a:spAutoFit/>
          </a:bodyPr>
          <a:lstStyle/>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(1:1)	</a:t>
            </a: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I saw visions of God</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(1:3a)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“The word of God came expressly </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to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Ezekiel</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(1:3b)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“..the hand of the Lord was upon him”</a:t>
            </a: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(2:1)	</a:t>
            </a: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stand on your feet and I will speak to you</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(2:2a)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“The Spirit entered me when He spoke</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(2:2b)	“..and set me on my feet” (cf. Hebrews 9:14</a:t>
            </a: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(2:3-5)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“I am sending you to…”</a:t>
            </a: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(cf. Acts 13</a:t>
            </a: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(2:6-8)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“..do not be afraid of </a:t>
            </a:r>
            <a:r>
              <a:rPr lang="en-SG"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them..though</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 briers and thorns</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(2:9-10)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“Eat what you find; eat this scroll</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(3:11</a:t>
            </a: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“..and </a:t>
            </a:r>
            <a:r>
              <a:rPr lang="en-SG"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go..speak</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 to </a:t>
            </a:r>
            <a:r>
              <a:rPr lang="en-SG"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them..and</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 tell them “Thus </a:t>
            </a:r>
            <a:r>
              <a:rPr lang="en-SG"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saith</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 the </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Lord</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p>
          <a:p>
            <a:pPr marL="342900" lvl="0" indent="-342900" algn="just">
              <a:lnSpc>
                <a:spcPct val="115000"/>
              </a:lnSpc>
              <a:spcAft>
                <a:spcPts val="0"/>
              </a:spcAft>
              <a:buFont typeface="+mj-lt"/>
              <a:buAutoNum type="arabicParenBoth"/>
            </a:pP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(3:14</a:t>
            </a:r>
            <a:r>
              <a:rPr lang="en-SG"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“..so the Spirit lifted e up and took me </a:t>
            </a:r>
            <a:r>
              <a:rPr lang="en-SG"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away</a:t>
            </a:r>
            <a:r>
              <a:rPr lang="en-SG" i="1"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i="1" dirty="0" err="1">
                <a:solidFill>
                  <a:schemeClr val="bg1"/>
                </a:solidFill>
                <a:latin typeface="Arial" panose="020B0604020202020204" pitchFamily="34" charset="0"/>
                <a:ea typeface="Calibri" panose="020F0502020204030204" pitchFamily="34" charset="0"/>
                <a:cs typeface="Times New Roman" panose="02020603050405020304" pitchFamily="18" charset="0"/>
              </a:rPr>
              <a:t>I</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 sat where they sat</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(3:15-22)	</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“..Son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of man, I have made you a Watchman for </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a:t>
            </a:r>
            <a:r>
              <a:rPr lang="en-SG" sz="1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SG" i="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House </a:t>
            </a:r>
            <a:r>
              <a:rPr lang="en-SG" i="1" dirty="0">
                <a:solidFill>
                  <a:schemeClr val="bg1"/>
                </a:solidFill>
                <a:latin typeface="Arial" panose="020B0604020202020204" pitchFamily="34" charset="0"/>
                <a:ea typeface="Calibri" panose="020F0502020204030204" pitchFamily="34" charset="0"/>
                <a:cs typeface="Times New Roman" panose="02020603050405020304" pitchFamily="18" charset="0"/>
              </a:rPr>
              <a:t>of Israel.”</a:t>
            </a:r>
            <a:endParaRPr lang="en-SG"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013259" y="1950169"/>
            <a:ext cx="1742913" cy="4154984"/>
          </a:xfrm>
          <a:prstGeom prst="rect">
            <a:avLst/>
          </a:prstGeom>
          <a:noFill/>
        </p:spPr>
        <p:txBody>
          <a:bodyPr wrap="none" lIns="91440" tIns="45720" rIns="91440" bIns="45720">
            <a:spAutoFit/>
          </a:bodyPr>
          <a:lstStyle/>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VISION</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CALLING</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PRESENCE</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READINESS</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EMPOWERING</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SETTING</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SENDING</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OPPOSITION</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DEVOURING</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DECLARING</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IDENTIFYING</a:t>
            </a:r>
          </a:p>
          <a:p>
            <a:pPr algn="r"/>
            <a:r>
              <a:rPr lang="en-US" sz="2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WATCHING</a:t>
            </a:r>
          </a:p>
          <a:p>
            <a:pPr algn="r"/>
            <a:endParaRPr lang="en-US" sz="2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12076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872342" y="0"/>
            <a:ext cx="8694057" cy="7525657"/>
          </a:xfrm>
          <a:prstGeom prst="rect">
            <a:avLst/>
          </a:prstGeom>
          <a:ln>
            <a:noFill/>
          </a:ln>
          <a:effectLst>
            <a:softEdge rad="112500"/>
          </a:effectLst>
        </p:spPr>
      </p:pic>
    </p:spTree>
    <p:extLst>
      <p:ext uri="{BB962C8B-B14F-4D97-AF65-F5344CB8AC3E}">
        <p14:creationId xmlns:p14="http://schemas.microsoft.com/office/powerpoint/2010/main" val="1213169958"/>
      </p:ext>
    </p:extLst>
  </p:cSld>
  <p:clrMapOvr>
    <a:masterClrMapping/>
  </p:clrMapOvr>
  <p:timing>
    <p:tnLst>
      <p:par>
        <p:cTn id="1" dur="indefinite" restart="never" nodeType="tmRoot"/>
      </p:par>
    </p:tnLst>
  </p:timing>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645986"/>
          </a:xfrm>
          <a:prstGeom prst="rect">
            <a:avLst/>
          </a:prstGeom>
          <a:ln>
            <a:noFill/>
          </a:ln>
          <a:effectLst>
            <a:softEdge rad="112500"/>
          </a:effectLst>
        </p:spPr>
      </p:pic>
      <p:sp>
        <p:nvSpPr>
          <p:cNvPr id="4" name="Rectangle 3"/>
          <p:cNvSpPr/>
          <p:nvPr/>
        </p:nvSpPr>
        <p:spPr>
          <a:xfrm>
            <a:off x="145373" y="1024751"/>
            <a:ext cx="6262958" cy="5317353"/>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EIGHT: EZEKIEL 2</a:t>
            </a:r>
          </a:p>
          <a:p>
            <a:pPr algn="ctr">
              <a:lnSpc>
                <a:spcPct val="115000"/>
              </a:lnSpc>
              <a:spcAft>
                <a:spcPts val="1000"/>
              </a:spcAft>
            </a:pPr>
            <a:r>
              <a:rPr lang="en-SG" sz="7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Message of Ezekiel</a:t>
            </a:r>
            <a:endParaRPr lang="en-S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1204631"/>
      </p:ext>
    </p:extLst>
  </p:cSld>
  <p:clrMapOvr>
    <a:masterClrMapping/>
  </p:clrMapOvr>
  <p:timing>
    <p:tnLst>
      <p:par>
        <p:cTn id="1" dur="indefinite" restart="never" nodeType="tmRoot"/>
      </p:par>
    </p:tnLst>
  </p:timing>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 y="539899"/>
            <a:ext cx="2866348" cy="2923877"/>
          </a:xfrm>
          <a:prstGeom prst="rect">
            <a:avLst/>
          </a:prstGeom>
        </p:spPr>
        <p:txBody>
          <a:bodyPr wrap="square">
            <a:spAutoFit/>
          </a:bodyPr>
          <a:lstStyle/>
          <a:p>
            <a:pPr marL="342900" lvl="0" indent="-342900" algn="ctr">
              <a:lnSpc>
                <a:spcPct val="115000"/>
              </a:lnSpc>
              <a:spcAft>
                <a:spcPts val="0"/>
              </a:spcAft>
              <a:buFont typeface="+mj-lt"/>
              <a:buAutoNum type="arabicPeriod"/>
            </a:pP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Ezekiel’s </a:t>
            </a: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Message in Signs</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4115" y="0"/>
            <a:ext cx="3947886" cy="7213600"/>
          </a:xfrm>
          <a:prstGeom prst="rect">
            <a:avLst/>
          </a:prstGeom>
        </p:spPr>
      </p:pic>
      <p:pic>
        <p:nvPicPr>
          <p:cNvPr id="7" name="Picture 6"/>
          <p:cNvPicPr>
            <a:picLocks noChangeAspect="1"/>
          </p:cNvPicPr>
          <p:nvPr/>
        </p:nvPicPr>
        <p:blipFill>
          <a:blip r:embed="rId4"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033940" y="0"/>
            <a:ext cx="5210174" cy="6858000"/>
          </a:xfrm>
          <a:prstGeom prst="rect">
            <a:avLst/>
          </a:prstGeom>
        </p:spPr>
      </p:pic>
    </p:spTree>
    <p:extLst>
      <p:ext uri="{BB962C8B-B14F-4D97-AF65-F5344CB8AC3E}">
        <p14:creationId xmlns:p14="http://schemas.microsoft.com/office/powerpoint/2010/main" val="480861624"/>
      </p:ext>
    </p:extLst>
  </p:cSld>
  <p:clrMapOvr>
    <a:masterClrMapping/>
  </p:clrMapOvr>
  <p:timing>
    <p:tnLst>
      <p:par>
        <p:cTn id="1" dur="indefinite" restart="never" nodeType="tmRoot"/>
      </p:par>
    </p:tnLst>
  </p:timing>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
            <a:ext cx="12192000" cy="7576457"/>
          </a:xfrm>
          <a:prstGeom prst="rect">
            <a:avLst/>
          </a:prstGeom>
          <a:ln>
            <a:noFill/>
          </a:ln>
          <a:effectLst>
            <a:outerShdw blurRad="292100" dist="139700" dir="2700000" algn="tl" rotWithShape="0">
              <a:srgbClr val="333333">
                <a:alpha val="65000"/>
              </a:srgbClr>
            </a:outerShdw>
          </a:effectLst>
        </p:spPr>
      </p:pic>
      <p:sp>
        <p:nvSpPr>
          <p:cNvPr id="4" name="Rectangle 3"/>
          <p:cNvSpPr/>
          <p:nvPr/>
        </p:nvSpPr>
        <p:spPr>
          <a:xfrm>
            <a:off x="7353585" y="196798"/>
            <a:ext cx="4591672" cy="830997"/>
          </a:xfrm>
          <a:prstGeom prst="rect">
            <a:avLst/>
          </a:prstGeom>
        </p:spPr>
        <p:txBody>
          <a:bodyPr wrap="square">
            <a:spAutoFit/>
          </a:bodyPr>
          <a:lstStyle/>
          <a:p>
            <a:pPr algn="ctr"/>
            <a:r>
              <a:rPr lang="en-SG" sz="4800" b="1" dirty="0">
                <a:latin typeface="Arial" panose="020B0604020202020204" pitchFamily="34" charset="0"/>
                <a:ea typeface="Calibri" panose="020F0502020204030204" pitchFamily="34" charset="0"/>
              </a:rPr>
              <a:t>SIGN </a:t>
            </a:r>
            <a:r>
              <a:rPr lang="en-SG" sz="4800" b="1" dirty="0" smtClean="0">
                <a:latin typeface="Arial" panose="020B0604020202020204" pitchFamily="34" charset="0"/>
                <a:ea typeface="Calibri" panose="020F0502020204030204" pitchFamily="34" charset="0"/>
              </a:rPr>
              <a:t>1</a:t>
            </a:r>
            <a:endParaRPr lang="en-SG" sz="4800" dirty="0"/>
          </a:p>
        </p:txBody>
      </p:sp>
    </p:spTree>
    <p:extLst>
      <p:ext uri="{BB962C8B-B14F-4D97-AF65-F5344CB8AC3E}">
        <p14:creationId xmlns:p14="http://schemas.microsoft.com/office/powerpoint/2010/main" val="1828999770"/>
      </p:ext>
    </p:extLst>
  </p:cSld>
  <p:clrMapOvr>
    <a:masterClrMapping/>
  </p:clrMapOvr>
  <p:timing>
    <p:tnLst>
      <p:par>
        <p:cTn id="1" dur="indefinite" restart="never" nodeType="tmRoot"/>
      </p:par>
    </p:tnLst>
  </p:timing>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566056" y="612021"/>
            <a:ext cx="11016343" cy="2215991"/>
          </a:xfrm>
          <a:prstGeom prst="rect">
            <a:avLst/>
          </a:prstGeom>
        </p:spPr>
        <p:txBody>
          <a:bodyPr wrap="square">
            <a:spAutoFit/>
          </a:bodyPr>
          <a:lstStyle/>
          <a:p>
            <a:pPr>
              <a:lnSpc>
                <a:spcPct val="115000"/>
              </a:lnSpc>
              <a:spcAft>
                <a:spcPts val="0"/>
              </a:spcAft>
            </a:pP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SIGN 2: Eat Bread and Water only </a:t>
            </a: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Ezekiel cooked with human dung </a:t>
            </a: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(4:9-11 and </a:t>
            </a: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12:18-20) (God allowed cow dung)</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18140" y="2919711"/>
            <a:ext cx="6473860" cy="3788228"/>
          </a:xfrm>
          <a:prstGeom prst="rect">
            <a:avLst/>
          </a:prstGeom>
          <a:ln>
            <a:noFill/>
          </a:ln>
          <a:effectLst>
            <a:softEdge rad="112500"/>
          </a:effectLst>
        </p:spPr>
      </p:pic>
      <p:sp>
        <p:nvSpPr>
          <p:cNvPr id="7" name="Rectangle 6"/>
          <p:cNvSpPr/>
          <p:nvPr/>
        </p:nvSpPr>
        <p:spPr>
          <a:xfrm>
            <a:off x="258149" y="3035741"/>
            <a:ext cx="5265443" cy="3416320"/>
          </a:xfrm>
          <a:prstGeom prst="rect">
            <a:avLst/>
          </a:prstGeom>
          <a:noFill/>
        </p:spPr>
        <p:txBody>
          <a:bodyPr wrap="square" lIns="91440" tIns="45720" rIns="91440" bIns="45720">
            <a:spAutoFit/>
          </a:bodyPr>
          <a:lstStyle/>
          <a:p>
            <a:pPr algn="ctr"/>
            <a:r>
              <a:rPr lang="en-US" sz="5400" b="1" i="1" cap="none" spc="0" dirty="0" smtClean="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rPr>
              <a:t>Food and water will be scarce and no animals will be left.</a:t>
            </a:r>
            <a:endParaRPr lang="en-US" sz="5400" b="1" i="1" cap="none" spc="0" dirty="0">
              <a:ln w="10160">
                <a:solidFill>
                  <a:schemeClr val="accent5"/>
                </a:solidFill>
                <a:prstDash val="solid"/>
              </a:ln>
              <a:solidFill>
                <a:srgbClr val="FFFFFF"/>
              </a:solidFill>
              <a:effectLst>
                <a:glow rad="228600">
                  <a:schemeClr val="accent4">
                    <a:satMod val="175000"/>
                    <a:alpha val="40000"/>
                  </a:schemeClr>
                </a:glow>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07354401"/>
      </p:ext>
    </p:extLst>
  </p:cSld>
  <p:clrMapOvr>
    <a:masterClrMapping/>
  </p:clrMapOvr>
  <p:timing>
    <p:tnLst>
      <p:par>
        <p:cTn id="1" dur="indefinite" restart="never" nodeType="tmRoot"/>
      </p:par>
    </p:tnLst>
  </p:timing>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595085" y="9616"/>
            <a:ext cx="10827657" cy="1366528"/>
          </a:xfrm>
          <a:prstGeom prst="rect">
            <a:avLst/>
          </a:prstGeom>
        </p:spPr>
        <p:txBody>
          <a:bodyPr wrap="square">
            <a:spAutoFit/>
          </a:bodyPr>
          <a:lstStyle/>
          <a:p>
            <a:pPr>
              <a:lnSpc>
                <a:spcPct val="115000"/>
              </a:lnSpc>
              <a:spcAft>
                <a:spcPts val="0"/>
              </a:spcAft>
            </a:pP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SIGN 3: Cut your Hair Ezekiel (5:1-12)</a:t>
            </a: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75771" y="770214"/>
            <a:ext cx="7721600" cy="5693866"/>
          </a:xfrm>
          <a:prstGeom prst="rect">
            <a:avLst/>
          </a:prstGeom>
          <a:solidFill>
            <a:schemeClr val="accent5">
              <a:lumMod val="50000"/>
            </a:schemeClr>
          </a:solidFill>
        </p:spPr>
        <p:txBody>
          <a:bodyPr wrap="square">
            <a:spAutoFit/>
          </a:bodyPr>
          <a:lstStyle/>
          <a:p>
            <a:r>
              <a:rPr lang="en-GB" sz="2800" i="1" dirty="0">
                <a:solidFill>
                  <a:schemeClr val="bg1"/>
                </a:solidFill>
                <a:latin typeface="Helvetica Neue"/>
              </a:rPr>
              <a:t>“Now, son of man, take a sharp sword and use it as a barber’s razor to shave your head and your beard. Then take a set of scales and divide up the hair. </a:t>
            </a:r>
            <a:r>
              <a:rPr lang="en-GB" sz="2800" b="1" i="1" baseline="30000" dirty="0">
                <a:solidFill>
                  <a:schemeClr val="bg1"/>
                </a:solidFill>
                <a:latin typeface="Arial" panose="020B0604020202020204" pitchFamily="34" charset="0"/>
              </a:rPr>
              <a:t>2 </a:t>
            </a:r>
            <a:r>
              <a:rPr lang="en-GB" sz="2800" i="1" dirty="0">
                <a:solidFill>
                  <a:schemeClr val="bg1"/>
                </a:solidFill>
                <a:latin typeface="Helvetica Neue"/>
              </a:rPr>
              <a:t>When the days of your siege come to an end, burn a third of the hair inside the city. Take a third and strike it with the sword all around the city. And scatter a third to the wind. For I will pursue them with drawn sword. </a:t>
            </a:r>
            <a:r>
              <a:rPr lang="en-GB" sz="2800" b="1" i="1" baseline="30000" dirty="0">
                <a:solidFill>
                  <a:schemeClr val="bg1"/>
                </a:solidFill>
                <a:latin typeface="Arial" panose="020B0604020202020204" pitchFamily="34" charset="0"/>
              </a:rPr>
              <a:t>3 </a:t>
            </a:r>
            <a:r>
              <a:rPr lang="en-GB" sz="2800" i="1" dirty="0">
                <a:solidFill>
                  <a:schemeClr val="bg1"/>
                </a:solidFill>
                <a:latin typeface="Helvetica Neue"/>
              </a:rPr>
              <a:t>But take a few hairs and tuck them away in the folds of your garment. </a:t>
            </a:r>
            <a:r>
              <a:rPr lang="en-GB" sz="2800" b="1" i="1" baseline="30000" dirty="0">
                <a:solidFill>
                  <a:schemeClr val="bg1"/>
                </a:solidFill>
                <a:latin typeface="Arial" panose="020B0604020202020204" pitchFamily="34" charset="0"/>
              </a:rPr>
              <a:t>4 </a:t>
            </a:r>
            <a:r>
              <a:rPr lang="en-GB" sz="2800" i="1" dirty="0">
                <a:solidFill>
                  <a:schemeClr val="bg1"/>
                </a:solidFill>
                <a:latin typeface="Helvetica Neue"/>
              </a:rPr>
              <a:t>Again, take a few of these and throw them into the fire and burn them up. A fire will spread from there to all Israel</a:t>
            </a:r>
            <a:r>
              <a:rPr lang="en-GB" sz="2800" i="1" dirty="0" smtClean="0">
                <a:solidFill>
                  <a:schemeClr val="bg1"/>
                </a:solidFill>
                <a:latin typeface="Helvetica Neue"/>
              </a:rPr>
              <a:t>.” </a:t>
            </a:r>
            <a:r>
              <a:rPr lang="en-GB" sz="2800" dirty="0" smtClean="0">
                <a:solidFill>
                  <a:schemeClr val="bg1"/>
                </a:solidFill>
                <a:latin typeface="Helvetica Neue"/>
              </a:rPr>
              <a:t>Ezekiel 5:1-4</a:t>
            </a:r>
            <a:endParaRPr lang="en-SG" sz="2800" dirty="0">
              <a:solidFill>
                <a:schemeClr val="bg1"/>
              </a:solidFill>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897282" y="636134"/>
            <a:ext cx="3525460" cy="2644095"/>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538180" y="2582318"/>
            <a:ext cx="3531809" cy="264885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7939466" y="4146153"/>
            <a:ext cx="3269343" cy="245200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Rounded Rectangle 9"/>
          <p:cNvSpPr/>
          <p:nvPr/>
        </p:nvSpPr>
        <p:spPr>
          <a:xfrm>
            <a:off x="275771" y="770214"/>
            <a:ext cx="7422243" cy="546487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400" b="1" dirty="0" smtClean="0"/>
              <a:t>Meaning</a:t>
            </a:r>
          </a:p>
          <a:p>
            <a:pPr algn="ctr"/>
            <a:endParaRPr lang="en-SG" sz="3200" i="1" dirty="0"/>
          </a:p>
          <a:p>
            <a:pPr algn="ctr"/>
            <a:r>
              <a:rPr lang="en-SG" sz="3200" i="1" dirty="0" smtClean="0"/>
              <a:t>The hair  represents the Israelites still in Judah. They are soon to be cut off and judged (scales). A third will be destroyed by fire  in Jerusalem. A third will die by the sword around Jerusalem. A third will be taken away captive to Babylon and elsewhere (hair in wind).</a:t>
            </a:r>
            <a:endParaRPr lang="en-SG" sz="3200" i="1" dirty="0"/>
          </a:p>
        </p:txBody>
      </p:sp>
    </p:spTree>
    <p:extLst>
      <p:ext uri="{BB962C8B-B14F-4D97-AF65-F5344CB8AC3E}">
        <p14:creationId xmlns:p14="http://schemas.microsoft.com/office/powerpoint/2010/main" val="11275842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 calcmode="lin" valueType="num">
                                      <p:cBhvr additive="base">
                                        <p:cTn id="7" dur="500" fill="hold"/>
                                        <p:tgtEl>
                                          <p:spTgt spid="10"/>
                                        </p:tgtEl>
                                        <p:attrNameLst>
                                          <p:attrName>ppt_x</p:attrName>
                                        </p:attrNameLst>
                                      </p:cBhvr>
                                      <p:tavLst>
                                        <p:tav tm="0">
                                          <p:val>
                                            <p:strVal val="#ppt_x"/>
                                          </p:val>
                                        </p:tav>
                                        <p:tav tm="100000">
                                          <p:val>
                                            <p:strVal val="#ppt_x"/>
                                          </p:val>
                                        </p:tav>
                                      </p:tavLst>
                                    </p:anim>
                                    <p:anim calcmode="lin" valueType="num">
                                      <p:cBhvr additive="base">
                                        <p:cTn id="8"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1" cy="6858000"/>
          </a:xfrm>
          <a:prstGeom prst="rect">
            <a:avLst/>
          </a:prstGeom>
          <a:ln>
            <a:noFill/>
          </a:ln>
          <a:effectLst>
            <a:softEdge rad="112500"/>
          </a:effectLst>
        </p:spPr>
      </p:pic>
      <p:sp>
        <p:nvSpPr>
          <p:cNvPr id="4" name="Rectangle 3"/>
          <p:cNvSpPr/>
          <p:nvPr/>
        </p:nvSpPr>
        <p:spPr>
          <a:xfrm>
            <a:off x="7833271" y="1030288"/>
            <a:ext cx="4740544" cy="740011"/>
          </a:xfrm>
          <a:prstGeom prst="rect">
            <a:avLst/>
          </a:prstGeom>
        </p:spPr>
        <p:txBody>
          <a:bodyPr wrap="square">
            <a:spAutoFit/>
          </a:bodyPr>
          <a:lstStyle/>
          <a:p>
            <a:pPr algn="ctr">
              <a:lnSpc>
                <a:spcPct val="115000"/>
              </a:lnSpc>
              <a:spcAft>
                <a:spcPts val="0"/>
              </a:spcAft>
            </a:pPr>
            <a:r>
              <a:rPr lang="en-SG" sz="4000" b="1" dirty="0">
                <a:latin typeface="Arial" panose="020B0604020202020204" pitchFamily="34" charset="0"/>
                <a:ea typeface="Calibri" panose="020F0502020204030204" pitchFamily="34" charset="0"/>
                <a:cs typeface="Times New Roman" panose="02020603050405020304" pitchFamily="18" charset="0"/>
              </a:rPr>
              <a:t>SIGN </a:t>
            </a:r>
            <a:r>
              <a:rPr lang="en-SG" sz="4000" b="1" dirty="0" smtClean="0">
                <a:latin typeface="Arial" panose="020B0604020202020204" pitchFamily="34" charset="0"/>
                <a:ea typeface="Calibri" panose="020F0502020204030204" pitchFamily="34" charset="0"/>
                <a:cs typeface="Times New Roman" panose="02020603050405020304" pitchFamily="18" charset="0"/>
              </a:rPr>
              <a:t>4</a:t>
            </a:r>
          </a:p>
        </p:txBody>
      </p:sp>
    </p:spTree>
    <p:extLst>
      <p:ext uri="{BB962C8B-B14F-4D97-AF65-F5344CB8AC3E}">
        <p14:creationId xmlns:p14="http://schemas.microsoft.com/office/powerpoint/2010/main" val="1566588947"/>
      </p:ext>
    </p:extLst>
  </p:cSld>
  <p:clrMapOvr>
    <a:masterClrMapping/>
  </p:clrMapOvr>
  <p:timing>
    <p:tnLst>
      <p:par>
        <p:cTn id="1" dur="indefinite" restart="never" nodeType="tmRoot"/>
      </p:par>
    </p:tnLst>
  </p:timing>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1" cy="7576457"/>
          </a:xfrm>
          <a:prstGeom prst="rect">
            <a:avLst/>
          </a:prstGeom>
          <a:ln>
            <a:noFill/>
          </a:ln>
          <a:effectLst>
            <a:softEdge rad="112500"/>
          </a:effectLst>
        </p:spPr>
      </p:pic>
      <p:sp>
        <p:nvSpPr>
          <p:cNvPr id="4" name="Rectangle 3"/>
          <p:cNvSpPr/>
          <p:nvPr/>
        </p:nvSpPr>
        <p:spPr>
          <a:xfrm>
            <a:off x="8171542" y="183835"/>
            <a:ext cx="4644571" cy="754694"/>
          </a:xfrm>
          <a:prstGeom prst="rect">
            <a:avLst/>
          </a:prstGeom>
        </p:spPr>
        <p:txBody>
          <a:bodyPr wrap="square">
            <a:spAutoFit/>
          </a:bodyPr>
          <a:lstStyle/>
          <a:p>
            <a:pPr marL="457200" algn="ctr">
              <a:lnSpc>
                <a:spcPct val="115000"/>
              </a:lnSpc>
              <a:spcAft>
                <a:spcPts val="0"/>
              </a:spcAft>
            </a:pPr>
            <a:r>
              <a:rPr lang="en-SG" sz="4000" b="1" dirty="0">
                <a:latin typeface="Arial" panose="020B0604020202020204" pitchFamily="34" charset="0"/>
                <a:ea typeface="Calibri" panose="020F0502020204030204" pitchFamily="34" charset="0"/>
                <a:cs typeface="Times New Roman" panose="02020603050405020304" pitchFamily="18" charset="0"/>
              </a:rPr>
              <a:t>SIGN </a:t>
            </a:r>
            <a:r>
              <a:rPr lang="en-SG" sz="4000" b="1" dirty="0" smtClean="0">
                <a:latin typeface="Arial" panose="020B0604020202020204" pitchFamily="34" charset="0"/>
                <a:ea typeface="Calibri" panose="020F0502020204030204" pitchFamily="34" charset="0"/>
                <a:cs typeface="Times New Roman" panose="02020603050405020304" pitchFamily="18" charset="0"/>
              </a:rPr>
              <a:t>5</a:t>
            </a:r>
            <a:endParaRPr lang="en-SG" sz="3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77734766"/>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75303" y="635310"/>
            <a:ext cx="6022258" cy="5148141"/>
          </a:xfrm>
          <a:prstGeom prst="rect">
            <a:avLst/>
          </a:prstGeom>
        </p:spPr>
        <p:txBody>
          <a:bodyPr wrap="square">
            <a:spAutoFit/>
          </a:bodyPr>
          <a:lstStyle/>
          <a:p>
            <a:pPr lvl="0">
              <a:lnSpc>
                <a:spcPct val="115000"/>
              </a:lnSpc>
              <a:spcAft>
                <a:spcPts val="1000"/>
              </a:spcAft>
            </a:pP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(iv) God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was going to judge Israel (Northern Kingdom) with His </a:t>
            </a:r>
            <a:r>
              <a:rPr lang="en-SG" sz="3600" i="1" dirty="0">
                <a:solidFill>
                  <a:schemeClr val="bg1"/>
                </a:solidFill>
                <a:latin typeface="Arial" panose="020B0604020202020204" pitchFamily="34" charset="0"/>
                <a:ea typeface="Calibri" panose="020F0502020204030204" pitchFamily="34" charset="0"/>
                <a:cs typeface="Times New Roman" panose="02020603050405020304" pitchFamily="18" charset="0"/>
              </a:rPr>
              <a:t>“Rod of anger”</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 _________________. He was to judge Judah (Southern Kingdom) with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They would be taken into captivity.</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45198" y="863600"/>
            <a:ext cx="5213531" cy="5168490"/>
          </a:xfrm>
          <a:prstGeom prst="rect">
            <a:avLst/>
          </a:prstGeom>
          <a:ln>
            <a:noFill/>
          </a:ln>
          <a:effectLst>
            <a:softEdge rad="112500"/>
          </a:effectLst>
        </p:spPr>
      </p:pic>
      <p:sp>
        <p:nvSpPr>
          <p:cNvPr id="7" name="Rectangle 6"/>
          <p:cNvSpPr/>
          <p:nvPr/>
        </p:nvSpPr>
        <p:spPr>
          <a:xfrm>
            <a:off x="1094955" y="2331578"/>
            <a:ext cx="259840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ASSYRIA</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640959" y="4170661"/>
            <a:ext cx="2915285" cy="923330"/>
          </a:xfrm>
          <a:prstGeom prst="rect">
            <a:avLst/>
          </a:prstGeom>
          <a:noFill/>
        </p:spPr>
        <p:txBody>
          <a:bodyPr wrap="none" lIns="91440" tIns="45720" rIns="91440" bIns="45720">
            <a:spAutoFit/>
          </a:bodyPr>
          <a:lstStyle/>
          <a:p>
            <a:pPr algn="ctr"/>
            <a:r>
              <a:rPr lang="en-US" sz="5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BABYLON</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4548460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64458" y="341830"/>
            <a:ext cx="10422918" cy="688458"/>
          </a:xfrm>
          <a:prstGeom prst="rect">
            <a:avLst/>
          </a:prstGeom>
        </p:spPr>
        <p:txBody>
          <a:bodyPr wrap="none">
            <a:spAutoFit/>
          </a:bodyPr>
          <a:lstStyle/>
          <a:p>
            <a:pPr marL="457200">
              <a:lnSpc>
                <a:spcPct val="115000"/>
              </a:lnSpc>
              <a:spcAft>
                <a:spcPts val="0"/>
              </a:spcAft>
            </a:pP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SIGN 6: Ezekiel, Your Wife is Dead (24:15-27)</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34015" y="1122363"/>
            <a:ext cx="5530985" cy="5313348"/>
          </a:xfrm>
          <a:prstGeom prst="ellipse">
            <a:avLst/>
          </a:prstGeom>
          <a:ln>
            <a:noFill/>
          </a:ln>
          <a:effectLst>
            <a:softEdge rad="112500"/>
          </a:effectLst>
        </p:spPr>
      </p:pic>
      <p:sp>
        <p:nvSpPr>
          <p:cNvPr id="7" name="Rectangle 6"/>
          <p:cNvSpPr/>
          <p:nvPr/>
        </p:nvSpPr>
        <p:spPr>
          <a:xfrm>
            <a:off x="311016" y="1521359"/>
            <a:ext cx="6096000" cy="4832092"/>
          </a:xfrm>
          <a:prstGeom prst="rect">
            <a:avLst/>
          </a:prstGeom>
          <a:solidFill>
            <a:srgbClr val="002060"/>
          </a:solidFill>
        </p:spPr>
        <p:txBody>
          <a:bodyPr>
            <a:spAutoFit/>
          </a:bodyPr>
          <a:lstStyle/>
          <a:p>
            <a:r>
              <a:rPr lang="en-GB" sz="2800" b="1" i="1" baseline="30000" dirty="0" smtClean="0">
                <a:solidFill>
                  <a:schemeClr val="bg1"/>
                </a:solidFill>
                <a:latin typeface="Arial" panose="020B0604020202020204" pitchFamily="34" charset="0"/>
              </a:rPr>
              <a:t>“15</a:t>
            </a:r>
            <a:r>
              <a:rPr lang="en-GB" sz="2800" b="1" i="1" baseline="30000" dirty="0">
                <a:solidFill>
                  <a:schemeClr val="bg1"/>
                </a:solidFill>
                <a:latin typeface="Arial" panose="020B0604020202020204" pitchFamily="34" charset="0"/>
              </a:rPr>
              <a:t> </a:t>
            </a:r>
            <a:r>
              <a:rPr lang="en-GB" sz="2800" i="1" dirty="0">
                <a:solidFill>
                  <a:schemeClr val="bg1"/>
                </a:solidFill>
                <a:latin typeface="Helvetica Neue"/>
              </a:rPr>
              <a:t>The word of the </a:t>
            </a:r>
            <a:r>
              <a:rPr lang="en-GB" sz="2800" i="1" cap="small" dirty="0">
                <a:solidFill>
                  <a:schemeClr val="bg1"/>
                </a:solidFill>
                <a:latin typeface="Helvetica Neue"/>
              </a:rPr>
              <a:t>Lord</a:t>
            </a:r>
            <a:r>
              <a:rPr lang="en-GB" sz="2800" i="1" dirty="0">
                <a:solidFill>
                  <a:schemeClr val="bg1"/>
                </a:solidFill>
                <a:latin typeface="Helvetica Neue"/>
              </a:rPr>
              <a:t> came to me: </a:t>
            </a:r>
            <a:r>
              <a:rPr lang="en-GB" sz="2800" b="1" i="1" baseline="30000" dirty="0">
                <a:solidFill>
                  <a:schemeClr val="bg1"/>
                </a:solidFill>
                <a:latin typeface="Arial" panose="020B0604020202020204" pitchFamily="34" charset="0"/>
              </a:rPr>
              <a:t>16 </a:t>
            </a:r>
            <a:r>
              <a:rPr lang="en-GB" sz="2800" i="1" dirty="0">
                <a:solidFill>
                  <a:schemeClr val="bg1"/>
                </a:solidFill>
                <a:latin typeface="Helvetica Neue"/>
              </a:rPr>
              <a:t>“Son of man, with one blow I am about to take away from you the delight of your eyes. Yet do not lament or weep or shed any tears. </a:t>
            </a:r>
            <a:r>
              <a:rPr lang="en-GB" sz="2800" b="1" i="1" baseline="30000" dirty="0">
                <a:solidFill>
                  <a:schemeClr val="bg1"/>
                </a:solidFill>
                <a:latin typeface="Arial" panose="020B0604020202020204" pitchFamily="34" charset="0"/>
              </a:rPr>
              <a:t>17 </a:t>
            </a:r>
            <a:r>
              <a:rPr lang="en-GB" sz="2800" i="1" dirty="0">
                <a:solidFill>
                  <a:schemeClr val="bg1"/>
                </a:solidFill>
                <a:latin typeface="Helvetica Neue"/>
              </a:rPr>
              <a:t>Groan quietly; do not mourn for the dead. Keep your turban fastened and your sandals on your feet; do not cover your </a:t>
            </a:r>
            <a:r>
              <a:rPr lang="en-GB" sz="2800" i="1" dirty="0" err="1">
                <a:solidFill>
                  <a:schemeClr val="bg1"/>
                </a:solidFill>
                <a:latin typeface="Helvetica Neue"/>
              </a:rPr>
              <a:t>mustache</a:t>
            </a:r>
            <a:r>
              <a:rPr lang="en-GB" sz="2800" i="1" dirty="0">
                <a:solidFill>
                  <a:schemeClr val="bg1"/>
                </a:solidFill>
                <a:latin typeface="Helvetica Neue"/>
              </a:rPr>
              <a:t> and beard or eat the customary food of mourners.”</a:t>
            </a:r>
            <a:endParaRPr lang="en-SG" sz="2800" i="1" dirty="0">
              <a:solidFill>
                <a:schemeClr val="bg1"/>
              </a:solidFill>
            </a:endParaRPr>
          </a:p>
        </p:txBody>
      </p:sp>
      <p:sp>
        <p:nvSpPr>
          <p:cNvPr id="8" name="Rounded Rectangle 7"/>
          <p:cNvSpPr/>
          <p:nvPr/>
        </p:nvSpPr>
        <p:spPr>
          <a:xfrm>
            <a:off x="393179" y="1429284"/>
            <a:ext cx="6013836" cy="480580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smtClean="0"/>
              <a:t>Meaning</a:t>
            </a:r>
          </a:p>
          <a:p>
            <a:pPr algn="ctr"/>
            <a:endParaRPr lang="en-SG" sz="2000" b="1" dirty="0"/>
          </a:p>
          <a:p>
            <a:pPr algn="ctr"/>
            <a:r>
              <a:rPr lang="en-GB" sz="2400" i="1" dirty="0" smtClean="0"/>
              <a:t>“Say </a:t>
            </a:r>
            <a:r>
              <a:rPr lang="en-GB" sz="2400" i="1" dirty="0"/>
              <a:t>to the people of Israel, ‘This is what the </a:t>
            </a:r>
            <a:r>
              <a:rPr lang="en-GB" sz="2400" i="1" dirty="0" smtClean="0"/>
              <a:t>Sovereign </a:t>
            </a:r>
            <a:r>
              <a:rPr lang="en-GB" sz="2400" i="1" cap="small" dirty="0" smtClean="0"/>
              <a:t>Lord</a:t>
            </a:r>
            <a:r>
              <a:rPr lang="en-GB" sz="2400" i="1" dirty="0"/>
              <a:t> says: I am about to desecrate my sanctuary—the stronghold in which you take pride, the delight of your eyes</a:t>
            </a:r>
            <a:r>
              <a:rPr lang="en-GB" sz="2400" i="1" dirty="0" smtClean="0"/>
              <a:t>, the </a:t>
            </a:r>
            <a:r>
              <a:rPr lang="en-GB" sz="2400" i="1" dirty="0"/>
              <a:t>object of your affection. The sons and daughters you left behind will fall by the sword. </a:t>
            </a:r>
            <a:r>
              <a:rPr lang="en-GB" sz="2400" b="1" i="1" baseline="30000" dirty="0"/>
              <a:t>22 </a:t>
            </a:r>
            <a:r>
              <a:rPr lang="en-GB" sz="2400" i="1" dirty="0"/>
              <a:t>And you will do as I have done. You will not cover your </a:t>
            </a:r>
            <a:r>
              <a:rPr lang="en-GB" sz="2400" i="1" dirty="0" err="1"/>
              <a:t>mustache</a:t>
            </a:r>
            <a:r>
              <a:rPr lang="en-GB" sz="2400" i="1" dirty="0"/>
              <a:t> and beard or eat the customary food of mourners</a:t>
            </a:r>
            <a:r>
              <a:rPr lang="en-GB" sz="2400" i="1" dirty="0" smtClean="0"/>
              <a:t>.” verses 21-22</a:t>
            </a:r>
            <a:endParaRPr lang="en-SG" sz="4000" i="1" dirty="0"/>
          </a:p>
        </p:txBody>
      </p:sp>
    </p:spTree>
    <p:extLst>
      <p:ext uri="{BB962C8B-B14F-4D97-AF65-F5344CB8AC3E}">
        <p14:creationId xmlns:p14="http://schemas.microsoft.com/office/powerpoint/2010/main" val="28470176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Lst>
  </p:timing>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617822" y="355741"/>
            <a:ext cx="6059416" cy="622222"/>
          </a:xfrm>
          <a:prstGeom prst="rect">
            <a:avLst/>
          </a:prstGeom>
        </p:spPr>
        <p:txBody>
          <a:bodyPr wrap="none">
            <a:spAutoFit/>
          </a:bodyPr>
          <a:lstStyle/>
          <a:p>
            <a:pPr lvl="0">
              <a:lnSpc>
                <a:spcPct val="115000"/>
              </a:lnSpc>
              <a:spcAft>
                <a:spcPts val="0"/>
              </a:spcAft>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2. Ezekiel’s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Message in Words</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17822" y="1141640"/>
            <a:ext cx="11298407" cy="5047536"/>
          </a:xfrm>
          <a:prstGeom prst="rect">
            <a:avLst/>
          </a:prstGeom>
          <a:solidFill>
            <a:srgbClr val="002060"/>
          </a:solidFill>
        </p:spPr>
        <p:txBody>
          <a:bodyPr wrap="square">
            <a:spAutoFit/>
          </a:bodyPr>
          <a:lstStyle/>
          <a:p>
            <a:pPr marL="342900" lvl="0" indent="-342900">
              <a:lnSpc>
                <a:spcPct val="115000"/>
              </a:lnSpc>
              <a:spcAft>
                <a:spcPts val="0"/>
              </a:spcAft>
              <a:buFont typeface="+mj-lt"/>
              <a:buAutoNum type="alphaLcParenBoth"/>
            </a:pPr>
            <a:r>
              <a:rPr lang="en-SG" sz="2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Before the Fall of Jerusalem (Chapters 4-24)</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This section contains Ezekiel’s ______________ ATTACKS.</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6  :	</a:t>
            </a: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Attacks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Mountains (places of idols). Evils on the nation as a </a:t>
            </a: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consequence</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7  :	The ‘end’ is near. Disaster will come on all commercial undertakings.</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0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Chpts</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 8-11:	Visions of the Temple (See Message in Visions)</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12:	After fleeing the city the fugitives will eat and drink the little that they have with </a:t>
            </a: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trembling</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13:	The prophets utter lies like repairing a broken wall with whitewash. They will reap </a:t>
            </a: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their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due reward.</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14: </a:t>
            </a: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Idols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and idolatry are mere “dung balls”. Even the pleading of Noah, Daniel or Job </a:t>
            </a: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wouldn’t </a:t>
            </a: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stop God’s coming destruction.</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15:	The people of Judah are as useless as charred grapevine wood.</a:t>
            </a:r>
            <a:endParaRPr lang="en-S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065730" y="1731388"/>
            <a:ext cx="1506310"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VERBAL</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728319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661365" y="696116"/>
            <a:ext cx="11298407" cy="5627694"/>
          </a:xfrm>
          <a:prstGeom prst="rect">
            <a:avLst/>
          </a:prstGeom>
          <a:solidFill>
            <a:srgbClr val="002060"/>
          </a:solidFill>
        </p:spPr>
        <p:txBody>
          <a:bodyPr wrap="square">
            <a:spAutoFit/>
          </a:bodyPr>
          <a:lstStyle/>
          <a:p>
            <a:pPr marL="685800">
              <a:lnSpc>
                <a:spcPct val="115000"/>
              </a:lnSpc>
              <a:spcAft>
                <a:spcPts val="0"/>
              </a:spcAft>
            </a:pPr>
            <a:r>
              <a:rPr lang="en-SG" sz="2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SG" sz="2400" dirty="0" smtClean="0">
                <a:solidFill>
                  <a:schemeClr val="bg1"/>
                </a:solidFill>
              </a:rPr>
              <a:t>Chapter 16: 	Jerusalem is a ________________ – fallen from early relationships beauty 		by prostituting herself with Baal. She must become an object of shame 			among the nations. This discipline is designed to restore her to her senses 		and bring her back into covenant fellowship with God.</a:t>
            </a:r>
          </a:p>
          <a:p>
            <a:r>
              <a:rPr lang="en-SG" sz="2400" dirty="0" smtClean="0">
                <a:solidFill>
                  <a:schemeClr val="bg1"/>
                </a:solidFill>
              </a:rPr>
              <a:t>Chapter </a:t>
            </a:r>
            <a:r>
              <a:rPr lang="en-SG" sz="2400" dirty="0">
                <a:solidFill>
                  <a:schemeClr val="bg1"/>
                </a:solidFill>
              </a:rPr>
              <a:t>17:	The allegory of eagles is based on events in the royal household. </a:t>
            </a:r>
            <a:r>
              <a:rPr lang="en-SG" sz="2400" dirty="0" smtClean="0">
                <a:solidFill>
                  <a:schemeClr val="bg1"/>
                </a:solidFill>
              </a:rPr>
              <a:t>				Nebuchadnezzar </a:t>
            </a:r>
            <a:r>
              <a:rPr lang="en-SG" sz="2400" dirty="0">
                <a:solidFill>
                  <a:schemeClr val="bg1"/>
                </a:solidFill>
              </a:rPr>
              <a:t>took </a:t>
            </a:r>
            <a:r>
              <a:rPr lang="en-SG" sz="2400" dirty="0" err="1">
                <a:solidFill>
                  <a:schemeClr val="bg1"/>
                </a:solidFill>
              </a:rPr>
              <a:t>Jehoiachin</a:t>
            </a:r>
            <a:r>
              <a:rPr lang="en-SG" sz="2400" dirty="0">
                <a:solidFill>
                  <a:schemeClr val="bg1"/>
                </a:solidFill>
              </a:rPr>
              <a:t> to Babylon and replaced him with </a:t>
            </a:r>
            <a:r>
              <a:rPr lang="en-SG" sz="2400" dirty="0" smtClean="0">
                <a:solidFill>
                  <a:schemeClr val="bg1"/>
                </a:solidFill>
              </a:rPr>
              <a:t>			Zedekiah </a:t>
            </a:r>
            <a:r>
              <a:rPr lang="en-SG" sz="2400" dirty="0">
                <a:solidFill>
                  <a:schemeClr val="bg1"/>
                </a:solidFill>
              </a:rPr>
              <a:t>who sought Egyptian alliance.</a:t>
            </a:r>
          </a:p>
          <a:p>
            <a:r>
              <a:rPr lang="en-SG" sz="2400" dirty="0">
                <a:solidFill>
                  <a:schemeClr val="bg1"/>
                </a:solidFill>
              </a:rPr>
              <a:t>Chapter 18:	(see 1-4) Each person is responsible for his own destiny (against current </a:t>
            </a:r>
            <a:r>
              <a:rPr lang="en-SG" sz="2400" dirty="0" smtClean="0">
                <a:solidFill>
                  <a:schemeClr val="bg1"/>
                </a:solidFill>
              </a:rPr>
              <a:t>			thought </a:t>
            </a:r>
            <a:r>
              <a:rPr lang="en-SG" sz="2400" dirty="0">
                <a:solidFill>
                  <a:schemeClr val="bg1"/>
                </a:solidFill>
              </a:rPr>
              <a:t>at that time).</a:t>
            </a:r>
          </a:p>
          <a:p>
            <a:r>
              <a:rPr lang="en-SG" sz="2400" dirty="0">
                <a:solidFill>
                  <a:schemeClr val="bg1"/>
                </a:solidFill>
              </a:rPr>
              <a:t>Chapter 19:	 The nation is like a tapped lion or a withered vine.</a:t>
            </a:r>
          </a:p>
          <a:p>
            <a:r>
              <a:rPr lang="en-SG" sz="2400" dirty="0">
                <a:solidFill>
                  <a:schemeClr val="bg1"/>
                </a:solidFill>
              </a:rPr>
              <a:t>Chapter 20:	An outline of the history of the nation to show how consistently wicked </a:t>
            </a:r>
            <a:r>
              <a:rPr lang="en-SG" sz="2400" dirty="0" smtClean="0">
                <a:solidFill>
                  <a:schemeClr val="bg1"/>
                </a:solidFill>
              </a:rPr>
              <a:t>			and </a:t>
            </a:r>
            <a:r>
              <a:rPr lang="en-SG" sz="2400" dirty="0">
                <a:solidFill>
                  <a:schemeClr val="bg1"/>
                </a:solidFill>
              </a:rPr>
              <a:t>rebellious they have been.</a:t>
            </a:r>
          </a:p>
          <a:p>
            <a:r>
              <a:rPr lang="en-SG" sz="2400" dirty="0">
                <a:solidFill>
                  <a:schemeClr val="bg1"/>
                </a:solidFill>
              </a:rPr>
              <a:t>Chapter 21:	See Message in Signs number 5.</a:t>
            </a:r>
          </a:p>
          <a:p>
            <a:pPr>
              <a:lnSpc>
                <a:spcPct val="115000"/>
              </a:lnSpc>
              <a:spcAft>
                <a:spcPts val="0"/>
              </a:spcAft>
            </a:pP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776719" y="1001033"/>
            <a:ext cx="1561389"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HARLOT</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6756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1999" cy="7562851"/>
          </a:xfrm>
          <a:prstGeom prst="rect">
            <a:avLst/>
          </a:prstGeom>
        </p:spPr>
      </p:pic>
      <p:sp>
        <p:nvSpPr>
          <p:cNvPr id="4" name="Rectangle 3"/>
          <p:cNvSpPr/>
          <p:nvPr/>
        </p:nvSpPr>
        <p:spPr>
          <a:xfrm>
            <a:off x="7953827" y="2023273"/>
            <a:ext cx="4412343" cy="3065455"/>
          </a:xfrm>
          <a:prstGeom prst="rect">
            <a:avLst/>
          </a:prstGeom>
        </p:spPr>
        <p:txBody>
          <a:bodyPr wrap="square">
            <a:spAutoFit/>
          </a:bodyPr>
          <a:lstStyle/>
          <a:p>
            <a:pPr marL="1371600" indent="-914400">
              <a:lnSpc>
                <a:spcPct val="115000"/>
              </a:lnSpc>
              <a:spcAft>
                <a:spcPts val="0"/>
              </a:spcAft>
            </a:pPr>
            <a:r>
              <a:rPr lang="en-SG" sz="2400" b="1" dirty="0">
                <a:latin typeface="Arial" panose="020B0604020202020204" pitchFamily="34" charset="0"/>
                <a:ea typeface="Calibri" panose="020F0502020204030204" pitchFamily="34" charset="0"/>
                <a:cs typeface="Times New Roman" panose="02020603050405020304" pitchFamily="18" charset="0"/>
              </a:rPr>
              <a:t>Chapter 22:	</a:t>
            </a:r>
            <a:endParaRPr lang="en-SG" sz="2400" b="1" dirty="0" smtClean="0">
              <a:latin typeface="Arial" panose="020B060402020202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400" b="1" dirty="0" smtClean="0">
                <a:latin typeface="Arial" panose="020B0604020202020204" pitchFamily="34" charset="0"/>
                <a:ea typeface="Calibri" panose="020F0502020204030204" pitchFamily="34" charset="0"/>
                <a:cs typeface="Times New Roman" panose="02020603050405020304" pitchFamily="18" charset="0"/>
              </a:rPr>
              <a:t>The </a:t>
            </a:r>
            <a:r>
              <a:rPr lang="en-SG" sz="2400" b="1" dirty="0">
                <a:latin typeface="Arial" panose="020B0604020202020204" pitchFamily="34" charset="0"/>
                <a:ea typeface="Calibri" panose="020F0502020204030204" pitchFamily="34" charset="0"/>
                <a:cs typeface="Times New Roman" panose="02020603050405020304" pitchFamily="18" charset="0"/>
              </a:rPr>
              <a:t>prophet lists out </a:t>
            </a:r>
            <a:endParaRPr lang="en-SG" sz="2400" b="1" dirty="0" smtClean="0">
              <a:latin typeface="Arial" panose="020B060402020202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400" b="1" dirty="0" smtClean="0">
                <a:latin typeface="Arial" panose="020B0604020202020204" pitchFamily="34" charset="0"/>
                <a:ea typeface="Calibri" panose="020F0502020204030204" pitchFamily="34" charset="0"/>
                <a:cs typeface="Times New Roman" panose="02020603050405020304" pitchFamily="18" charset="0"/>
              </a:rPr>
              <a:t>specific </a:t>
            </a:r>
            <a:r>
              <a:rPr lang="en-SG" sz="2400" b="1" dirty="0">
                <a:latin typeface="Arial" panose="020B0604020202020204" pitchFamily="34" charset="0"/>
                <a:ea typeface="Calibri" panose="020F0502020204030204" pitchFamily="34" charset="0"/>
                <a:cs typeface="Times New Roman" panose="02020603050405020304" pitchFamily="18" charset="0"/>
              </a:rPr>
              <a:t>sins which </a:t>
            </a:r>
            <a:endParaRPr lang="en-SG" sz="2400" b="1" dirty="0" smtClean="0">
              <a:latin typeface="Arial" panose="020B060402020202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2400" b="1" dirty="0" smtClean="0">
                <a:latin typeface="Arial" panose="020B0604020202020204" pitchFamily="34" charset="0"/>
                <a:ea typeface="Calibri" panose="020F0502020204030204" pitchFamily="34" charset="0"/>
                <a:cs typeface="Times New Roman" panose="02020603050405020304" pitchFamily="18" charset="0"/>
              </a:rPr>
              <a:t>are ______________ Jerusalem and </a:t>
            </a:r>
            <a:r>
              <a:rPr lang="en-SG" sz="2400" b="1" dirty="0">
                <a:latin typeface="Arial" panose="020B0604020202020204" pitchFamily="34" charset="0"/>
                <a:ea typeface="Calibri" panose="020F0502020204030204" pitchFamily="34" charset="0"/>
                <a:cs typeface="Times New Roman" panose="02020603050405020304" pitchFamily="18" charset="0"/>
              </a:rPr>
              <a:t>driving the Lord from the Temple.</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9260169" y="3188938"/>
            <a:ext cx="2128724"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POLLUTING</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62965364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90285" y="303529"/>
            <a:ext cx="6662057" cy="6250942"/>
          </a:xfrm>
          <a:prstGeom prst="rect">
            <a:avLst/>
          </a:prstGeom>
          <a:solidFill>
            <a:srgbClr val="002060"/>
          </a:solidFill>
        </p:spPr>
        <p:txBody>
          <a:bodyPr wrap="square">
            <a:spAutoFit/>
          </a:bodyPr>
          <a:lstStyle/>
          <a:p>
            <a:pPr marL="1371600" indent="-9144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23:	Allegory of sisters </a:t>
            </a:r>
            <a:r>
              <a:rPr lang="en-SG" sz="32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Oholah</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and </a:t>
            </a:r>
            <a:r>
              <a:rPr lang="en-SG" sz="32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Oholibah</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directed against the harlots Samaria and Jerusalem</a:t>
            </a: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p>
          <a:p>
            <a:pPr marL="1371600" indent="-914400">
              <a:lnSpc>
                <a:spcPct val="115000"/>
              </a:lnSpc>
              <a:spcAft>
                <a:spcPts val="0"/>
              </a:spcAft>
            </a:pP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1371600" indent="-9144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24:	The final attack on Judah and Jerusalem. Written on January 15</a:t>
            </a:r>
            <a:r>
              <a:rPr lang="en-SG" sz="3200" baseline="30000" dirty="0">
                <a:solidFill>
                  <a:schemeClr val="bg1"/>
                </a:solidFill>
                <a:latin typeface="Arial" panose="020B0604020202020204" pitchFamily="34" charset="0"/>
                <a:ea typeface="Calibri" panose="020F0502020204030204" pitchFamily="34" charset="0"/>
                <a:cs typeface="Times New Roman" panose="02020603050405020304" pitchFamily="18" charset="0"/>
              </a:rPr>
              <a:t>th</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588 – the day Nebuchadnezzar’s forces commence the siege.</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952342" y="151764"/>
            <a:ext cx="5021627" cy="6554471"/>
          </a:xfrm>
          <a:prstGeom prst="rect">
            <a:avLst/>
          </a:prstGeom>
          <a:ln>
            <a:noFill/>
          </a:ln>
          <a:effectLst>
            <a:softEdge rad="112500"/>
          </a:effectLst>
        </p:spPr>
      </p:pic>
    </p:spTree>
    <p:extLst>
      <p:ext uri="{BB962C8B-B14F-4D97-AF65-F5344CB8AC3E}">
        <p14:creationId xmlns:p14="http://schemas.microsoft.com/office/powerpoint/2010/main" val="984702773"/>
      </p:ext>
    </p:extLst>
  </p:cSld>
  <p:clrMapOvr>
    <a:masterClrMapping/>
  </p:clrMapOvr>
  <p:timing>
    <p:tnLst>
      <p:par>
        <p:cTn id="1" dur="indefinite" restart="never" nodeType="tmRoot"/>
      </p:par>
    </p:tnLst>
  </p:timing>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84544" y="0"/>
            <a:ext cx="6604000" cy="7348613"/>
          </a:xfrm>
          <a:prstGeom prst="rect">
            <a:avLst/>
          </a:prstGeom>
          <a:ln>
            <a:noFill/>
          </a:ln>
          <a:effectLst>
            <a:softEdge rad="112500"/>
          </a:effectLst>
        </p:spPr>
      </p:pic>
      <p:sp>
        <p:nvSpPr>
          <p:cNvPr id="7" name="Rectangle 6"/>
          <p:cNvSpPr/>
          <p:nvPr/>
        </p:nvSpPr>
        <p:spPr>
          <a:xfrm>
            <a:off x="-508000" y="815984"/>
            <a:ext cx="6110514" cy="2215991"/>
          </a:xfrm>
          <a:prstGeom prst="rect">
            <a:avLst/>
          </a:prstGeom>
        </p:spPr>
        <p:txBody>
          <a:bodyPr wrap="square">
            <a:spAutoFit/>
          </a:bodyPr>
          <a:lstStyle/>
          <a:p>
            <a:pPr marL="1371600" indent="-914400" algn="ctr">
              <a:lnSpc>
                <a:spcPct val="115000"/>
              </a:lnSpc>
              <a:spcAft>
                <a:spcPts val="0"/>
              </a:spcAft>
            </a:pPr>
            <a:r>
              <a:rPr lang="en-SG"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Verbal attacks on </a:t>
            </a:r>
            <a:r>
              <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a:t>
            </a:r>
          </a:p>
          <a:p>
            <a:pPr marL="1371600" indent="-914400" algn="ctr">
              <a:lnSpc>
                <a:spcPct val="115000"/>
              </a:lnSpc>
              <a:spcAft>
                <a:spcPts val="0"/>
              </a:spcAft>
            </a:pPr>
            <a:r>
              <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a:t>
            </a:r>
          </a:p>
          <a:p>
            <a:pPr marL="1371600" indent="-914400" algn="ctr">
              <a:lnSpc>
                <a:spcPct val="115000"/>
              </a:lnSpc>
              <a:spcAft>
                <a:spcPts val="0"/>
              </a:spcAft>
            </a:pPr>
            <a:r>
              <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Chapters 25-32)</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393372" y="1485166"/>
            <a:ext cx="2497800"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NATIONS</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17765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192001" cy="6930550"/>
          </a:xfrm>
          <a:prstGeom prst="rect">
            <a:avLst/>
          </a:prstGeom>
        </p:spPr>
      </p:pic>
    </p:spTree>
    <p:extLst>
      <p:ext uri="{BB962C8B-B14F-4D97-AF65-F5344CB8AC3E}">
        <p14:creationId xmlns:p14="http://schemas.microsoft.com/office/powerpoint/2010/main" val="1224369320"/>
      </p:ext>
    </p:extLst>
  </p:cSld>
  <p:clrMapOvr>
    <a:masterClrMapping/>
  </p:clrMapOvr>
  <p:timing>
    <p:tnLst>
      <p:par>
        <p:cTn id="1" dur="indefinite" restart="never" nodeType="tmRoot"/>
      </p:par>
    </p:tnLst>
  </p:timing>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256197" y="753918"/>
            <a:ext cx="9215151" cy="658642"/>
          </a:xfrm>
          <a:prstGeom prst="rect">
            <a:avLst/>
          </a:prstGeom>
        </p:spPr>
        <p:txBody>
          <a:bodyPr wrap="none">
            <a:spAutoFit/>
          </a:bodyPr>
          <a:lstStyle/>
          <a:p>
            <a:pPr lvl="0" algn="just">
              <a:lnSpc>
                <a:spcPct val="115000"/>
              </a:lnSpc>
              <a:spcAft>
                <a:spcPts val="0"/>
              </a:spcAft>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(b) After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Fall of Jerusalem (Chapters 33-39</a:t>
            </a:r>
            <a:r>
              <a:rPr lang="en-SG" b="1" dirty="0">
                <a:solidFill>
                  <a:srgbClr val="1D1B1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46743" y="1892597"/>
            <a:ext cx="11698514" cy="4552015"/>
          </a:xfrm>
          <a:prstGeom prst="rect">
            <a:avLst/>
          </a:prstGeom>
          <a:solidFill>
            <a:srgbClr val="002060"/>
          </a:solidFill>
        </p:spPr>
        <p:txBody>
          <a:bodyPr wrap="square">
            <a:spAutoFit/>
          </a:bodyPr>
          <a:lstStyle/>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This section contains messages of ______________ – contemporary future events and end time events (the telescope of prophecy</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Will restore people for His name (36:22)</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Will create heart of flesh in them (36:25-32)</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Will transform promised land into Eden (36:35)</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Will raise up dry bones an make them a strong people (37:1-14)</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Will restore a united nation (37:15-23) with one king (37:24)</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Israel’s enemies will harass her no more.</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Chapters 38 and 39 speak of the end time war of Gog of Magog..</a:t>
            </a:r>
          </a:p>
        </p:txBody>
      </p:sp>
      <p:sp>
        <p:nvSpPr>
          <p:cNvPr id="7" name="Rectangle 6"/>
          <p:cNvSpPr/>
          <p:nvPr/>
        </p:nvSpPr>
        <p:spPr>
          <a:xfrm>
            <a:off x="6899684" y="1771254"/>
            <a:ext cx="1616148"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HOPE</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390716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0"/>
            <a:ext cx="12192000" cy="4905829"/>
          </a:xfrm>
          <a:prstGeom prst="rect">
            <a:avLst/>
          </a:prstGeom>
          <a:ln>
            <a:noFill/>
          </a:ln>
          <a:effectLst>
            <a:softEdge rad="112500"/>
          </a:effectLst>
        </p:spPr>
      </p:pic>
    </p:spTree>
    <p:extLst>
      <p:ext uri="{BB962C8B-B14F-4D97-AF65-F5344CB8AC3E}">
        <p14:creationId xmlns:p14="http://schemas.microsoft.com/office/powerpoint/2010/main" val="3362997931"/>
      </p:ext>
    </p:extLst>
  </p:cSld>
  <p:clrMapOvr>
    <a:masterClrMapping/>
  </p:clrMapOvr>
  <p:timing>
    <p:tnLst>
      <p:par>
        <p:cTn id="1" dur="indefinite" restart="never" nodeType="tmRoot"/>
      </p:par>
    </p:tnLst>
  </p:timing>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12192000" cy="44704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3602038"/>
            <a:ext cx="12192000" cy="3800248"/>
          </a:xfrm>
          <a:prstGeom prst="rect">
            <a:avLst/>
          </a:prstGeom>
        </p:spPr>
      </p:pic>
    </p:spTree>
    <p:extLst>
      <p:ext uri="{BB962C8B-B14F-4D97-AF65-F5344CB8AC3E}">
        <p14:creationId xmlns:p14="http://schemas.microsoft.com/office/powerpoint/2010/main" val="4213526776"/>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6812" y="534267"/>
            <a:ext cx="6582698" cy="5560497"/>
          </a:xfrm>
          <a:prstGeom prst="rect">
            <a:avLst/>
          </a:prstGeom>
        </p:spPr>
        <p:txBody>
          <a:bodyPr wrap="square">
            <a:spAutoFit/>
          </a:bodyPr>
          <a:lstStyle/>
          <a:p>
            <a:pPr lvl="0">
              <a:lnSpc>
                <a:spcPct val="115000"/>
              </a:lnSpc>
              <a:spcAft>
                <a:spcPts val="100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(v) However</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God would in time destroy His </a:t>
            </a: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 </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of judgement, Assyria and </a:t>
            </a: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Babylon.</a:t>
            </a:r>
            <a:endParaRPr lang="en-SG" sz="2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endParaRPr lang="en-SG" sz="28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 _______________ </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of His </a:t>
            </a:r>
            <a:endPar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people </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would return to the Promised Land to a restored Jerusalem and Temple.</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413628" y="927109"/>
            <a:ext cx="3929857"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INSTRUMENTS</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847576" y="3429000"/>
            <a:ext cx="2858476"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REMNANT</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949382" y="222250"/>
            <a:ext cx="3214842" cy="3505279"/>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956322" y="3602038"/>
            <a:ext cx="4701767" cy="3131186"/>
          </a:xfrm>
          <a:prstGeom prst="rect">
            <a:avLst/>
          </a:prstGeom>
          <a:ln>
            <a:noFill/>
          </a:ln>
          <a:effectLst>
            <a:softEdge rad="112500"/>
          </a:effectLst>
        </p:spPr>
      </p:pic>
    </p:spTree>
    <p:extLst>
      <p:ext uri="{BB962C8B-B14F-4D97-AF65-F5344CB8AC3E}">
        <p14:creationId xmlns:p14="http://schemas.microsoft.com/office/powerpoint/2010/main" val="650685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537498" y="355741"/>
            <a:ext cx="7767383" cy="800219"/>
          </a:xfrm>
          <a:prstGeom prst="rect">
            <a:avLst/>
          </a:prstGeom>
        </p:spPr>
        <p:txBody>
          <a:bodyPr wrap="none">
            <a:spAutoFit/>
          </a:bodyPr>
          <a:lstStyle/>
          <a:p>
            <a:pPr lvl="0">
              <a:lnSpc>
                <a:spcPct val="115000"/>
              </a:lnSpc>
              <a:spcAft>
                <a:spcPts val="0"/>
              </a:spcAft>
            </a:pP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 Ezekiel’s </a:t>
            </a: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Message in Visions</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80320" y="1248035"/>
            <a:ext cx="6096000" cy="5189113"/>
          </a:xfrm>
          <a:prstGeom prst="rect">
            <a:avLst/>
          </a:prstGeom>
          <a:solidFill>
            <a:srgbClr val="002060">
              <a:alpha val="58000"/>
            </a:srgbClr>
          </a:solidFill>
        </p:spPr>
        <p:txBody>
          <a:bodyPr wrap="square">
            <a:spAutoFit/>
          </a:bodyPr>
          <a:lstStyle/>
          <a:p>
            <a:pPr marL="342900" lvl="0" indent="-342900">
              <a:lnSpc>
                <a:spcPct val="115000"/>
              </a:lnSpc>
              <a:spcAft>
                <a:spcPts val="0"/>
              </a:spcAft>
              <a:buFont typeface="+mj-lt"/>
              <a:buAutoNum type="romanLcParenBoth"/>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Lord </a:t>
            </a: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Old Temple (Chapters 8-11)</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nSpc>
                <a:spcPct val="115000"/>
              </a:lnSpc>
              <a:spcAft>
                <a:spcPts val="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Chapters 8-11 describe the condition of the Temple and the Lord leaving Jerusalem in disgust to head east and take up residence among the Babylonian Exiles.</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819371" y="1136684"/>
            <a:ext cx="2404248"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LEAVING</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505441" y="1248035"/>
            <a:ext cx="5186139" cy="5472004"/>
          </a:xfrm>
          <a:prstGeom prst="rect">
            <a:avLst/>
          </a:prstGeom>
          <a:ln>
            <a:noFill/>
          </a:ln>
          <a:effectLst>
            <a:softEdge rad="112500"/>
          </a:effectLst>
        </p:spPr>
      </p:pic>
    </p:spTree>
    <p:extLst>
      <p:ext uri="{BB962C8B-B14F-4D97-AF65-F5344CB8AC3E}">
        <p14:creationId xmlns:p14="http://schemas.microsoft.com/office/powerpoint/2010/main" val="19009301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60119377"/>
      </p:ext>
    </p:extLst>
  </p:cSld>
  <p:clrMapOvr>
    <a:masterClrMapping/>
  </p:clrMapOvr>
  <p:timing>
    <p:tnLst>
      <p:par>
        <p:cTn id="1" dur="indefinite" restart="never" nodeType="tmRoot"/>
      </p:par>
    </p:tnLst>
  </p:timing>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03200" y="279457"/>
            <a:ext cx="11524342" cy="2074414"/>
          </a:xfrm>
          <a:prstGeom prst="rect">
            <a:avLst/>
          </a:prstGeom>
        </p:spPr>
        <p:txBody>
          <a:bodyPr wrap="square">
            <a:spAutoFit/>
          </a:bodyPr>
          <a:lstStyle/>
          <a:p>
            <a:pPr marL="342900" lvl="0" indent="-342900">
              <a:lnSpc>
                <a:spcPct val="115000"/>
              </a:lnSpc>
              <a:spcAft>
                <a:spcPts val="0"/>
              </a:spcAft>
              <a:buFont typeface="+mj-lt"/>
              <a:buAutoNum type="romanLcParenBoth"/>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New Temple – A New Community (Chapters 40-48</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Ezekiel begins with a vision of God in the plains of Babylon. It ends with a vision of God returning in glory to a new Temple to reside in the midst of His people once again, never to leave them.</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333828" y="2353871"/>
            <a:ext cx="11393714" cy="4339650"/>
          </a:xfrm>
          <a:prstGeom prst="rect">
            <a:avLst/>
          </a:prstGeom>
          <a:solidFill>
            <a:srgbClr val="002060"/>
          </a:solidFill>
        </p:spPr>
        <p:txBody>
          <a:bodyPr wrap="square">
            <a:spAutoFit/>
          </a:bodyPr>
          <a:lstStyle/>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This Temple differs from the pre-exilic (before Exile) or post-exilic (after the Exile) Temples in that:</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It stands on a succession of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 _________________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(Chapter 40:20-49)</a:t>
            </a:r>
            <a:endParaRPr lang="en-SG"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It stands alone (43:10-12)</a:t>
            </a:r>
            <a:endParaRPr lang="en-SG"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Those who minister in it are free from the </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________________________ </a:t>
            </a: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of pre-exilic priests (Chapters 44-46).</a:t>
            </a:r>
            <a:endParaRPr lang="en-SG" sz="20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0"/>
              </a:spcAft>
              <a:buFont typeface="Symbol" panose="05050102010706020507" pitchFamily="18" charset="2"/>
              <a:buChar char=""/>
            </a:pPr>
            <a:r>
              <a:rPr lang="en-SG" sz="2400" dirty="0">
                <a:solidFill>
                  <a:schemeClr val="bg1"/>
                </a:solidFill>
                <a:latin typeface="Arial" panose="020B0604020202020204" pitchFamily="34" charset="0"/>
                <a:ea typeface="Calibri" panose="020F0502020204030204" pitchFamily="34" charset="0"/>
                <a:cs typeface="Arial" panose="020B0604020202020204" pitchFamily="34" charset="0"/>
              </a:rPr>
              <a:t>God returns from the east (43:1-5) to live in glory in the Temple forever (sf. Revelation 21-22</a:t>
            </a:r>
            <a:r>
              <a:rPr lang="en-SG" sz="2400" dirty="0" smtClean="0">
                <a:solidFill>
                  <a:schemeClr val="bg1"/>
                </a:solidFill>
                <a:latin typeface="Arial" panose="020B0604020202020204" pitchFamily="34" charset="0"/>
                <a:ea typeface="Calibri" panose="020F0502020204030204" pitchFamily="34" charset="0"/>
                <a:cs typeface="Arial" panose="020B0604020202020204" pitchFamily="34" charset="0"/>
              </a:rPr>
              <a:t>).</a:t>
            </a:r>
          </a:p>
          <a:p>
            <a:pPr marL="342900" indent="-342900" algn="just">
              <a:lnSpc>
                <a:spcPct val="115000"/>
              </a:lnSpc>
              <a:buFont typeface="Symbol" panose="05050102010706020507" pitchFamily="18" charset="2"/>
              <a:buChar char=""/>
            </a:pPr>
            <a:r>
              <a:rPr lang="en-SG" sz="2400" dirty="0">
                <a:solidFill>
                  <a:schemeClr val="bg1"/>
                </a:solidFill>
                <a:latin typeface="Arial" panose="020B0604020202020204" pitchFamily="34" charset="0"/>
                <a:cs typeface="Arial" panose="020B0604020202020204" pitchFamily="34" charset="0"/>
              </a:rPr>
              <a:t>Power and life flow from the divine presence in the Temple. A vast life-giving river flows eastwards into the wilderness to make the Dead sea live (47:1-12) </a:t>
            </a:r>
          </a:p>
        </p:txBody>
      </p:sp>
      <p:sp>
        <p:nvSpPr>
          <p:cNvPr id="8" name="Rectangle 7"/>
          <p:cNvSpPr/>
          <p:nvPr/>
        </p:nvSpPr>
        <p:spPr>
          <a:xfrm>
            <a:off x="4718347" y="3075057"/>
            <a:ext cx="2755306"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PLATFORMS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6497498" y="3873880"/>
            <a:ext cx="4170502"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CONTAMINATIONS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6371830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57310229"/>
      </p:ext>
    </p:extLst>
  </p:cSld>
  <p:clrMapOvr>
    <a:masterClrMapping/>
  </p:clrMapOvr>
  <p:timing>
    <p:tnLst>
      <p:par>
        <p:cTn id="1" dur="indefinite" restart="never" nodeType="tmRoot"/>
      </p:par>
    </p:tnLst>
  </p:timing>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62858"/>
          </a:xfrm>
          <a:prstGeom prst="rect">
            <a:avLst/>
          </a:prstGeom>
        </p:spPr>
      </p:pic>
    </p:spTree>
    <p:extLst>
      <p:ext uri="{BB962C8B-B14F-4D97-AF65-F5344CB8AC3E}">
        <p14:creationId xmlns:p14="http://schemas.microsoft.com/office/powerpoint/2010/main" val="1471636663"/>
      </p:ext>
    </p:extLst>
  </p:cSld>
  <p:clrMapOvr>
    <a:masterClrMapping/>
  </p:clrMapOvr>
  <p:timing>
    <p:tnLst>
      <p:par>
        <p:cTn id="1" dur="indefinite" restart="never" nodeType="tmRoot"/>
      </p:par>
    </p:tnLst>
  </p:timing>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674428" y="0"/>
            <a:ext cx="6517572" cy="6858000"/>
          </a:xfrm>
          <a:prstGeom prst="rect">
            <a:avLst/>
          </a:prstGeom>
        </p:spPr>
      </p:pic>
      <p:sp>
        <p:nvSpPr>
          <p:cNvPr id="8" name="Rectangle 7"/>
          <p:cNvSpPr/>
          <p:nvPr/>
        </p:nvSpPr>
        <p:spPr>
          <a:xfrm>
            <a:off x="282700" y="197346"/>
            <a:ext cx="5109028" cy="6463308"/>
          </a:xfrm>
          <a:prstGeom prst="rect">
            <a:avLst/>
          </a:prstGeom>
          <a:solidFill>
            <a:srgbClr val="002060"/>
          </a:solidFill>
        </p:spPr>
        <p:txBody>
          <a:bodyPr wrap="square">
            <a:spAutoFit/>
          </a:bodyPr>
          <a:lstStyle/>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City is given a new name:</a:t>
            </a:r>
            <a:r>
              <a:rPr lang="en-SG" sz="2400" i="1" dirty="0">
                <a:solidFill>
                  <a:schemeClr val="bg1"/>
                </a:solidFill>
                <a:latin typeface="Arial" panose="020B0604020202020204" pitchFamily="34" charset="0"/>
                <a:ea typeface="Calibri" panose="020F0502020204030204" pitchFamily="34" charset="0"/>
                <a:cs typeface="Times New Roman" panose="02020603050405020304" pitchFamily="18" charset="0"/>
              </a:rPr>
              <a:t> “The Lord is There”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(48:35).</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____________________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of the new community approximate with those during David’s rule (47:13-20) - see the diagram to the left.</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These boundaries have never yet been attained after this prophecy.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just">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God will restore all this to Israel in the </a:t>
            </a:r>
            <a:r>
              <a:rPr lang="en-SG" sz="24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Millenninum</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(1000 years rule and reign of Jesus with the saints) after Jesus’ Second Coming.</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1124663" y="1293952"/>
            <a:ext cx="3025765"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BOUNDARIES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5779388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645986"/>
          </a:xfrm>
          <a:prstGeom prst="rect">
            <a:avLst/>
          </a:prstGeom>
          <a:ln>
            <a:noFill/>
          </a:ln>
          <a:effectLst>
            <a:softEdge rad="112500"/>
          </a:effectLst>
        </p:spPr>
      </p:pic>
      <p:sp>
        <p:nvSpPr>
          <p:cNvPr id="4" name="Rectangle 3"/>
          <p:cNvSpPr/>
          <p:nvPr/>
        </p:nvSpPr>
        <p:spPr>
          <a:xfrm>
            <a:off x="145373" y="1024751"/>
            <a:ext cx="6262958" cy="5104987"/>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NINE: DANIEL</a:t>
            </a:r>
          </a:p>
          <a:p>
            <a:pPr algn="ctr">
              <a:lnSpc>
                <a:spcPct val="115000"/>
              </a:lnSpc>
              <a:spcAft>
                <a:spcPts val="1000"/>
              </a:spcAft>
            </a:pPr>
            <a:r>
              <a:rPr lang="en-SG" sz="66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God’s Person for God’s Program</a:t>
            </a:r>
            <a:endParaRPr lang="en-SG" sz="1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547962875"/>
      </p:ext>
    </p:extLst>
  </p:cSld>
  <p:clrMapOvr>
    <a:masterClrMapping/>
  </p:clrMapOvr>
  <p:timing>
    <p:tnLst>
      <p:par>
        <p:cTn id="1" dur="indefinite" restart="never" nodeType="tmRoot"/>
      </p:par>
    </p:tnLst>
  </p:timing>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85408" y="175088"/>
            <a:ext cx="5910592" cy="754694"/>
          </a:xfrm>
          <a:prstGeom prst="rect">
            <a:avLst/>
          </a:prstGeom>
        </p:spPr>
        <p:txBody>
          <a:bodyPr wrap="none">
            <a:spAutoFit/>
          </a:bodyPr>
          <a:lstStyle/>
          <a:p>
            <a:pPr marL="342900" lvl="0" indent="-342900">
              <a:lnSpc>
                <a:spcPct val="115000"/>
              </a:lnSpc>
              <a:spcAft>
                <a:spcPts val="0"/>
              </a:spcAft>
              <a:buFont typeface="+mj-lt"/>
              <a:buAutoNum type="arabicPeriod"/>
            </a:pP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Background to Daniel</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34945" y="1104870"/>
            <a:ext cx="11522110" cy="5543056"/>
          </a:xfrm>
          <a:prstGeom prst="rect">
            <a:avLst/>
          </a:prstGeom>
          <a:solidFill>
            <a:schemeClr val="accent5">
              <a:lumMod val="50000"/>
              <a:alpha val="62000"/>
            </a:schemeClr>
          </a:solidFill>
        </p:spPr>
        <p:txBody>
          <a:bodyPr wrap="square">
            <a:spAutoFit/>
          </a:bodyPr>
          <a:lstStyle/>
          <a:p>
            <a:pPr marL="457200" algn="just">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Daniel covers the time period of c.605 – 536 BC and is located in </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and it covers the time of the 70 years captivity of Judah in Babylon and into the first few years of King Cyrus’ reign (Persian king</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literary form of Daniel is ________________________, which includes the following</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arenBoth"/>
            </a:pP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Record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of God’s truth in _______________.</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arenBoth"/>
            </a:pP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Intensive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use of symbols/signs.</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arenBoth"/>
            </a:pP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Gives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revelation concerning God’s future program.</a:t>
            </a:r>
            <a:endParaRPr lang="en-SG" sz="24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lphaLcParenBoth"/>
            </a:pP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Prose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is used and not poetry (which is more usual for prophecy).</a:t>
            </a:r>
            <a:endParaRPr lang="en-SG" sz="24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797926" y="1504026"/>
            <a:ext cx="2204963"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BABYLON</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6748483" y="2907114"/>
            <a:ext cx="3065199"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APOCALYPTIC</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5495671" y="3927881"/>
            <a:ext cx="1928733"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VISIONS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8457292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790871" y="1392791"/>
            <a:ext cx="5401129" cy="4072417"/>
          </a:xfrm>
          <a:prstGeom prst="rect">
            <a:avLst/>
          </a:prstGeom>
          <a:effectLst>
            <a:reflection blurRad="6350" stA="50000" endA="300" endPos="90000" dir="5400000" sy="-100000" algn="bl" rotWithShape="0"/>
          </a:effectLst>
        </p:spPr>
      </p:pic>
      <p:pic>
        <p:nvPicPr>
          <p:cNvPr id="4" name="Picture 3"/>
          <p:cNvPicPr>
            <a:picLocks noChangeAspect="1"/>
          </p:cNvPicPr>
          <p:nvPr/>
        </p:nvPicPr>
        <p:blipFill>
          <a:blip r:embed="rId4">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165100" y="635624"/>
            <a:ext cx="6835964" cy="5586752"/>
          </a:xfrm>
          <a:prstGeom prst="rect">
            <a:avLst/>
          </a:prstGeom>
        </p:spPr>
      </p:pic>
    </p:spTree>
    <p:extLst>
      <p:ext uri="{BB962C8B-B14F-4D97-AF65-F5344CB8AC3E}">
        <p14:creationId xmlns:p14="http://schemas.microsoft.com/office/powerpoint/2010/main" val="1519059083"/>
      </p:ext>
    </p:extLst>
  </p:cSld>
  <p:clrMapOvr>
    <a:masterClrMapping/>
  </p:clrMapOvr>
  <p:timing>
    <p:tnLst>
      <p:par>
        <p:cTn id="1" dur="indefinite" restart="never" nodeType="tmRoot"/>
      </p:par>
    </p:tnLst>
  </p:timing>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592786"/>
          </a:xfrm>
          <a:prstGeom prst="rect">
            <a:avLst/>
          </a:prstGeom>
        </p:spPr>
      </p:pic>
    </p:spTree>
    <p:extLst>
      <p:ext uri="{BB962C8B-B14F-4D97-AF65-F5344CB8AC3E}">
        <p14:creationId xmlns:p14="http://schemas.microsoft.com/office/powerpoint/2010/main" val="890143359"/>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97023" y="676397"/>
            <a:ext cx="6213987" cy="5130251"/>
          </a:xfrm>
          <a:prstGeom prst="rect">
            <a:avLst/>
          </a:prstGeom>
        </p:spPr>
        <p:txBody>
          <a:bodyPr wrap="square">
            <a:spAutoFit/>
          </a:bodyPr>
          <a:lstStyle/>
          <a:p>
            <a:pPr lvl="0">
              <a:lnSpc>
                <a:spcPct val="115000"/>
              </a:lnSpc>
              <a:spcAft>
                <a:spcPts val="1000"/>
              </a:spcAft>
            </a:pPr>
            <a:r>
              <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(vi) Many </a:t>
            </a:r>
            <a:r>
              <a:rPr lang="en-SG"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of the prophecies are both ____________________ (for that time) and also tell of a future time – </a:t>
            </a:r>
            <a:endPar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 _____________ </a:t>
            </a:r>
            <a:r>
              <a:rPr lang="en-SG"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age of peace and restoration.</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719532" y="363787"/>
            <a:ext cx="5389707" cy="2836378"/>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08032" y="3429000"/>
            <a:ext cx="5212708" cy="3112421"/>
          </a:xfrm>
          <a:prstGeom prst="rect">
            <a:avLst/>
          </a:prstGeom>
          <a:ln>
            <a:noFill/>
          </a:ln>
          <a:effectLst>
            <a:softEdge rad="112500"/>
          </a:effectLst>
        </p:spPr>
      </p:pic>
      <p:sp>
        <p:nvSpPr>
          <p:cNvPr id="8" name="Rectangle 7"/>
          <p:cNvSpPr/>
          <p:nvPr/>
        </p:nvSpPr>
        <p:spPr>
          <a:xfrm>
            <a:off x="688447" y="2044078"/>
            <a:ext cx="4589846"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CONTEMPORARY</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1105553" y="4268539"/>
            <a:ext cx="3031984"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MESSIANIC</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377576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Lst>
  </p:timing>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06" y="0"/>
            <a:ext cx="12191494" cy="6851423"/>
          </a:xfrm>
          <a:prstGeom prst="rect">
            <a:avLst/>
          </a:prstGeom>
        </p:spPr>
      </p:pic>
    </p:spTree>
    <p:extLst>
      <p:ext uri="{BB962C8B-B14F-4D97-AF65-F5344CB8AC3E}">
        <p14:creationId xmlns:p14="http://schemas.microsoft.com/office/powerpoint/2010/main" val="2869629748"/>
      </p:ext>
    </p:extLst>
  </p:cSld>
  <p:clrMapOvr>
    <a:masterClrMapping/>
  </p:clrMapOvr>
  <p:timing>
    <p:tnLst>
      <p:par>
        <p:cTn id="1" dur="indefinite" restart="never" nodeType="tmRoot"/>
      </p:par>
    </p:tnLst>
  </p:timing>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03764" y="0"/>
            <a:ext cx="6384471" cy="6848248"/>
          </a:xfrm>
          <a:prstGeom prst="rect">
            <a:avLst/>
          </a:prstGeom>
        </p:spPr>
      </p:pic>
    </p:spTree>
    <p:extLst>
      <p:ext uri="{BB962C8B-B14F-4D97-AF65-F5344CB8AC3E}">
        <p14:creationId xmlns:p14="http://schemas.microsoft.com/office/powerpoint/2010/main" val="2743418934"/>
      </p:ext>
    </p:extLst>
  </p:cSld>
  <p:clrMapOvr>
    <a:masterClrMapping/>
  </p:clrMapOvr>
  <p:timing>
    <p:tnLst>
      <p:par>
        <p:cTn id="1" dur="indefinite" restart="never" nodeType="tmRoot"/>
      </p:par>
    </p:tnLst>
  </p:timing>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488582" y="355741"/>
            <a:ext cx="4830168" cy="800219"/>
          </a:xfrm>
          <a:prstGeom prst="rect">
            <a:avLst/>
          </a:prstGeom>
        </p:spPr>
        <p:txBody>
          <a:bodyPr wrap="none">
            <a:spAutoFit/>
          </a:bodyPr>
          <a:lstStyle/>
          <a:p>
            <a:pPr lvl="0">
              <a:lnSpc>
                <a:spcPct val="115000"/>
              </a:lnSpc>
              <a:spcAft>
                <a:spcPts val="0"/>
              </a:spcAft>
            </a:pP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2. Outline </a:t>
            </a: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of Daniel</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212271" y="1253149"/>
            <a:ext cx="11707585" cy="5189113"/>
          </a:xfrm>
          <a:prstGeom prst="rect">
            <a:avLst/>
          </a:prstGeom>
          <a:solidFill>
            <a:schemeClr val="accent5">
              <a:lumMod val="50000"/>
              <a:alpha val="62000"/>
            </a:schemeClr>
          </a:solidFill>
        </p:spPr>
        <p:txBody>
          <a:bodyPr wrap="square">
            <a:spAutoFit/>
          </a:bodyPr>
          <a:lstStyle/>
          <a:p>
            <a:pPr>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book falls naturally into 2 parts:</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Part 1: Chapter 1-6 – Six _________________ of Daniel’s life and work.</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indent="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Part 2: Chapters 7-12 – Four ______________ of God’s plan (plus Chapter 2)</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Another outline can be based on the original writing used:</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1:1-2:4a and Chapters 8-12: 	Written in </a:t>
            </a: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and outline God’s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2286000" indent="457200">
              <a:lnSpc>
                <a:spcPct val="115000"/>
              </a:lnSpc>
              <a:spcAft>
                <a:spcPts val="0"/>
              </a:spcAft>
            </a:pP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plans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for the Jews.</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2:4b – 7:28	</a:t>
            </a: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Written in Aramaic and outlines God’s plan </a:t>
            </a:r>
            <a:endParaRPr lang="en-SG" sz="20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2286000" indent="457200">
              <a:lnSpc>
                <a:spcPct val="115000"/>
              </a:lnSpc>
              <a:spcAft>
                <a:spcPts val="0"/>
              </a:spcAft>
            </a:pPr>
            <a:r>
              <a:rPr lang="en-SG" sz="24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for </a:t>
            </a:r>
            <a:r>
              <a:rPr lang="en-SG" sz="2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Gentile nations.</a:t>
            </a:r>
            <a:endParaRPr lang="en-SG" sz="2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4977836" y="1913635"/>
            <a:ext cx="1919373"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STORIES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5101696" y="2802077"/>
            <a:ext cx="1928733"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VISIONS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6300971" y="4429919"/>
            <a:ext cx="2048959"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HEBREW</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63767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11323" y="56604"/>
            <a:ext cx="5570756" cy="688458"/>
          </a:xfrm>
          <a:prstGeom prst="rect">
            <a:avLst/>
          </a:prstGeom>
        </p:spPr>
        <p:txBody>
          <a:bodyPr wrap="none">
            <a:spAutoFit/>
          </a:bodyPr>
          <a:lstStyle/>
          <a:p>
            <a:pPr lvl="0">
              <a:lnSpc>
                <a:spcPct val="115000"/>
              </a:lnSpc>
              <a:spcAft>
                <a:spcPts val="0"/>
              </a:spcAft>
            </a:pPr>
            <a:r>
              <a:rPr lang="en-SG" sz="36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 The </a:t>
            </a:r>
            <a:r>
              <a:rPr lang="en-SG" sz="3600" b="1" dirty="0">
                <a:solidFill>
                  <a:schemeClr val="bg1"/>
                </a:solidFill>
                <a:latin typeface="Arial" panose="020B0604020202020204" pitchFamily="34" charset="0"/>
                <a:ea typeface="Calibri" panose="020F0502020204030204" pitchFamily="34" charset="0"/>
                <a:cs typeface="Times New Roman" panose="02020603050405020304" pitchFamily="18" charset="0"/>
              </a:rPr>
              <a:t>Purpose of Daniel</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11323" y="1056219"/>
            <a:ext cx="11569354" cy="5463034"/>
          </a:xfrm>
          <a:prstGeom prst="rect">
            <a:avLst/>
          </a:prstGeom>
          <a:solidFill>
            <a:schemeClr val="accent5">
              <a:lumMod val="50000"/>
              <a:alpha val="76000"/>
            </a:schemeClr>
          </a:solidFill>
        </p:spPr>
        <p:txBody>
          <a:bodyPr wrap="square">
            <a:spAutoFit/>
          </a:bodyPr>
          <a:lstStyle/>
          <a:p>
            <a:pPr marL="342900" lvl="0" indent="-342900">
              <a:lnSpc>
                <a:spcPct val="115000"/>
              </a:lnSpc>
              <a:spcAft>
                <a:spcPts val="0"/>
              </a:spcAft>
              <a:buFont typeface="+mj-lt"/>
              <a:buAutoNum type="alphaLcParenBoth"/>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Daniel’s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personal ___________________ to God would have been example to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the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people of how to live in a heathen society (Chapter 1).</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(b) Emphasizes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God’s sovereign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over Gentile nations (4:35).</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 Gives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examples of God’s ­­­­­­­­­­­­­­______________________ to His covenant people in </a:t>
            </a:r>
            <a:endPar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protecting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and preserving them.</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(d) Outlines </a:t>
            </a: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prophetic period known as the “times of the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SG" sz="2400" dirty="0" smtClean="0">
                <a:solidFill>
                  <a:schemeClr val="bg1"/>
                </a:solidFill>
                <a:latin typeface="Arial" panose="020B0604020202020204" pitchFamily="34" charset="0"/>
                <a:ea typeface="Calibri" panose="020F0502020204030204" pitchFamily="34" charset="0"/>
              </a:rPr>
              <a:t>(e) Reveals </a:t>
            </a:r>
            <a:r>
              <a:rPr lang="en-SG" sz="2400" dirty="0">
                <a:solidFill>
                  <a:schemeClr val="bg1"/>
                </a:solidFill>
                <a:latin typeface="Arial" panose="020B0604020202020204" pitchFamily="34" charset="0"/>
                <a:ea typeface="Calibri" panose="020F0502020204030204" pitchFamily="34" charset="0"/>
              </a:rPr>
              <a:t>Israel’s future ______________________ and the blessings she will </a:t>
            </a:r>
            <a:endParaRPr lang="en-SG" sz="2400" dirty="0" smtClean="0">
              <a:solidFill>
                <a:schemeClr val="bg1"/>
              </a:solidFill>
              <a:latin typeface="Arial" panose="020B0604020202020204" pitchFamily="34" charset="0"/>
              <a:ea typeface="Calibri" panose="020F0502020204030204" pitchFamily="34" charset="0"/>
            </a:endParaRPr>
          </a:p>
          <a:p>
            <a:r>
              <a:rPr lang="en-SG" sz="2400" dirty="0">
                <a:solidFill>
                  <a:schemeClr val="bg1"/>
                </a:solidFill>
                <a:latin typeface="Arial" panose="020B0604020202020204" pitchFamily="34" charset="0"/>
                <a:ea typeface="Calibri" panose="020F0502020204030204" pitchFamily="34" charset="0"/>
              </a:rPr>
              <a:t>	</a:t>
            </a:r>
            <a:r>
              <a:rPr lang="en-SG" sz="2400" dirty="0" smtClean="0">
                <a:solidFill>
                  <a:schemeClr val="bg1"/>
                </a:solidFill>
                <a:latin typeface="Arial" panose="020B0604020202020204" pitchFamily="34" charset="0"/>
                <a:ea typeface="Calibri" panose="020F0502020204030204" pitchFamily="34" charset="0"/>
              </a:rPr>
              <a:t>enjoy </a:t>
            </a:r>
            <a:r>
              <a:rPr lang="en-SG" sz="2400" dirty="0">
                <a:solidFill>
                  <a:schemeClr val="bg1"/>
                </a:solidFill>
                <a:latin typeface="Arial" panose="020B0604020202020204" pitchFamily="34" charset="0"/>
                <a:ea typeface="Calibri" panose="020F0502020204030204" pitchFamily="34" charset="0"/>
              </a:rPr>
              <a:t>in the coming millennial age.</a:t>
            </a:r>
            <a:endParaRPr lang="en-SG" sz="2400" dirty="0">
              <a:solidFill>
                <a:schemeClr val="bg1"/>
              </a:solidFill>
            </a:endParaRPr>
          </a:p>
        </p:txBody>
      </p:sp>
      <p:sp>
        <p:nvSpPr>
          <p:cNvPr id="7" name="Rectangle 6"/>
          <p:cNvSpPr/>
          <p:nvPr/>
        </p:nvSpPr>
        <p:spPr>
          <a:xfrm>
            <a:off x="3475281" y="837137"/>
            <a:ext cx="2834430"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DEDICATION</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4965015" y="2173550"/>
            <a:ext cx="2689391"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AUTHORITY</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4674679" y="3092517"/>
            <a:ext cx="3270062"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FAITHFULNESS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8474963" y="4451124"/>
            <a:ext cx="2193037"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GENTILES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4320593" y="5416614"/>
            <a:ext cx="3122971"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DELIVERANCE</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5198160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Lst>
  </p:timing>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1384" y="367669"/>
            <a:ext cx="6284093" cy="800219"/>
          </a:xfrm>
          <a:prstGeom prst="rect">
            <a:avLst/>
          </a:prstGeom>
        </p:spPr>
        <p:txBody>
          <a:bodyPr wrap="none">
            <a:spAutoFit/>
          </a:bodyPr>
          <a:lstStyle/>
          <a:p>
            <a:pPr lvl="0" algn="just">
              <a:lnSpc>
                <a:spcPct val="115000"/>
              </a:lnSpc>
              <a:spcAft>
                <a:spcPts val="0"/>
              </a:spcAft>
            </a:pP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4. The </a:t>
            </a: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Message of Daniel</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41384" y="1922582"/>
            <a:ext cx="11578473" cy="3970318"/>
          </a:xfrm>
          <a:prstGeom prst="rect">
            <a:avLst/>
          </a:prstGeom>
          <a:solidFill>
            <a:schemeClr val="accent5">
              <a:lumMod val="50000"/>
              <a:alpha val="75000"/>
            </a:schemeClr>
          </a:solidFill>
        </p:spPr>
        <p:txBody>
          <a:bodyPr wrap="square">
            <a:spAutoFit/>
          </a:bodyPr>
          <a:lstStyle/>
          <a:p>
            <a:pPr marL="457200">
              <a:lnSpc>
                <a:spcPct val="115000"/>
              </a:lnSpc>
              <a:spcAft>
                <a:spcPts val="0"/>
              </a:spcAft>
            </a:pPr>
            <a:r>
              <a:rPr lang="en-SG" sz="4000" dirty="0">
                <a:solidFill>
                  <a:schemeClr val="bg1"/>
                </a:solidFill>
                <a:latin typeface="Arial" panose="020B0604020202020204" pitchFamily="34" charset="0"/>
                <a:ea typeface="Calibri" panose="020F0502020204030204" pitchFamily="34" charset="0"/>
                <a:cs typeface="Times New Roman" panose="02020603050405020304" pitchFamily="18" charset="0"/>
              </a:rPr>
              <a:t>Key Theme	: God’s program for </a:t>
            </a:r>
            <a:r>
              <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a:t>
            </a:r>
            <a:endParaRPr lang="en-SG"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40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Key Verses	: Daniel 2:20-22 and Daniel 2:44.</a:t>
            </a:r>
            <a:endParaRPr lang="en-SG" sz="36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SG" sz="4000" dirty="0">
                <a:solidFill>
                  <a:schemeClr val="bg1"/>
                </a:solidFill>
                <a:latin typeface="Arial" panose="020B0604020202020204" pitchFamily="34" charset="0"/>
                <a:ea typeface="Calibri" panose="020F0502020204030204" pitchFamily="34" charset="0"/>
              </a:rPr>
              <a:t> </a:t>
            </a:r>
            <a:r>
              <a:rPr lang="en-SG" sz="4000" dirty="0" smtClean="0">
                <a:solidFill>
                  <a:schemeClr val="bg1"/>
                </a:solidFill>
                <a:latin typeface="Arial" panose="020B0604020202020204" pitchFamily="34" charset="0"/>
                <a:ea typeface="Calibri" panose="020F0502020204030204" pitchFamily="34" charset="0"/>
              </a:rPr>
              <a:t>  Key </a:t>
            </a:r>
            <a:r>
              <a:rPr lang="en-SG" sz="4000" dirty="0">
                <a:solidFill>
                  <a:schemeClr val="bg1"/>
                </a:solidFill>
                <a:latin typeface="Arial" panose="020B0604020202020204" pitchFamily="34" charset="0"/>
                <a:ea typeface="Calibri" panose="020F0502020204030204" pitchFamily="34" charset="0"/>
              </a:rPr>
              <a:t>Chapter	: Chapter 9 – Daniel’s 70 Weeks </a:t>
            </a:r>
            <a:r>
              <a:rPr lang="en-SG" sz="4000" dirty="0" smtClean="0">
                <a:solidFill>
                  <a:schemeClr val="bg1"/>
                </a:solidFill>
                <a:latin typeface="Arial" panose="020B0604020202020204" pitchFamily="34" charset="0"/>
                <a:ea typeface="Calibri" panose="020F0502020204030204" pitchFamily="34" charset="0"/>
              </a:rPr>
              <a:t>   					(</a:t>
            </a:r>
            <a:r>
              <a:rPr lang="en-SG" sz="4000" dirty="0">
                <a:solidFill>
                  <a:schemeClr val="bg1"/>
                </a:solidFill>
                <a:latin typeface="Arial" panose="020B0604020202020204" pitchFamily="34" charset="0"/>
                <a:ea typeface="Calibri" panose="020F0502020204030204" pitchFamily="34" charset="0"/>
              </a:rPr>
              <a:t>verses 24-27) gives us the				</a:t>
            </a:r>
            <a:r>
              <a:rPr lang="en-SG" sz="4000" dirty="0" smtClean="0">
                <a:solidFill>
                  <a:schemeClr val="bg1"/>
                </a:solidFill>
                <a:latin typeface="Arial" panose="020B0604020202020204" pitchFamily="34" charset="0"/>
                <a:ea typeface="Calibri" panose="020F0502020204030204" pitchFamily="34" charset="0"/>
              </a:rPr>
              <a:t>		timeframe </a:t>
            </a:r>
            <a:r>
              <a:rPr lang="en-SG" sz="4000" dirty="0">
                <a:solidFill>
                  <a:schemeClr val="bg1"/>
                </a:solidFill>
                <a:latin typeface="Arial" panose="020B0604020202020204" pitchFamily="34" charset="0"/>
                <a:ea typeface="Calibri" panose="020F0502020204030204" pitchFamily="34" charset="0"/>
              </a:rPr>
              <a:t>from Daniel’s time </a:t>
            </a:r>
            <a:r>
              <a:rPr lang="en-SG" sz="4000" dirty="0" smtClean="0">
                <a:solidFill>
                  <a:schemeClr val="bg1"/>
                </a:solidFill>
                <a:latin typeface="Arial" panose="020B0604020202020204" pitchFamily="34" charset="0"/>
                <a:ea typeface="Calibri" panose="020F0502020204030204" pitchFamily="34" charset="0"/>
              </a:rPr>
              <a:t>					to </a:t>
            </a:r>
            <a:r>
              <a:rPr lang="en-SG" sz="4000" dirty="0">
                <a:solidFill>
                  <a:schemeClr val="bg1"/>
                </a:solidFill>
                <a:latin typeface="Arial" panose="020B0604020202020204" pitchFamily="34" charset="0"/>
                <a:ea typeface="Calibri" panose="020F0502020204030204" pitchFamily="34" charset="0"/>
              </a:rPr>
              <a:t>the coming Kingdom Age.</a:t>
            </a:r>
            <a:endParaRPr lang="en-SG" sz="4000" dirty="0">
              <a:solidFill>
                <a:schemeClr val="bg1"/>
              </a:solidFill>
            </a:endParaRPr>
          </a:p>
        </p:txBody>
      </p:sp>
      <p:sp>
        <p:nvSpPr>
          <p:cNvPr id="7" name="Rectangle 6"/>
          <p:cNvSpPr/>
          <p:nvPr/>
        </p:nvSpPr>
        <p:spPr>
          <a:xfrm>
            <a:off x="9182394" y="1962220"/>
            <a:ext cx="1628972"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ISRAEL</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73164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16680" cy="6858000"/>
          </a:xfrm>
          <a:prstGeom prst="rect">
            <a:avLst/>
          </a:prstGeom>
        </p:spPr>
      </p:pic>
    </p:spTree>
    <p:extLst>
      <p:ext uri="{BB962C8B-B14F-4D97-AF65-F5344CB8AC3E}">
        <p14:creationId xmlns:p14="http://schemas.microsoft.com/office/powerpoint/2010/main" val="1061654114"/>
      </p:ext>
    </p:extLst>
  </p:cSld>
  <p:clrMapOvr>
    <a:masterClrMapping/>
  </p:clrMapOvr>
  <p:timing>
    <p:tnLst>
      <p:par>
        <p:cTn id="1" dur="indefinite" restart="never" nodeType="tmRoot"/>
      </p:par>
    </p:tnLst>
  </p:timing>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234813" cy="6858000"/>
          </a:xfrm>
          <a:prstGeom prst="rect">
            <a:avLst/>
          </a:prstGeom>
        </p:spPr>
      </p:pic>
    </p:spTree>
    <p:extLst>
      <p:ext uri="{BB962C8B-B14F-4D97-AF65-F5344CB8AC3E}">
        <p14:creationId xmlns:p14="http://schemas.microsoft.com/office/powerpoint/2010/main" val="4168688129"/>
      </p:ext>
    </p:extLst>
  </p:cSld>
  <p:clrMapOvr>
    <a:masterClrMapping/>
  </p:clrMapOvr>
  <p:timing>
    <p:tnLst>
      <p:par>
        <p:cTn id="1" dur="indefinite" restart="never" nodeType="tmRoot"/>
      </p:par>
    </p:tnLst>
  </p:timing>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1122363"/>
            <a:ext cx="12687299" cy="5543056"/>
          </a:xfrm>
          <a:prstGeom prst="rect">
            <a:avLst/>
          </a:prstGeom>
          <a:solidFill>
            <a:schemeClr val="accent5">
              <a:lumMod val="50000"/>
              <a:alpha val="77000"/>
            </a:schemeClr>
          </a:solidFill>
        </p:spPr>
        <p:txBody>
          <a:bodyPr wrap="square">
            <a:spAutoFit/>
          </a:bodyPr>
          <a:lstStyle/>
          <a:p>
            <a:pPr marL="6858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STORY 1:</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 1: The Man </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STORY 2: Chapter 2: ______________________’s Dream.</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STORY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3: Chapter 3: The Fiery ___________________.</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STORY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4: Chapter 4: Nebuchadnezzar’s ____________________.</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STORY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5: Chapter 5: The ___________________ on the Wall</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STORY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6: Chapter 6: Daniel and the _________________’s Den</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322103" y="231861"/>
            <a:ext cx="6303329" cy="658642"/>
          </a:xfrm>
          <a:prstGeom prst="rect">
            <a:avLst/>
          </a:prstGeom>
        </p:spPr>
        <p:txBody>
          <a:bodyPr wrap="none">
            <a:spAutoFit/>
          </a:bodyPr>
          <a:lstStyle/>
          <a:p>
            <a:pPr marL="342900" lvl="0" indent="-342900">
              <a:lnSpc>
                <a:spcPct val="115000"/>
              </a:lnSpc>
              <a:spcAft>
                <a:spcPts val="0"/>
              </a:spcAft>
              <a:buFont typeface="+mj-lt"/>
              <a:buAutoNum type="alphaUcPeriod"/>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Message of the 6 Stories</a:t>
            </a:r>
            <a:r>
              <a:rPr lang="en-SG" b="1" dirty="0">
                <a:solidFill>
                  <a:srgbClr val="1D1B11"/>
                </a:solidFill>
                <a:latin typeface="Arial" panose="020B0604020202020204" pitchFamily="34" charset="0"/>
                <a:ea typeface="Calibri" panose="020F0502020204030204" pitchFamily="34" charset="0"/>
                <a:cs typeface="Times New Roman" panose="02020603050405020304" pitchFamily="18" charset="0"/>
              </a:rPr>
              <a:t>.</a:t>
            </a:r>
            <a:endParaRPr lang="en-SG" sz="16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6722399" y="1030288"/>
            <a:ext cx="1748364"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DANIEL</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4410531" y="1979028"/>
            <a:ext cx="4429802"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NEBUCHADNEZZAR</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6432865" y="2936796"/>
            <a:ext cx="2208041"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FURNACE</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8387214" y="3955279"/>
            <a:ext cx="1455848"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PRIDE</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5419395" y="4903857"/>
            <a:ext cx="3420938"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HANDWRITING</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Rectangle 11"/>
          <p:cNvSpPr/>
          <p:nvPr/>
        </p:nvSpPr>
        <p:spPr>
          <a:xfrm>
            <a:off x="7859860" y="5892462"/>
            <a:ext cx="1221808"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LION</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1813991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173316545"/>
      </p:ext>
    </p:extLst>
  </p:cSld>
  <p:clrMapOvr>
    <a:masterClrMapping/>
  </p:clrMapOvr>
  <p:timing>
    <p:tnLst>
      <p:par>
        <p:cTn id="1" dur="indefinite" restart="never" nodeType="tmRoot"/>
      </p:par>
    </p:tnLst>
  </p:timing>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971800" y="0"/>
            <a:ext cx="9220200" cy="6858000"/>
          </a:xfrm>
          <a:prstGeom prst="rect">
            <a:avLst/>
          </a:prstGeom>
        </p:spPr>
      </p:pic>
      <p:sp>
        <p:nvSpPr>
          <p:cNvPr id="6" name="Rectangle 5"/>
          <p:cNvSpPr/>
          <p:nvPr/>
        </p:nvSpPr>
        <p:spPr>
          <a:xfrm>
            <a:off x="0" y="232123"/>
            <a:ext cx="2971800" cy="3539430"/>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Vision 1</a:t>
            </a:r>
          </a:p>
          <a:p>
            <a:pPr algn="ct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Daniel 2</a:t>
            </a:r>
          </a:p>
          <a:p>
            <a:pPr algn="ct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Nebuchadnezzar’s dream of the ____________</a:t>
            </a: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613932" y="3109705"/>
            <a:ext cx="1743939"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STATUE</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417836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528" y="0"/>
            <a:ext cx="12192000" cy="6858000"/>
          </a:xfrm>
          <a:prstGeom prst="rect">
            <a:avLst/>
          </a:prstGeom>
        </p:spPr>
      </p:pic>
      <p:sp>
        <p:nvSpPr>
          <p:cNvPr id="6" name="Rectangle 5"/>
          <p:cNvSpPr/>
          <p:nvPr/>
        </p:nvSpPr>
        <p:spPr>
          <a:xfrm>
            <a:off x="-1036320" y="208023"/>
            <a:ext cx="11850624" cy="1015663"/>
          </a:xfrm>
          <a:prstGeom prst="rect">
            <a:avLst/>
          </a:prstGeom>
          <a:noFill/>
        </p:spPr>
        <p:txBody>
          <a:bodyPr wrap="square" lIns="91440" tIns="45720" rIns="91440" bIns="45720">
            <a:spAutoFit/>
          </a:bodyPr>
          <a:lstStyle/>
          <a:p>
            <a:pPr algn="ctr"/>
            <a:r>
              <a:rPr lang="en-US" sz="6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4. The People’s Response</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5535" y="1415075"/>
            <a:ext cx="5370465" cy="4539992"/>
          </a:xfrm>
          <a:prstGeom prst="rect">
            <a:avLst/>
          </a:prstGeom>
          <a:ln>
            <a:noFill/>
          </a:ln>
          <a:effectLst>
            <a:softEdge rad="112500"/>
          </a:effectLst>
        </p:spPr>
      </p:pic>
      <p:sp>
        <p:nvSpPr>
          <p:cNvPr id="7" name="Rectangle 6"/>
          <p:cNvSpPr/>
          <p:nvPr/>
        </p:nvSpPr>
        <p:spPr>
          <a:xfrm>
            <a:off x="6187439" y="1430752"/>
            <a:ext cx="6189617" cy="4524315"/>
          </a:xfrm>
          <a:prstGeom prst="rect">
            <a:avLst/>
          </a:prstGeom>
          <a:blipFill>
            <a:blip r:embed="rId4"/>
            <a:stretch>
              <a:fillRect/>
            </a:stretch>
          </a:blipFill>
        </p:spPr>
        <p:txBody>
          <a:bodyPr wrap="square">
            <a:spAutoFit/>
          </a:bodyPr>
          <a:lstStyle/>
          <a:p>
            <a:r>
              <a:rPr lang="en-GB" sz="3200" i="1" dirty="0" smtClean="0">
                <a:solidFill>
                  <a:schemeClr val="bg1"/>
                </a:solidFill>
                <a:latin typeface="helvetica" panose="020B0604020202020204" pitchFamily="34" charset="0"/>
              </a:rPr>
              <a:t>“When </a:t>
            </a:r>
            <a:r>
              <a:rPr lang="en-GB" sz="3200" i="1" dirty="0">
                <a:solidFill>
                  <a:schemeClr val="bg1"/>
                </a:solidFill>
                <a:latin typeface="helvetica" panose="020B0604020202020204" pitchFamily="34" charset="0"/>
              </a:rPr>
              <a:t>the priest </a:t>
            </a:r>
            <a:r>
              <a:rPr lang="en-GB" sz="3200" i="1" dirty="0" err="1">
                <a:solidFill>
                  <a:schemeClr val="bg1"/>
                </a:solidFill>
                <a:latin typeface="helvetica" panose="020B0604020202020204" pitchFamily="34" charset="0"/>
              </a:rPr>
              <a:t>Pashhur</a:t>
            </a:r>
            <a:r>
              <a:rPr lang="en-GB" sz="3200" i="1" dirty="0">
                <a:solidFill>
                  <a:schemeClr val="bg1"/>
                </a:solidFill>
                <a:latin typeface="helvetica" panose="020B0604020202020204" pitchFamily="34" charset="0"/>
              </a:rPr>
              <a:t> son of </a:t>
            </a:r>
            <a:r>
              <a:rPr lang="en-GB" sz="3200" i="1" dirty="0" err="1">
                <a:solidFill>
                  <a:schemeClr val="bg1"/>
                </a:solidFill>
                <a:latin typeface="helvetica" panose="020B0604020202020204" pitchFamily="34" charset="0"/>
              </a:rPr>
              <a:t>Immer</a:t>
            </a:r>
            <a:r>
              <a:rPr lang="en-GB" sz="3200" i="1" dirty="0">
                <a:solidFill>
                  <a:schemeClr val="bg1"/>
                </a:solidFill>
                <a:latin typeface="helvetica" panose="020B0604020202020204" pitchFamily="34" charset="0"/>
              </a:rPr>
              <a:t>, the chief officer in the temple of the LORD, heard Jeremiah prophesying these things, </a:t>
            </a:r>
            <a:r>
              <a:rPr lang="en-GB" sz="3200" i="1" dirty="0" smtClean="0">
                <a:solidFill>
                  <a:schemeClr val="bg1"/>
                </a:solidFill>
                <a:latin typeface="helvetica" panose="020B0604020202020204" pitchFamily="34" charset="0"/>
              </a:rPr>
              <a:t>he </a:t>
            </a:r>
            <a:r>
              <a:rPr lang="en-GB" sz="3200" i="1" dirty="0">
                <a:solidFill>
                  <a:schemeClr val="bg1"/>
                </a:solidFill>
                <a:latin typeface="helvetica" panose="020B0604020202020204" pitchFamily="34" charset="0"/>
              </a:rPr>
              <a:t>had Jeremiah the prophet beaten and put in the stocks at the Upper Gate of Benjamin at the LORD's temple</a:t>
            </a:r>
            <a:r>
              <a:rPr lang="en-GB" sz="3200" i="1" dirty="0" smtClean="0">
                <a:solidFill>
                  <a:schemeClr val="bg1"/>
                </a:solidFill>
                <a:latin typeface="helvetica" panose="020B0604020202020204" pitchFamily="34" charset="0"/>
              </a:rPr>
              <a:t>.” </a:t>
            </a:r>
            <a:r>
              <a:rPr lang="en-GB" sz="3200" dirty="0" smtClean="0">
                <a:solidFill>
                  <a:schemeClr val="bg1"/>
                </a:solidFill>
                <a:latin typeface="helvetica" panose="020B0604020202020204" pitchFamily="34" charset="0"/>
              </a:rPr>
              <a:t>Jeremiah 20:1-2</a:t>
            </a:r>
            <a:endParaRPr lang="en-GB" sz="3200" b="0" i="0" u="none" strike="noStrike" dirty="0">
              <a:solidFill>
                <a:schemeClr val="bg1"/>
              </a:solidFill>
              <a:effectLst/>
              <a:latin typeface="helvetica" panose="020B0604020202020204" pitchFamily="34" charset="0"/>
            </a:endParaRPr>
          </a:p>
        </p:txBody>
      </p:sp>
      <p:sp>
        <p:nvSpPr>
          <p:cNvPr id="9" name="TextBox 8"/>
          <p:cNvSpPr txBox="1"/>
          <p:nvPr/>
        </p:nvSpPr>
        <p:spPr>
          <a:xfrm>
            <a:off x="715956" y="6052713"/>
            <a:ext cx="5645456" cy="584775"/>
          </a:xfrm>
          <a:prstGeom prst="rect">
            <a:avLst/>
          </a:prstGeom>
          <a:noFill/>
        </p:spPr>
        <p:txBody>
          <a:bodyPr wrap="none" rtlCol="0">
            <a:spAutoFit/>
          </a:bodyPr>
          <a:lstStyle/>
          <a:p>
            <a:r>
              <a:rPr lang="en-SG" sz="3200" b="1" dirty="0" smtClean="0">
                <a:solidFill>
                  <a:schemeClr val="bg1"/>
                </a:solidFill>
              </a:rPr>
              <a:t>Few took the prophets seriously</a:t>
            </a:r>
            <a:endParaRPr lang="en-SG" sz="3200" b="1" dirty="0">
              <a:solidFill>
                <a:schemeClr val="bg1"/>
              </a:solidFill>
            </a:endParaRPr>
          </a:p>
        </p:txBody>
      </p:sp>
      <p:sp>
        <p:nvSpPr>
          <p:cNvPr id="10" name="TextBox 9"/>
          <p:cNvSpPr txBox="1"/>
          <p:nvPr/>
        </p:nvSpPr>
        <p:spPr>
          <a:xfrm>
            <a:off x="7411093" y="6076532"/>
            <a:ext cx="3742307" cy="584775"/>
          </a:xfrm>
          <a:prstGeom prst="rect">
            <a:avLst/>
          </a:prstGeom>
          <a:noFill/>
        </p:spPr>
        <p:txBody>
          <a:bodyPr wrap="none" rtlCol="0">
            <a:spAutoFit/>
          </a:bodyPr>
          <a:lstStyle/>
          <a:p>
            <a:r>
              <a:rPr lang="en-SG" sz="3200" b="1" dirty="0" smtClean="0">
                <a:solidFill>
                  <a:schemeClr val="bg1"/>
                </a:solidFill>
              </a:rPr>
              <a:t>Some harassed them</a:t>
            </a:r>
            <a:endParaRPr lang="en-SG" sz="3200" b="1" dirty="0">
              <a:solidFill>
                <a:schemeClr val="bg1"/>
              </a:solidFill>
            </a:endParaRPr>
          </a:p>
        </p:txBody>
      </p:sp>
    </p:spTree>
    <p:extLst>
      <p:ext uri="{BB962C8B-B14F-4D97-AF65-F5344CB8AC3E}">
        <p14:creationId xmlns:p14="http://schemas.microsoft.com/office/powerpoint/2010/main" val="1447574582"/>
      </p:ext>
    </p:extLst>
  </p:cSld>
  <p:clrMapOvr>
    <a:masterClrMapping/>
  </p:clrMapOvr>
  <p:timing>
    <p:tnLst>
      <p:par>
        <p:cTn id="1" dur="indefinite" restart="never" nodeType="tmRoot"/>
      </p:par>
    </p:tnLst>
  </p:timing>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469586" cy="6858000"/>
          </a:xfrm>
          <a:prstGeom prst="rect">
            <a:avLst/>
          </a:prstGeom>
        </p:spPr>
      </p:pic>
      <p:sp>
        <p:nvSpPr>
          <p:cNvPr id="6" name="Rectangle 5"/>
          <p:cNvSpPr/>
          <p:nvPr/>
        </p:nvSpPr>
        <p:spPr>
          <a:xfrm>
            <a:off x="201388" y="242614"/>
            <a:ext cx="2971800" cy="6555641"/>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Vision 2</a:t>
            </a:r>
          </a:p>
          <a:p>
            <a:pPr algn="ct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Daniel 7</a:t>
            </a:r>
          </a:p>
          <a:p>
            <a:pPr algn="ct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The Four</a:t>
            </a:r>
          </a:p>
          <a:p>
            <a:pPr algn="ct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_____________</a:t>
            </a:r>
          </a:p>
          <a:p>
            <a:pPr algn="ctr"/>
            <a:endPar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(These beasts are seen in different forms in Revelation – especially Revelation 13)</a:t>
            </a: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63686" y="119476"/>
            <a:ext cx="9105899" cy="6619048"/>
          </a:xfrm>
          <a:prstGeom prst="rect">
            <a:avLst/>
          </a:prstGeom>
        </p:spPr>
      </p:pic>
      <p:sp>
        <p:nvSpPr>
          <p:cNvPr id="7" name="Rectangle 6"/>
          <p:cNvSpPr/>
          <p:nvPr/>
        </p:nvSpPr>
        <p:spPr>
          <a:xfrm>
            <a:off x="9470569" y="508794"/>
            <a:ext cx="2873829" cy="14695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t>Lion was popular symbol of Babylon (many images survive).</a:t>
            </a:r>
            <a:endParaRPr lang="en-SG" sz="2400" dirty="0"/>
          </a:p>
        </p:txBody>
      </p:sp>
      <p:sp>
        <p:nvSpPr>
          <p:cNvPr id="8" name="Rectangle 7"/>
          <p:cNvSpPr/>
          <p:nvPr/>
        </p:nvSpPr>
        <p:spPr>
          <a:xfrm>
            <a:off x="9470569" y="2050864"/>
            <a:ext cx="2873829" cy="14695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dirty="0" smtClean="0"/>
              <a:t>Ribs represent Persia’s victim – Babylon, Lydia and Egypt.</a:t>
            </a:r>
            <a:endParaRPr lang="en-SG" sz="2400" dirty="0"/>
          </a:p>
        </p:txBody>
      </p:sp>
      <p:sp>
        <p:nvSpPr>
          <p:cNvPr id="9" name="Rectangle 8"/>
          <p:cNvSpPr/>
          <p:nvPr/>
        </p:nvSpPr>
        <p:spPr>
          <a:xfrm>
            <a:off x="9470568" y="3629439"/>
            <a:ext cx="2873829" cy="14695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smtClean="0"/>
              <a:t>Alexander the Great swiftly conquered the Middle East, which was divided among four generals after he died.</a:t>
            </a:r>
            <a:endParaRPr lang="en-SG" sz="2000" dirty="0"/>
          </a:p>
        </p:txBody>
      </p:sp>
      <p:sp>
        <p:nvSpPr>
          <p:cNvPr id="10" name="Rectangle 9"/>
          <p:cNvSpPr/>
          <p:nvPr/>
        </p:nvSpPr>
        <p:spPr>
          <a:xfrm>
            <a:off x="9470568" y="5208014"/>
            <a:ext cx="2873829" cy="1469571"/>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dirty="0" smtClean="0"/>
              <a:t>The ten horns are the same as the ten toes on the statue – 10 end time nations from where Antichrist arises..</a:t>
            </a:r>
            <a:endParaRPr lang="en-SG" sz="2000" dirty="0"/>
          </a:p>
        </p:txBody>
      </p:sp>
      <p:sp>
        <p:nvSpPr>
          <p:cNvPr id="11" name="Rectangle 10"/>
          <p:cNvSpPr/>
          <p:nvPr/>
        </p:nvSpPr>
        <p:spPr>
          <a:xfrm>
            <a:off x="809162" y="2721114"/>
            <a:ext cx="1756251"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BEASTS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Rectangle 11"/>
          <p:cNvSpPr/>
          <p:nvPr/>
        </p:nvSpPr>
        <p:spPr>
          <a:xfrm>
            <a:off x="7502981" y="1757807"/>
            <a:ext cx="1102176" cy="264924"/>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BABYLON</a:t>
            </a:r>
            <a:endParaRPr lang="en-SG" b="1" dirty="0"/>
          </a:p>
        </p:txBody>
      </p:sp>
      <p:sp>
        <p:nvSpPr>
          <p:cNvPr id="13" name="Rectangle 12"/>
          <p:cNvSpPr/>
          <p:nvPr/>
        </p:nvSpPr>
        <p:spPr>
          <a:xfrm>
            <a:off x="7502981" y="3314701"/>
            <a:ext cx="938890" cy="241300"/>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PERSIA</a:t>
            </a:r>
            <a:endParaRPr lang="en-SG" b="1" dirty="0"/>
          </a:p>
        </p:txBody>
      </p:sp>
      <p:sp>
        <p:nvSpPr>
          <p:cNvPr id="14" name="Rectangle 13"/>
          <p:cNvSpPr/>
          <p:nvPr/>
        </p:nvSpPr>
        <p:spPr>
          <a:xfrm>
            <a:off x="7530193" y="4847971"/>
            <a:ext cx="987876" cy="28426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GREECE</a:t>
            </a:r>
            <a:endParaRPr lang="en-SG" b="1" dirty="0"/>
          </a:p>
        </p:txBody>
      </p:sp>
      <p:sp>
        <p:nvSpPr>
          <p:cNvPr id="15" name="Rectangle 14"/>
          <p:cNvSpPr/>
          <p:nvPr/>
        </p:nvSpPr>
        <p:spPr>
          <a:xfrm>
            <a:off x="7532914" y="6451792"/>
            <a:ext cx="922562" cy="225793"/>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ROME</a:t>
            </a:r>
            <a:endParaRPr lang="en-SG" b="1" dirty="0"/>
          </a:p>
        </p:txBody>
      </p:sp>
      <p:sp>
        <p:nvSpPr>
          <p:cNvPr id="16" name="Rectangle 15"/>
          <p:cNvSpPr/>
          <p:nvPr/>
        </p:nvSpPr>
        <p:spPr>
          <a:xfrm>
            <a:off x="4212775" y="1744643"/>
            <a:ext cx="1488621" cy="257195"/>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Winged Lion</a:t>
            </a:r>
            <a:endParaRPr lang="en-SG" b="1" dirty="0"/>
          </a:p>
        </p:txBody>
      </p:sp>
      <p:sp>
        <p:nvSpPr>
          <p:cNvPr id="17" name="Rectangle 16"/>
          <p:cNvSpPr/>
          <p:nvPr/>
        </p:nvSpPr>
        <p:spPr>
          <a:xfrm>
            <a:off x="3736978" y="3347359"/>
            <a:ext cx="2451554" cy="205186"/>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Bear Eating Three Ribs</a:t>
            </a:r>
            <a:endParaRPr lang="en-SG" b="1" dirty="0"/>
          </a:p>
        </p:txBody>
      </p:sp>
      <p:sp>
        <p:nvSpPr>
          <p:cNvPr id="18" name="Rectangle 17"/>
          <p:cNvSpPr/>
          <p:nvPr/>
        </p:nvSpPr>
        <p:spPr>
          <a:xfrm>
            <a:off x="3608614" y="4847971"/>
            <a:ext cx="2785373" cy="25103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Winged Leopard  4 Heads</a:t>
            </a:r>
            <a:endParaRPr lang="en-SG" b="1" dirty="0"/>
          </a:p>
        </p:txBody>
      </p:sp>
      <p:sp>
        <p:nvSpPr>
          <p:cNvPr id="19" name="Rectangle 18"/>
          <p:cNvSpPr/>
          <p:nvPr/>
        </p:nvSpPr>
        <p:spPr>
          <a:xfrm>
            <a:off x="3608613" y="6387176"/>
            <a:ext cx="2579919" cy="290409"/>
          </a:xfrm>
          <a:prstGeom prst="rect">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b="1" dirty="0" smtClean="0"/>
              <a:t>Terrifying beast 10 Horns</a:t>
            </a:r>
            <a:endParaRPr lang="en-SG" b="1" dirty="0"/>
          </a:p>
        </p:txBody>
      </p:sp>
    </p:spTree>
    <p:extLst>
      <p:ext uri="{BB962C8B-B14F-4D97-AF65-F5344CB8AC3E}">
        <p14:creationId xmlns:p14="http://schemas.microsoft.com/office/powerpoint/2010/main" val="7186553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80">
                                          <p:stCondLst>
                                            <p:cond delay="0"/>
                                          </p:stCondLst>
                                        </p:cTn>
                                        <p:tgtEl>
                                          <p:spTgt spid="11"/>
                                        </p:tgtEl>
                                      </p:cBhvr>
                                    </p:animEffect>
                                    <p:anim calcmode="lin" valueType="num">
                                      <p:cBhvr>
                                        <p:cTn id="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3" dur="26">
                                          <p:stCondLst>
                                            <p:cond delay="650"/>
                                          </p:stCondLst>
                                        </p:cTn>
                                        <p:tgtEl>
                                          <p:spTgt spid="11"/>
                                        </p:tgtEl>
                                      </p:cBhvr>
                                      <p:to x="100000" y="60000"/>
                                    </p:animScale>
                                    <p:animScale>
                                      <p:cBhvr>
                                        <p:cTn id="14" dur="166" decel="50000">
                                          <p:stCondLst>
                                            <p:cond delay="676"/>
                                          </p:stCondLst>
                                        </p:cTn>
                                        <p:tgtEl>
                                          <p:spTgt spid="11"/>
                                        </p:tgtEl>
                                      </p:cBhvr>
                                      <p:to x="100000" y="100000"/>
                                    </p:animScale>
                                    <p:animScale>
                                      <p:cBhvr>
                                        <p:cTn id="15" dur="26">
                                          <p:stCondLst>
                                            <p:cond delay="1312"/>
                                          </p:stCondLst>
                                        </p:cTn>
                                        <p:tgtEl>
                                          <p:spTgt spid="11"/>
                                        </p:tgtEl>
                                      </p:cBhvr>
                                      <p:to x="100000" y="80000"/>
                                    </p:animScale>
                                    <p:animScale>
                                      <p:cBhvr>
                                        <p:cTn id="16" dur="166" decel="50000">
                                          <p:stCondLst>
                                            <p:cond delay="1338"/>
                                          </p:stCondLst>
                                        </p:cTn>
                                        <p:tgtEl>
                                          <p:spTgt spid="11"/>
                                        </p:tgtEl>
                                      </p:cBhvr>
                                      <p:to x="100000" y="100000"/>
                                    </p:animScale>
                                    <p:animScale>
                                      <p:cBhvr>
                                        <p:cTn id="17" dur="26">
                                          <p:stCondLst>
                                            <p:cond delay="1642"/>
                                          </p:stCondLst>
                                        </p:cTn>
                                        <p:tgtEl>
                                          <p:spTgt spid="11"/>
                                        </p:tgtEl>
                                      </p:cBhvr>
                                      <p:to x="100000" y="90000"/>
                                    </p:animScale>
                                    <p:animScale>
                                      <p:cBhvr>
                                        <p:cTn id="18" dur="166" decel="50000">
                                          <p:stCondLst>
                                            <p:cond delay="1668"/>
                                          </p:stCondLst>
                                        </p:cTn>
                                        <p:tgtEl>
                                          <p:spTgt spid="11"/>
                                        </p:tgtEl>
                                      </p:cBhvr>
                                      <p:to x="100000" y="100000"/>
                                    </p:animScale>
                                    <p:animScale>
                                      <p:cBhvr>
                                        <p:cTn id="19" dur="26">
                                          <p:stCondLst>
                                            <p:cond delay="1808"/>
                                          </p:stCondLst>
                                        </p:cTn>
                                        <p:tgtEl>
                                          <p:spTgt spid="11"/>
                                        </p:tgtEl>
                                      </p:cBhvr>
                                      <p:to x="100000" y="95000"/>
                                    </p:animScale>
                                    <p:animScale>
                                      <p:cBhvr>
                                        <p:cTn id="2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01388" y="242614"/>
            <a:ext cx="2971800" cy="4401205"/>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Vision 3</a:t>
            </a:r>
          </a:p>
          <a:p>
            <a:pPr algn="ct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Daniel 8</a:t>
            </a:r>
          </a:p>
          <a:p>
            <a:pPr algn="ct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The _____________</a:t>
            </a:r>
          </a:p>
          <a:p>
            <a:pPr algn="ct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Goat and Ram</a:t>
            </a:r>
          </a:p>
          <a:p>
            <a:pPr algn="ctr"/>
            <a:endPar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2800" y="0"/>
            <a:ext cx="8881020" cy="6858000"/>
          </a:xfrm>
          <a:prstGeom prst="rect">
            <a:avLst/>
          </a:prstGeom>
        </p:spPr>
      </p:pic>
      <p:sp>
        <p:nvSpPr>
          <p:cNvPr id="7" name="Rectangle 6"/>
          <p:cNvSpPr/>
          <p:nvPr/>
        </p:nvSpPr>
        <p:spPr>
          <a:xfrm>
            <a:off x="556209" y="2721114"/>
            <a:ext cx="2262158"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FIGHTING</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4688087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449286" y="0"/>
            <a:ext cx="7952014"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3855346723"/>
      </p:ext>
    </p:extLst>
  </p:cSld>
  <p:clrMapOvr>
    <a:masterClrMapping/>
  </p:clrMapOvr>
  <p:timing>
    <p:tnLst>
      <p:par>
        <p:cTn id="1" dur="indefinite" restart="never" nodeType="tmRoot"/>
      </p:par>
    </p:tnLst>
  </p:timing>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01388" y="242614"/>
            <a:ext cx="2971800" cy="6555641"/>
          </a:xfrm>
          <a:prstGeom prst="rect">
            <a:avLst/>
          </a:prstGeom>
          <a:noFill/>
        </p:spPr>
        <p:txBody>
          <a:bodyPr wrap="square" lIns="91440" tIns="45720" rIns="91440" bIns="45720">
            <a:spAutoFit/>
          </a:bodyPr>
          <a:lstStyle/>
          <a:p>
            <a:pPr algn="ctr"/>
            <a:r>
              <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Vision 4</a:t>
            </a:r>
          </a:p>
          <a:p>
            <a:pPr algn="ctr"/>
            <a:endParaRPr lang="en-US" sz="54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r>
              <a:rPr lang="en-US" sz="32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Daniel 10</a:t>
            </a:r>
          </a:p>
          <a:p>
            <a:pPr algn="ct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The _____________</a:t>
            </a:r>
          </a:p>
          <a:p>
            <a:pPr algn="ct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Man</a:t>
            </a:r>
          </a:p>
          <a:p>
            <a:pPr algn="ctr"/>
            <a:r>
              <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(During reign of Cyrus)</a:t>
            </a:r>
          </a:p>
          <a:p>
            <a:pPr algn="ctr"/>
            <a:r>
              <a:rPr lang="en-US" sz="2800" b="1"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This man then prophecies about specific events in the future.</a:t>
            </a:r>
            <a:endParaRPr lang="en-US" sz="2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endParaRPr>
          </a:p>
          <a:p>
            <a:pPr algn="ctr"/>
            <a:endParaRPr lang="en-US" sz="2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Rectangle 6"/>
          <p:cNvSpPr/>
          <p:nvPr/>
        </p:nvSpPr>
        <p:spPr>
          <a:xfrm>
            <a:off x="480581" y="2721114"/>
            <a:ext cx="2413418"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GLORIOUS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216169" y="0"/>
            <a:ext cx="9134455" cy="6858000"/>
          </a:xfrm>
          <a:prstGeom prst="rect">
            <a:avLst/>
          </a:prstGeom>
        </p:spPr>
      </p:pic>
    </p:spTree>
    <p:extLst>
      <p:ext uri="{BB962C8B-B14F-4D97-AF65-F5344CB8AC3E}">
        <p14:creationId xmlns:p14="http://schemas.microsoft.com/office/powerpoint/2010/main" val="41504920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12409715" cy="7151914"/>
          </a:xfrm>
          <a:prstGeom prst="rect">
            <a:avLst/>
          </a:prstGeom>
        </p:spPr>
      </p:pic>
    </p:spTree>
    <p:extLst>
      <p:ext uri="{BB962C8B-B14F-4D97-AF65-F5344CB8AC3E}">
        <p14:creationId xmlns:p14="http://schemas.microsoft.com/office/powerpoint/2010/main" val="2628767587"/>
      </p:ext>
    </p:extLst>
  </p:cSld>
  <p:clrMapOvr>
    <a:masterClrMapping/>
  </p:clrMapOvr>
  <p:timing>
    <p:tnLst>
      <p:par>
        <p:cTn id="1" dur="indefinite" restart="never" nodeType="tmRoot"/>
      </p:par>
    </p:tnLst>
  </p:timing>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377057" cy="6858000"/>
          </a:xfrm>
          <a:prstGeom prst="rect">
            <a:avLst/>
          </a:prstGeom>
        </p:spPr>
      </p:pic>
    </p:spTree>
    <p:extLst>
      <p:ext uri="{BB962C8B-B14F-4D97-AF65-F5344CB8AC3E}">
        <p14:creationId xmlns:p14="http://schemas.microsoft.com/office/powerpoint/2010/main" val="2827692134"/>
      </p:ext>
    </p:extLst>
  </p:cSld>
  <p:clrMapOvr>
    <a:masterClrMapping/>
  </p:clrMapOvr>
  <p:timing>
    <p:tnLst>
      <p:par>
        <p:cTn id="1" dur="indefinite" restart="never" nodeType="tmRoot"/>
      </p:par>
    </p:tnLst>
  </p:timing>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spTree>
    <p:extLst>
      <p:ext uri="{BB962C8B-B14F-4D97-AF65-F5344CB8AC3E}">
        <p14:creationId xmlns:p14="http://schemas.microsoft.com/office/powerpoint/2010/main" val="3702596384"/>
      </p:ext>
    </p:extLst>
  </p:cSld>
  <p:clrMapOvr>
    <a:masterClrMapping/>
  </p:clrMapOvr>
  <p:timing>
    <p:tnLst>
      <p:par>
        <p:cTn id="1" dur="indefinite" restart="never" nodeType="tmRoot"/>
      </p:par>
    </p:tnLst>
  </p:timing>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61949" y="209326"/>
            <a:ext cx="11468101" cy="2286780"/>
          </a:xfrm>
          <a:prstGeom prst="rect">
            <a:avLst/>
          </a:prstGeom>
        </p:spPr>
        <p:txBody>
          <a:bodyPr wrap="square">
            <a:spAutoFit/>
          </a:bodyPr>
          <a:lstStyle/>
          <a:p>
            <a:pPr marL="457200" algn="just">
              <a:lnSpc>
                <a:spcPct val="115000"/>
              </a:lnSpc>
              <a:spcAft>
                <a:spcPts val="0"/>
              </a:spcAft>
            </a:pP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Antichrist</a:t>
            </a:r>
            <a:endParaRPr lang="en-SG" sz="36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All the way through the visions there is mention of the LITTLE ____________.</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See 7:8, 11, 20-21, 24-26.</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1354757" y="1293952"/>
            <a:ext cx="1481496"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HORN</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7" name="Rectangle 6"/>
          <p:cNvSpPr/>
          <p:nvPr/>
        </p:nvSpPr>
        <p:spPr>
          <a:xfrm>
            <a:off x="370116" y="2685102"/>
            <a:ext cx="5094514" cy="3834896"/>
          </a:xfrm>
          <a:prstGeom prst="rect">
            <a:avLst/>
          </a:prstGeom>
          <a:solidFill>
            <a:schemeClr val="accent5">
              <a:lumMod val="50000"/>
            </a:schemeClr>
          </a:solidFill>
        </p:spPr>
        <p:txBody>
          <a:bodyPr wrap="square">
            <a:spAutoFit/>
          </a:bodyPr>
          <a:lstStyle/>
          <a:p>
            <a:pPr marL="457200" algn="just">
              <a:lnSpc>
                <a:spcPct val="115000"/>
              </a:lnSpc>
              <a:spcAft>
                <a:spcPts val="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There </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was a ________</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Of the Antichrist from 175 – 164 BC. </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SG" sz="3200" dirty="0">
                <a:solidFill>
                  <a:schemeClr val="bg1"/>
                </a:solidFill>
                <a:latin typeface="Arial" panose="020B0604020202020204" pitchFamily="34" charset="0"/>
                <a:ea typeface="Calibri" panose="020F0502020204030204" pitchFamily="34" charset="0"/>
              </a:rPr>
              <a:t>His name was ________________ </a:t>
            </a:r>
            <a:r>
              <a:rPr lang="en-SG" sz="3200" dirty="0" smtClean="0">
                <a:solidFill>
                  <a:schemeClr val="bg1"/>
                </a:solidFill>
                <a:latin typeface="Arial" panose="020B0604020202020204" pitchFamily="34" charset="0"/>
                <a:ea typeface="Calibri" panose="020F0502020204030204" pitchFamily="34" charset="0"/>
              </a:rPr>
              <a:t>________________.</a:t>
            </a:r>
            <a:endParaRPr lang="en-SG" sz="3200" dirty="0">
              <a:solidFill>
                <a:schemeClr val="bg1"/>
              </a:solidFill>
            </a:endParaRPr>
          </a:p>
        </p:txBody>
      </p:sp>
      <p:sp>
        <p:nvSpPr>
          <p:cNvPr id="8" name="Rectangle 7"/>
          <p:cNvSpPr/>
          <p:nvPr/>
        </p:nvSpPr>
        <p:spPr>
          <a:xfrm>
            <a:off x="3586376" y="2648544"/>
            <a:ext cx="1226619"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TYPE</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844920" y="5349875"/>
            <a:ext cx="2741456"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ANTIOCHUS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882782" y="5842209"/>
            <a:ext cx="2576154"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EPIPHANES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12" name="Picture 1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02509" y="1730829"/>
            <a:ext cx="6291261" cy="4799601"/>
          </a:xfrm>
          <a:prstGeom prst="rect">
            <a:avLst/>
          </a:prstGeom>
        </p:spPr>
      </p:pic>
    </p:spTree>
    <p:extLst>
      <p:ext uri="{BB962C8B-B14F-4D97-AF65-F5344CB8AC3E}">
        <p14:creationId xmlns:p14="http://schemas.microsoft.com/office/powerpoint/2010/main" val="4766489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par>
                                <p:cTn id="57" presetID="26"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wipe(down)">
                                      <p:cBhvr>
                                        <p:cTn id="59" dur="580">
                                          <p:stCondLst>
                                            <p:cond delay="0"/>
                                          </p:stCondLst>
                                        </p:cTn>
                                        <p:tgtEl>
                                          <p:spTgt spid="10"/>
                                        </p:tgtEl>
                                      </p:cBhvr>
                                    </p:animEffect>
                                    <p:anim calcmode="lin" valueType="num">
                                      <p:cBhvr>
                                        <p:cTn id="6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5" dur="26">
                                          <p:stCondLst>
                                            <p:cond delay="650"/>
                                          </p:stCondLst>
                                        </p:cTn>
                                        <p:tgtEl>
                                          <p:spTgt spid="10"/>
                                        </p:tgtEl>
                                      </p:cBhvr>
                                      <p:to x="100000" y="60000"/>
                                    </p:animScale>
                                    <p:animScale>
                                      <p:cBhvr>
                                        <p:cTn id="66" dur="166" decel="50000">
                                          <p:stCondLst>
                                            <p:cond delay="676"/>
                                          </p:stCondLst>
                                        </p:cTn>
                                        <p:tgtEl>
                                          <p:spTgt spid="10"/>
                                        </p:tgtEl>
                                      </p:cBhvr>
                                      <p:to x="100000" y="100000"/>
                                    </p:animScale>
                                    <p:animScale>
                                      <p:cBhvr>
                                        <p:cTn id="67" dur="26">
                                          <p:stCondLst>
                                            <p:cond delay="1312"/>
                                          </p:stCondLst>
                                        </p:cTn>
                                        <p:tgtEl>
                                          <p:spTgt spid="10"/>
                                        </p:tgtEl>
                                      </p:cBhvr>
                                      <p:to x="100000" y="80000"/>
                                    </p:animScale>
                                    <p:animScale>
                                      <p:cBhvr>
                                        <p:cTn id="68" dur="166" decel="50000">
                                          <p:stCondLst>
                                            <p:cond delay="1338"/>
                                          </p:stCondLst>
                                        </p:cTn>
                                        <p:tgtEl>
                                          <p:spTgt spid="10"/>
                                        </p:tgtEl>
                                      </p:cBhvr>
                                      <p:to x="100000" y="100000"/>
                                    </p:animScale>
                                    <p:animScale>
                                      <p:cBhvr>
                                        <p:cTn id="69" dur="26">
                                          <p:stCondLst>
                                            <p:cond delay="1642"/>
                                          </p:stCondLst>
                                        </p:cTn>
                                        <p:tgtEl>
                                          <p:spTgt spid="10"/>
                                        </p:tgtEl>
                                      </p:cBhvr>
                                      <p:to x="100000" y="90000"/>
                                    </p:animScale>
                                    <p:animScale>
                                      <p:cBhvr>
                                        <p:cTn id="70" dur="166" decel="50000">
                                          <p:stCondLst>
                                            <p:cond delay="1668"/>
                                          </p:stCondLst>
                                        </p:cTn>
                                        <p:tgtEl>
                                          <p:spTgt spid="10"/>
                                        </p:tgtEl>
                                      </p:cBhvr>
                                      <p:to x="100000" y="100000"/>
                                    </p:animScale>
                                    <p:animScale>
                                      <p:cBhvr>
                                        <p:cTn id="71" dur="26">
                                          <p:stCondLst>
                                            <p:cond delay="1808"/>
                                          </p:stCondLst>
                                        </p:cTn>
                                        <p:tgtEl>
                                          <p:spTgt spid="10"/>
                                        </p:tgtEl>
                                      </p:cBhvr>
                                      <p:to x="100000" y="95000"/>
                                    </p:animScale>
                                    <p:animScale>
                                      <p:cBhvr>
                                        <p:cTn id="72"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P spid="10" grpId="0"/>
    </p:bldLst>
  </p:timing>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2" name="Picture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12194394" cy="6857999"/>
          </a:xfrm>
          <a:prstGeom prst="rect">
            <a:avLst/>
          </a:prstGeom>
        </p:spPr>
      </p:pic>
    </p:spTree>
    <p:extLst>
      <p:ext uri="{BB962C8B-B14F-4D97-AF65-F5344CB8AC3E}">
        <p14:creationId xmlns:p14="http://schemas.microsoft.com/office/powerpoint/2010/main" val="2653707343"/>
      </p:ext>
    </p:extLst>
  </p:cSld>
  <p:clrMapOvr>
    <a:masterClrMapping/>
  </p:clrMapOvr>
  <p:timing>
    <p:tnLst>
      <p:par>
        <p:cTn id="1" dur="indefinite" restart="never" nodeType="tmRoot"/>
      </p:par>
    </p:tnLst>
  </p:timing>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665815251"/>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14528" y="0"/>
            <a:ext cx="12192000" cy="6858000"/>
          </a:xfrm>
          <a:prstGeom prst="rect">
            <a:avLst/>
          </a:prstGeom>
        </p:spPr>
      </p:pic>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56557" y="148592"/>
            <a:ext cx="4888771" cy="4888771"/>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412771" y="205743"/>
            <a:ext cx="5779229" cy="4774471"/>
          </a:xfrm>
          <a:prstGeom prst="rect">
            <a:avLst/>
          </a:prstGeom>
          <a:ln>
            <a:noFill/>
          </a:ln>
          <a:effectLst>
            <a:softEdge rad="112500"/>
          </a:effectLst>
        </p:spPr>
      </p:pic>
      <p:sp>
        <p:nvSpPr>
          <p:cNvPr id="10" name="TextBox 9"/>
          <p:cNvSpPr txBox="1"/>
          <p:nvPr/>
        </p:nvSpPr>
        <p:spPr>
          <a:xfrm>
            <a:off x="1405981" y="4263389"/>
            <a:ext cx="4452053" cy="584775"/>
          </a:xfrm>
          <a:prstGeom prst="rect">
            <a:avLst/>
          </a:prstGeom>
          <a:noFill/>
        </p:spPr>
        <p:txBody>
          <a:bodyPr wrap="none" rtlCol="0">
            <a:spAutoFit/>
          </a:bodyPr>
          <a:lstStyle/>
          <a:p>
            <a:r>
              <a:rPr lang="en-SG" sz="3200" b="1" dirty="0" smtClean="0">
                <a:solidFill>
                  <a:schemeClr val="bg1"/>
                </a:solidFill>
              </a:rPr>
              <a:t>Some put them to death.</a:t>
            </a:r>
            <a:endParaRPr lang="en-SG" sz="3200" b="1" dirty="0">
              <a:solidFill>
                <a:schemeClr val="bg1"/>
              </a:solidFill>
            </a:endParaRPr>
          </a:p>
        </p:txBody>
      </p:sp>
      <p:sp>
        <p:nvSpPr>
          <p:cNvPr id="11" name="TextBox 10"/>
          <p:cNvSpPr txBox="1"/>
          <p:nvPr/>
        </p:nvSpPr>
        <p:spPr>
          <a:xfrm>
            <a:off x="6967506" y="3437663"/>
            <a:ext cx="5271579" cy="1077218"/>
          </a:xfrm>
          <a:prstGeom prst="rect">
            <a:avLst/>
          </a:prstGeom>
          <a:noFill/>
        </p:spPr>
        <p:txBody>
          <a:bodyPr wrap="square" rtlCol="0">
            <a:spAutoFit/>
          </a:bodyPr>
          <a:lstStyle/>
          <a:p>
            <a:r>
              <a:rPr lang="en-SG" sz="3200" b="1" dirty="0" smtClean="0">
                <a:solidFill>
                  <a:schemeClr val="bg1"/>
                </a:solidFill>
              </a:rPr>
              <a:t>They felt no shame about their sinful ways.</a:t>
            </a:r>
            <a:endParaRPr lang="en-SG" sz="3200" b="1" dirty="0">
              <a:solidFill>
                <a:schemeClr val="bg1"/>
              </a:solidFill>
            </a:endParaRPr>
          </a:p>
        </p:txBody>
      </p:sp>
      <p:sp>
        <p:nvSpPr>
          <p:cNvPr id="12" name="Rectangle 11"/>
          <p:cNvSpPr/>
          <p:nvPr/>
        </p:nvSpPr>
        <p:spPr>
          <a:xfrm>
            <a:off x="1156557" y="5129438"/>
            <a:ext cx="11204172" cy="1569660"/>
          </a:xfrm>
          <a:prstGeom prst="rect">
            <a:avLst/>
          </a:prstGeom>
        </p:spPr>
        <p:txBody>
          <a:bodyPr wrap="square">
            <a:spAutoFit/>
          </a:bodyPr>
          <a:lstStyle/>
          <a:p>
            <a:r>
              <a:rPr lang="en-SG" sz="3200" b="1" dirty="0">
                <a:solidFill>
                  <a:schemeClr val="bg1"/>
                </a:solidFill>
                <a:latin typeface="Arial" panose="020B0604020202020204" pitchFamily="34" charset="0"/>
                <a:ea typeface="Calibri" panose="020F0502020204030204" pitchFamily="34" charset="0"/>
              </a:rPr>
              <a:t>They also cared little for God’s Covenant with them feeling they were politically and materially secure – a special people living in a special land.</a:t>
            </a:r>
            <a:endParaRPr lang="en-SG" sz="3200" b="1" dirty="0">
              <a:solidFill>
                <a:schemeClr val="bg1"/>
              </a:solidFill>
            </a:endParaRPr>
          </a:p>
        </p:txBody>
      </p:sp>
    </p:spTree>
    <p:extLst>
      <p:ext uri="{BB962C8B-B14F-4D97-AF65-F5344CB8AC3E}">
        <p14:creationId xmlns:p14="http://schemas.microsoft.com/office/powerpoint/2010/main" val="2909506084"/>
      </p:ext>
    </p:extLst>
  </p:cSld>
  <p:clrMapOvr>
    <a:masterClrMapping/>
  </p:clrMapOvr>
  <p:timing>
    <p:tnLst>
      <p:par>
        <p:cTn id="1" dur="indefinite" restart="never" nodeType="tmRoot"/>
      </p:par>
    </p:tnLst>
  </p:timing>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47650" y="229285"/>
            <a:ext cx="11544300" cy="1323439"/>
          </a:xfrm>
          <a:prstGeom prst="rect">
            <a:avLst/>
          </a:prstGeom>
        </p:spPr>
        <p:txBody>
          <a:bodyPr wrap="square">
            <a:spAutoFit/>
          </a:bodyPr>
          <a:lstStyle/>
          <a:p>
            <a:r>
              <a:rPr lang="en-GB" sz="4000" b="1" dirty="0">
                <a:solidFill>
                  <a:schemeClr val="bg1"/>
                </a:solidFill>
                <a:effectLst>
                  <a:outerShdw blurRad="38100" dist="38100" dir="2700000" algn="tl">
                    <a:srgbClr val="000000">
                      <a:alpha val="43137"/>
                    </a:srgbClr>
                  </a:outerShdw>
                </a:effectLst>
              </a:rPr>
              <a:t>What is the destiny of the Antichrist? (See 7:11, 26; 8:25; 11:45 - Compare with Rev 19:20).</a:t>
            </a:r>
            <a:endParaRPr lang="en-SG" sz="4000" b="1" dirty="0">
              <a:solidFill>
                <a:schemeClr val="bg1"/>
              </a:solidFill>
              <a:effectLst>
                <a:outerShdw blurRad="38100" dist="38100" dir="2700000" algn="tl">
                  <a:srgbClr val="000000">
                    <a:alpha val="43137"/>
                  </a:srgbClr>
                </a:outerShdw>
              </a:effectLst>
            </a:endParaRPr>
          </a:p>
        </p:txBody>
      </p:sp>
      <p:sp>
        <p:nvSpPr>
          <p:cNvPr id="6" name="Rectangle 5"/>
          <p:cNvSpPr/>
          <p:nvPr/>
        </p:nvSpPr>
        <p:spPr>
          <a:xfrm>
            <a:off x="247650" y="1782009"/>
            <a:ext cx="6096000" cy="4524315"/>
          </a:xfrm>
          <a:prstGeom prst="rect">
            <a:avLst/>
          </a:prstGeom>
        </p:spPr>
        <p:txBody>
          <a:bodyPr>
            <a:spAutoFit/>
          </a:bodyPr>
          <a:lstStyle/>
          <a:p>
            <a:r>
              <a:rPr lang="en-GB" sz="4800" b="1" i="1" dirty="0">
                <a:solidFill>
                  <a:schemeClr val="bg1"/>
                </a:solidFill>
                <a:effectLst>
                  <a:outerShdw blurRad="38100" dist="38100" dir="2700000" algn="tl">
                    <a:srgbClr val="000000">
                      <a:alpha val="43137"/>
                    </a:srgbClr>
                  </a:outerShdw>
                </a:effectLst>
              </a:rPr>
              <a:t>He will be taken before a court and his power totally taken away. He will be slain by God, not human power, and thrown into fire.</a:t>
            </a:r>
            <a:endParaRPr lang="en-SG" sz="4800" b="1" i="1" dirty="0">
              <a:solidFill>
                <a:schemeClr val="bg1"/>
              </a:solidFill>
              <a:effectLst>
                <a:outerShdw blurRad="38100" dist="38100" dir="2700000" algn="tl">
                  <a:srgbClr val="000000">
                    <a:alpha val="43137"/>
                  </a:srgbClr>
                </a:outerShdw>
              </a:effectLst>
            </a:endParaRPr>
          </a:p>
        </p:txBody>
      </p:sp>
      <p:pic>
        <p:nvPicPr>
          <p:cNvPr id="7" name="Picture 6" descr="Revelation 19TheBeastandtheFalseProphet.jpg"/>
          <p:cNvPicPr>
            <a:picLocks noChangeAspect="1"/>
          </p:cNvPicPr>
          <p:nvPr/>
        </p:nvPicPr>
        <p:blipFill>
          <a:blip r:embed="rId3" cstate="print"/>
          <a:stretch>
            <a:fillRect/>
          </a:stretch>
        </p:blipFill>
        <p:spPr>
          <a:xfrm>
            <a:off x="6191250" y="458570"/>
            <a:ext cx="5848350" cy="6628715"/>
          </a:xfrm>
          <a:prstGeom prst="roundRect">
            <a:avLst>
              <a:gd name="adj" fmla="val 16667"/>
            </a:avLst>
          </a:prstGeom>
          <a:ln>
            <a:noFill/>
          </a:ln>
          <a:effectLst>
            <a:outerShdw blurRad="152400" dist="12000" dir="900000" sy="98000" kx="110000" ky="200000" algn="tl" rotWithShape="0">
              <a:srgbClr val="000000">
                <a:alpha val="30000"/>
              </a:srgbClr>
            </a:outerShdw>
            <a:reflection blurRad="6350" stA="50000" endA="300" endPos="90000" dir="5400000" sy="-100000" algn="bl" rotWithShape="0"/>
          </a:effectLst>
          <a:scene3d>
            <a:camera prst="perspectiveRelaxed">
              <a:rot lat="19800000" lon="1200000" rev="20820000"/>
            </a:camera>
            <a:lightRig rig="threePt" dir="t"/>
          </a:scene3d>
          <a:sp3d contourW="6350" prstMaterial="matte">
            <a:bevelT w="101600" h="101600"/>
            <a:contourClr>
              <a:srgbClr val="969696"/>
            </a:contourClr>
          </a:sp3d>
        </p:spPr>
      </p:pic>
    </p:spTree>
    <p:extLst>
      <p:ext uri="{BB962C8B-B14F-4D97-AF65-F5344CB8AC3E}">
        <p14:creationId xmlns:p14="http://schemas.microsoft.com/office/powerpoint/2010/main" val="9319236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fade">
                                      <p:cBhvr>
                                        <p:cTn id="12" dur="1000"/>
                                        <p:tgtEl>
                                          <p:spTgt spid="7"/>
                                        </p:tgtEl>
                                      </p:cBhvr>
                                    </p:animEffect>
                                    <p:anim calcmode="lin" valueType="num">
                                      <p:cBhvr>
                                        <p:cTn id="13" dur="1000" fill="hold"/>
                                        <p:tgtEl>
                                          <p:spTgt spid="7"/>
                                        </p:tgtEl>
                                        <p:attrNameLst>
                                          <p:attrName>ppt_x</p:attrName>
                                        </p:attrNameLst>
                                      </p:cBhvr>
                                      <p:tavLst>
                                        <p:tav tm="0">
                                          <p:val>
                                            <p:strVal val="#ppt_x"/>
                                          </p:val>
                                        </p:tav>
                                        <p:tav tm="100000">
                                          <p:val>
                                            <p:strVal val="#ppt_x"/>
                                          </p:val>
                                        </p:tav>
                                      </p:tavLst>
                                    </p:anim>
                                    <p:anim calcmode="lin" valueType="num">
                                      <p:cBhvr>
                                        <p:cTn id="1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8" name="Rectangle 7"/>
          <p:cNvSpPr/>
          <p:nvPr/>
        </p:nvSpPr>
        <p:spPr>
          <a:xfrm>
            <a:off x="323850" y="108913"/>
            <a:ext cx="11525250" cy="1446550"/>
          </a:xfrm>
          <a:prstGeom prst="rect">
            <a:avLst/>
          </a:prstGeom>
        </p:spPr>
        <p:txBody>
          <a:bodyPr wrap="square">
            <a:spAutoFit/>
          </a:bodyPr>
          <a:lstStyle/>
          <a:p>
            <a:r>
              <a:rPr lang="en-GB" sz="4400" b="1" dirty="0">
                <a:solidFill>
                  <a:schemeClr val="bg1"/>
                </a:solidFill>
                <a:effectLst>
                  <a:outerShdw blurRad="38100" dist="38100" dir="2700000" algn="tl">
                    <a:srgbClr val="000000">
                      <a:alpha val="43137"/>
                    </a:srgbClr>
                  </a:outerShdw>
                </a:effectLst>
              </a:rPr>
              <a:t>What happens to the Saints in the time of the Antichrist? (See 7:21-22, 25-27; 12:1-3).</a:t>
            </a:r>
            <a:endParaRPr lang="en-SG" sz="4400" b="1" dirty="0">
              <a:solidFill>
                <a:schemeClr val="bg1"/>
              </a:solidFill>
              <a:effectLst>
                <a:outerShdw blurRad="38100" dist="38100" dir="2700000" algn="tl">
                  <a:srgbClr val="000000">
                    <a:alpha val="43137"/>
                  </a:srgbClr>
                </a:outerShdw>
              </a:effectLst>
            </a:endParaRPr>
          </a:p>
        </p:txBody>
      </p:sp>
      <p:sp>
        <p:nvSpPr>
          <p:cNvPr id="9" name="Rectangle 8"/>
          <p:cNvSpPr/>
          <p:nvPr/>
        </p:nvSpPr>
        <p:spPr>
          <a:xfrm>
            <a:off x="381000" y="1555463"/>
            <a:ext cx="11410950" cy="5078313"/>
          </a:xfrm>
          <a:prstGeom prst="rect">
            <a:avLst/>
          </a:prstGeom>
        </p:spPr>
        <p:style>
          <a:lnRef idx="0">
            <a:schemeClr val="accent5"/>
          </a:lnRef>
          <a:fillRef idx="3">
            <a:schemeClr val="accent5"/>
          </a:fillRef>
          <a:effectRef idx="3">
            <a:schemeClr val="accent5"/>
          </a:effectRef>
          <a:fontRef idx="minor">
            <a:schemeClr val="lt1"/>
          </a:fontRef>
        </p:style>
        <p:txBody>
          <a:bodyPr wrap="square">
            <a:spAutoFit/>
          </a:bodyPr>
          <a:lstStyle/>
          <a:p>
            <a:r>
              <a:rPr lang="en-GB" sz="5400" b="1" i="1" dirty="0">
                <a:solidFill>
                  <a:schemeClr val="bg1"/>
                </a:solidFill>
                <a:effectLst>
                  <a:outerShdw blurRad="38100" dist="38100" dir="2700000" algn="tl">
                    <a:srgbClr val="000000">
                      <a:alpha val="43137"/>
                    </a:srgbClr>
                  </a:outerShdw>
                </a:effectLst>
              </a:rPr>
              <a:t>The Antichrist will wage war against them and be defeated by him until Jesus returns to destroy him. The Antichrist will oppress and persecute God’s people during the Great Tribulation.</a:t>
            </a:r>
            <a:endParaRPr lang="en-SG" sz="5400" b="1" i="1" dirty="0">
              <a:solidFill>
                <a:schemeClr val="bg1"/>
              </a:solidFill>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0225466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Lst>
  </p:timing>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615042" y="235261"/>
            <a:ext cx="4227439" cy="887102"/>
          </a:xfrm>
          <a:prstGeom prst="rect">
            <a:avLst/>
          </a:prstGeom>
        </p:spPr>
        <p:txBody>
          <a:bodyPr wrap="none">
            <a:spAutoFit/>
          </a:bodyPr>
          <a:lstStyle/>
          <a:p>
            <a:pPr lvl="0">
              <a:lnSpc>
                <a:spcPct val="115000"/>
              </a:lnSpc>
              <a:spcAft>
                <a:spcPts val="0"/>
              </a:spcAft>
            </a:pPr>
            <a:r>
              <a:rPr lang="en-SG" sz="4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5. Conclusion</a:t>
            </a:r>
            <a:endParaRPr lang="en-SG" sz="36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56636" y="1122363"/>
            <a:ext cx="11126406" cy="5719001"/>
          </a:xfrm>
          <a:prstGeom prst="rect">
            <a:avLst/>
          </a:prstGeom>
          <a:solidFill>
            <a:schemeClr val="accent5">
              <a:lumMod val="50000"/>
              <a:alpha val="71000"/>
            </a:schemeClr>
          </a:solidFill>
        </p:spPr>
        <p:txBody>
          <a:bodyPr wrap="square">
            <a:spAutoFit/>
          </a:bodyPr>
          <a:lstStyle/>
          <a:p>
            <a:pPr marL="4572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Daniel reveals our destiny if we are to live the life that Daniel demonstrated – a life of ____________________ - of walking in God’s will in troubled time. We see no compromise in Daniel and his friends even in times of great persecution. This is a comforting message to us Saints in the End Times. We are to rise to be GOD’S PERSON FOR GOD’S PROGRAM. We must learn from Daniel the characteristics that are to be found in us in order to persevere through the End Time troubles – not only persevere but OVERCOME.</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7186280" y="1664531"/>
            <a:ext cx="2426177"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INTEGRITY</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97246243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grpId="0" nodeType="with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234070"/>
          </a:xfrm>
          <a:prstGeom prst="rect">
            <a:avLst/>
          </a:prstGeom>
          <a:ln>
            <a:noFill/>
          </a:ln>
          <a:effectLst>
            <a:softEdge rad="112500"/>
          </a:effectLst>
        </p:spPr>
      </p:pic>
      <p:sp>
        <p:nvSpPr>
          <p:cNvPr id="4" name="Rectangle 3"/>
          <p:cNvSpPr/>
          <p:nvPr/>
        </p:nvSpPr>
        <p:spPr>
          <a:xfrm>
            <a:off x="695055" y="834443"/>
            <a:ext cx="5713276" cy="5189113"/>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ONE: OVERVIEW OF THE MAJOR PROPHETS</a:t>
            </a:r>
            <a:endParaRPr lang="en-SG"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9898004"/>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97477" y="273337"/>
            <a:ext cx="11850624" cy="1015663"/>
          </a:xfrm>
          <a:prstGeom prst="rect">
            <a:avLst/>
          </a:prstGeom>
          <a:noFill/>
        </p:spPr>
        <p:txBody>
          <a:bodyPr wrap="square" lIns="91440" tIns="45720" rIns="91440" bIns="45720">
            <a:spAutoFit/>
          </a:bodyPr>
          <a:lstStyle/>
          <a:p>
            <a:pPr algn="ctr"/>
            <a:r>
              <a:rPr lang="en-US" sz="6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5. General Principles for Today</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angle 3"/>
          <p:cNvSpPr/>
          <p:nvPr/>
        </p:nvSpPr>
        <p:spPr>
          <a:xfrm>
            <a:off x="541564" y="1368301"/>
            <a:ext cx="11108871" cy="1077218"/>
          </a:xfrm>
          <a:prstGeom prst="rect">
            <a:avLst/>
          </a:prstGeom>
        </p:spPr>
        <p:txBody>
          <a:bodyPr wrap="square">
            <a:spAutoFit/>
          </a:bodyPr>
          <a:lstStyle/>
          <a:p>
            <a:r>
              <a:rPr lang="en-SG" sz="3200" dirty="0">
                <a:solidFill>
                  <a:schemeClr val="bg1"/>
                </a:solidFill>
                <a:latin typeface="Arial" panose="020B0604020202020204" pitchFamily="34" charset="0"/>
                <a:ea typeface="Calibri" panose="020F0502020204030204" pitchFamily="34" charset="0"/>
              </a:rPr>
              <a:t>The prophets did not just speak to Israel then, they speak to Israel ________ and to the </a:t>
            </a:r>
            <a:r>
              <a:rPr lang="en-SG" sz="3200" dirty="0" smtClean="0">
                <a:solidFill>
                  <a:schemeClr val="bg1"/>
                </a:solidFill>
                <a:latin typeface="Arial" panose="020B0604020202020204" pitchFamily="34" charset="0"/>
                <a:ea typeface="Calibri" panose="020F0502020204030204" pitchFamily="34" charset="0"/>
              </a:rPr>
              <a:t>Church. </a:t>
            </a:r>
            <a:endParaRPr lang="en-SG" sz="3200" dirty="0">
              <a:solidFill>
                <a:schemeClr val="bg1"/>
              </a:solidFill>
            </a:endParaRPr>
          </a:p>
        </p:txBody>
      </p:sp>
      <p:sp>
        <p:nvSpPr>
          <p:cNvPr id="7" name="Rectangle 6"/>
          <p:cNvSpPr/>
          <p:nvPr/>
        </p:nvSpPr>
        <p:spPr>
          <a:xfrm>
            <a:off x="541564" y="3125700"/>
            <a:ext cx="10684329" cy="3052118"/>
          </a:xfrm>
          <a:prstGeom prst="rect">
            <a:avLst/>
          </a:prstGeom>
          <a:solidFill>
            <a:schemeClr val="bg1">
              <a:lumMod val="50000"/>
              <a:alpha val="86000"/>
            </a:schemeClr>
          </a:solid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________________________ comes first to His people (Israel and the Church).</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God has to ____________________ His people of their moral and spiritual rebellion and their refusal to heed the warnings of the prophets.</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859201" y="1660559"/>
            <a:ext cx="1557349"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NOW</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1665431" y="2971224"/>
            <a:ext cx="3419526"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JUDGEMENT</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3598814" y="4210276"/>
            <a:ext cx="2972289"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DISCIPLINE</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304771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25903" y="792059"/>
            <a:ext cx="6797448" cy="5273882"/>
          </a:xfrm>
          <a:prstGeom prst="rect">
            <a:avLst/>
          </a:prstGeom>
          <a:ln>
            <a:noFill/>
          </a:ln>
          <a:effectLst>
            <a:softEdge rad="112500"/>
          </a:effectLst>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110842" y="792059"/>
            <a:ext cx="6797448" cy="5273882"/>
          </a:xfrm>
          <a:prstGeom prst="rect">
            <a:avLst/>
          </a:prstGeom>
          <a:ln>
            <a:noFill/>
          </a:ln>
          <a:effectLst>
            <a:softEdge rad="112500"/>
          </a:effectLst>
        </p:spPr>
      </p:pic>
    </p:spTree>
    <p:extLst>
      <p:ext uri="{BB962C8B-B14F-4D97-AF65-F5344CB8AC3E}">
        <p14:creationId xmlns:p14="http://schemas.microsoft.com/office/powerpoint/2010/main" val="337921646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70114" y="333119"/>
            <a:ext cx="6033825" cy="6422336"/>
          </a:xfrm>
          <a:prstGeom prst="rect">
            <a:avLst/>
          </a:prstGeom>
          <a:solidFill>
            <a:schemeClr val="bg1">
              <a:lumMod val="50000"/>
              <a:alpha val="72000"/>
            </a:schemeClr>
          </a:solidFill>
        </p:spPr>
        <p:txBody>
          <a:bodyPr wrap="square">
            <a:spAutoFit/>
          </a:bodyPr>
          <a:lstStyle/>
          <a:p>
            <a:pPr marL="342900" lvl="0" indent="-342900">
              <a:lnSpc>
                <a:spcPct val="115000"/>
              </a:lnSpc>
              <a:spcAft>
                <a:spcPts val="1000"/>
              </a:spcAft>
              <a:buFont typeface="Arial" panose="020B0604020202020204" pitchFamily="34" charset="0"/>
              <a:buChar char="-"/>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same prophets who pronounced _________________ also announced the _____________________ of God. Similarly, because God loves us, He must sometimes chasten us as His children to train us in the ways of righteousness.</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74441" y="1485166"/>
            <a:ext cx="4575612"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CONDEMNATION</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7" name="Rectangle 6"/>
          <p:cNvSpPr/>
          <p:nvPr/>
        </p:nvSpPr>
        <p:spPr>
          <a:xfrm>
            <a:off x="1338085" y="2713290"/>
            <a:ext cx="3911968"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CONSOLATION</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403939" y="298738"/>
            <a:ext cx="5660099" cy="6456717"/>
          </a:xfrm>
          <a:prstGeom prst="rect">
            <a:avLst/>
          </a:prstGeom>
          <a:ln>
            <a:noFill/>
          </a:ln>
          <a:effectLst>
            <a:softEdge rad="112500"/>
          </a:effectLst>
        </p:spPr>
      </p:pic>
    </p:spTree>
    <p:extLst>
      <p:ext uri="{BB962C8B-B14F-4D97-AF65-F5344CB8AC3E}">
        <p14:creationId xmlns:p14="http://schemas.microsoft.com/office/powerpoint/2010/main" val="25969411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97173" y="48997"/>
            <a:ext cx="11197653" cy="830997"/>
          </a:xfrm>
          <a:prstGeom prst="rect">
            <a:avLst/>
          </a:prstGeom>
          <a:noFill/>
        </p:spPr>
        <p:txBody>
          <a:bodyPr wrap="square" lIns="91440" tIns="45720" rIns="91440" bIns="45720">
            <a:spAutoFit/>
          </a:bodyPr>
          <a:lstStyle/>
          <a:p>
            <a:pPr algn="ctr"/>
            <a:r>
              <a:rPr lang="en-US" sz="48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6. Prophetic Messages for this Generation</a:t>
            </a:r>
            <a:endParaRPr lang="en-US" sz="48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4" name="Rectangle 3"/>
          <p:cNvSpPr/>
          <p:nvPr/>
        </p:nvSpPr>
        <p:spPr>
          <a:xfrm>
            <a:off x="137959" y="1122363"/>
            <a:ext cx="3160852" cy="5262979"/>
          </a:xfrm>
          <a:prstGeom prst="rect">
            <a:avLst/>
          </a:prstGeom>
          <a:noFill/>
        </p:spPr>
        <p:txBody>
          <a:bodyPr wrap="square">
            <a:spAutoFit/>
          </a:bodyPr>
          <a:lstStyle/>
          <a:p>
            <a:pPr algn="ctr"/>
            <a:r>
              <a:rPr lang="en-SG" sz="2800" dirty="0">
                <a:solidFill>
                  <a:schemeClr val="bg1"/>
                </a:solidFill>
              </a:rPr>
              <a:t>The Major Prophets, by the Spirit, saw events far beyond their present day. They spoke of Jesus’ first and second coming (we will see this as we study each book). They spoke of a future MESSIANIC ear (The Millennium).</a:t>
            </a:r>
          </a:p>
        </p:txBody>
      </p:sp>
      <p:pic>
        <p:nvPicPr>
          <p:cNvPr id="13" name="Picture 1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57797" y="857820"/>
            <a:ext cx="8696244" cy="5923137"/>
          </a:xfrm>
          <a:prstGeom prst="rect">
            <a:avLst/>
          </a:prstGeom>
          <a:ln>
            <a:noFill/>
          </a:ln>
          <a:effectLst>
            <a:softEdge rad="112500"/>
          </a:effectLst>
        </p:spPr>
      </p:pic>
    </p:spTree>
    <p:extLst>
      <p:ext uri="{BB962C8B-B14F-4D97-AF65-F5344CB8AC3E}">
        <p14:creationId xmlns:p14="http://schemas.microsoft.com/office/powerpoint/2010/main" val="3563502022"/>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0" y="0"/>
            <a:ext cx="12192000" cy="6936258"/>
          </a:xfrm>
          <a:prstGeom prst="rect">
            <a:avLst/>
          </a:prstGeom>
          <a:solidFill>
            <a:schemeClr val="tx1">
              <a:lumMod val="95000"/>
              <a:lumOff val="5000"/>
              <a:alpha val="43000"/>
            </a:schemeClr>
          </a:solidFill>
        </p:spPr>
        <p:txBody>
          <a:bodyPr wrap="square">
            <a:spAutoFit/>
          </a:bodyPr>
          <a:lstStyle/>
          <a:p>
            <a:pPr marL="457200">
              <a:lnSpc>
                <a:spcPct val="115000"/>
              </a:lnSpc>
              <a:spcAft>
                <a:spcPts val="100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Modern day events we see happening in the Middle East were prophesied by the prophets:</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arenBoth"/>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The ________________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of the nation of Israel (Isaiah 66:8) – Happened in 1948.</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mj-lt"/>
              <a:buAutoNum type="arabicParenBoth"/>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The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return of the Jews to Israel (Jeremiah 31:10, 16-17; Isaiah 11:11-12)</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From the ___________________ (Russia) (Jeremiah 23:7-8; 3:14,18)</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From the ___________________ (Ethiopia (Ezekiel 34:25-31)</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15000"/>
              </a:lnSpc>
              <a:spcAft>
                <a:spcPts val="1000"/>
              </a:spcAft>
              <a:buFont typeface="Arial" panose="020B0604020202020204" pitchFamily="34" charset="0"/>
              <a:buChar char="-"/>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From ____________________ (</a:t>
            </a:r>
            <a:r>
              <a:rPr lang="en-SG" sz="2800" dirty="0" err="1">
                <a:solidFill>
                  <a:schemeClr val="bg1"/>
                </a:solidFill>
                <a:latin typeface="Arial" panose="020B0604020202020204" pitchFamily="34" charset="0"/>
                <a:ea typeface="Calibri" panose="020F0502020204030204" pitchFamily="34" charset="0"/>
                <a:cs typeface="Times New Roman" panose="02020603050405020304" pitchFamily="18" charset="0"/>
              </a:rPr>
              <a:t>Sinim</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(Isaiah 49:12)</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1000"/>
              </a:spcAft>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(3) Restoration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of the _____________ language (Zephaniah 3:9) and of productivity of the land (Jeremiah 31:5, 12).</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 especially shows, with some detail, the end-time events which are near and we need to be aware of and be ready for.</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1714973" y="900078"/>
            <a:ext cx="2190921"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REBIRTH</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2515136" y="2659559"/>
            <a:ext cx="1884748"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NORTH</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2515136" y="3311926"/>
            <a:ext cx="1835759"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SOUTH</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2515136" y="3900142"/>
            <a:ext cx="1702710"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CHINA</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3645826" y="4511433"/>
            <a:ext cx="2236510"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HEBREW</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Rectangle 11"/>
          <p:cNvSpPr/>
          <p:nvPr/>
        </p:nvSpPr>
        <p:spPr>
          <a:xfrm>
            <a:off x="1202958" y="5625408"/>
            <a:ext cx="1905907"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DANIEL</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361304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1"/>
                                        </p:tgtEl>
                                        <p:attrNameLst>
                                          <p:attrName>style.visibility</p:attrName>
                                        </p:attrNameLst>
                                      </p:cBhvr>
                                      <p:to>
                                        <p:strVal val="visible"/>
                                      </p:to>
                                    </p:set>
                                    <p:animEffect transition="in" filter="wipe(down)">
                                      <p:cBhvr>
                                        <p:cTn id="79" dur="580">
                                          <p:stCondLst>
                                            <p:cond delay="0"/>
                                          </p:stCondLst>
                                        </p:cTn>
                                        <p:tgtEl>
                                          <p:spTgt spid="11"/>
                                        </p:tgtEl>
                                      </p:cBhvr>
                                    </p:animEffect>
                                    <p:anim calcmode="lin" valueType="num">
                                      <p:cBhvr>
                                        <p:cTn id="80"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85" dur="26">
                                          <p:stCondLst>
                                            <p:cond delay="650"/>
                                          </p:stCondLst>
                                        </p:cTn>
                                        <p:tgtEl>
                                          <p:spTgt spid="11"/>
                                        </p:tgtEl>
                                      </p:cBhvr>
                                      <p:to x="100000" y="60000"/>
                                    </p:animScale>
                                    <p:animScale>
                                      <p:cBhvr>
                                        <p:cTn id="86" dur="166" decel="50000">
                                          <p:stCondLst>
                                            <p:cond delay="676"/>
                                          </p:stCondLst>
                                        </p:cTn>
                                        <p:tgtEl>
                                          <p:spTgt spid="11"/>
                                        </p:tgtEl>
                                      </p:cBhvr>
                                      <p:to x="100000" y="100000"/>
                                    </p:animScale>
                                    <p:animScale>
                                      <p:cBhvr>
                                        <p:cTn id="87" dur="26">
                                          <p:stCondLst>
                                            <p:cond delay="1312"/>
                                          </p:stCondLst>
                                        </p:cTn>
                                        <p:tgtEl>
                                          <p:spTgt spid="11"/>
                                        </p:tgtEl>
                                      </p:cBhvr>
                                      <p:to x="100000" y="80000"/>
                                    </p:animScale>
                                    <p:animScale>
                                      <p:cBhvr>
                                        <p:cTn id="88" dur="166" decel="50000">
                                          <p:stCondLst>
                                            <p:cond delay="1338"/>
                                          </p:stCondLst>
                                        </p:cTn>
                                        <p:tgtEl>
                                          <p:spTgt spid="11"/>
                                        </p:tgtEl>
                                      </p:cBhvr>
                                      <p:to x="100000" y="100000"/>
                                    </p:animScale>
                                    <p:animScale>
                                      <p:cBhvr>
                                        <p:cTn id="89" dur="26">
                                          <p:stCondLst>
                                            <p:cond delay="1642"/>
                                          </p:stCondLst>
                                        </p:cTn>
                                        <p:tgtEl>
                                          <p:spTgt spid="11"/>
                                        </p:tgtEl>
                                      </p:cBhvr>
                                      <p:to x="100000" y="90000"/>
                                    </p:animScale>
                                    <p:animScale>
                                      <p:cBhvr>
                                        <p:cTn id="90" dur="166" decel="50000">
                                          <p:stCondLst>
                                            <p:cond delay="1668"/>
                                          </p:stCondLst>
                                        </p:cTn>
                                        <p:tgtEl>
                                          <p:spTgt spid="11"/>
                                        </p:tgtEl>
                                      </p:cBhvr>
                                      <p:to x="100000" y="100000"/>
                                    </p:animScale>
                                    <p:animScale>
                                      <p:cBhvr>
                                        <p:cTn id="91" dur="26">
                                          <p:stCondLst>
                                            <p:cond delay="1808"/>
                                          </p:stCondLst>
                                        </p:cTn>
                                        <p:tgtEl>
                                          <p:spTgt spid="11"/>
                                        </p:tgtEl>
                                      </p:cBhvr>
                                      <p:to x="100000" y="95000"/>
                                    </p:animScale>
                                    <p:animScale>
                                      <p:cBhvr>
                                        <p:cTn id="92" dur="166" decel="50000">
                                          <p:stCondLst>
                                            <p:cond delay="1834"/>
                                          </p:stCondLst>
                                        </p:cTn>
                                        <p:tgtEl>
                                          <p:spTgt spid="11"/>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2"/>
                                        </p:tgtEl>
                                        <p:attrNameLst>
                                          <p:attrName>style.visibility</p:attrName>
                                        </p:attrNameLst>
                                      </p:cBhvr>
                                      <p:to>
                                        <p:strVal val="visible"/>
                                      </p:to>
                                    </p:set>
                                    <p:animEffect transition="in" filter="wipe(down)">
                                      <p:cBhvr>
                                        <p:cTn id="97" dur="580">
                                          <p:stCondLst>
                                            <p:cond delay="0"/>
                                          </p:stCondLst>
                                        </p:cTn>
                                        <p:tgtEl>
                                          <p:spTgt spid="12"/>
                                        </p:tgtEl>
                                      </p:cBhvr>
                                    </p:animEffect>
                                    <p:anim calcmode="lin" valueType="num">
                                      <p:cBhvr>
                                        <p:cTn id="98"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103" dur="26">
                                          <p:stCondLst>
                                            <p:cond delay="650"/>
                                          </p:stCondLst>
                                        </p:cTn>
                                        <p:tgtEl>
                                          <p:spTgt spid="12"/>
                                        </p:tgtEl>
                                      </p:cBhvr>
                                      <p:to x="100000" y="60000"/>
                                    </p:animScale>
                                    <p:animScale>
                                      <p:cBhvr>
                                        <p:cTn id="104" dur="166" decel="50000">
                                          <p:stCondLst>
                                            <p:cond delay="676"/>
                                          </p:stCondLst>
                                        </p:cTn>
                                        <p:tgtEl>
                                          <p:spTgt spid="12"/>
                                        </p:tgtEl>
                                      </p:cBhvr>
                                      <p:to x="100000" y="100000"/>
                                    </p:animScale>
                                    <p:animScale>
                                      <p:cBhvr>
                                        <p:cTn id="105" dur="26">
                                          <p:stCondLst>
                                            <p:cond delay="1312"/>
                                          </p:stCondLst>
                                        </p:cTn>
                                        <p:tgtEl>
                                          <p:spTgt spid="12"/>
                                        </p:tgtEl>
                                      </p:cBhvr>
                                      <p:to x="100000" y="80000"/>
                                    </p:animScale>
                                    <p:animScale>
                                      <p:cBhvr>
                                        <p:cTn id="106" dur="166" decel="50000">
                                          <p:stCondLst>
                                            <p:cond delay="1338"/>
                                          </p:stCondLst>
                                        </p:cTn>
                                        <p:tgtEl>
                                          <p:spTgt spid="12"/>
                                        </p:tgtEl>
                                      </p:cBhvr>
                                      <p:to x="100000" y="100000"/>
                                    </p:animScale>
                                    <p:animScale>
                                      <p:cBhvr>
                                        <p:cTn id="107" dur="26">
                                          <p:stCondLst>
                                            <p:cond delay="1642"/>
                                          </p:stCondLst>
                                        </p:cTn>
                                        <p:tgtEl>
                                          <p:spTgt spid="12"/>
                                        </p:tgtEl>
                                      </p:cBhvr>
                                      <p:to x="100000" y="90000"/>
                                    </p:animScale>
                                    <p:animScale>
                                      <p:cBhvr>
                                        <p:cTn id="108" dur="166" decel="50000">
                                          <p:stCondLst>
                                            <p:cond delay="1668"/>
                                          </p:stCondLst>
                                        </p:cTn>
                                        <p:tgtEl>
                                          <p:spTgt spid="12"/>
                                        </p:tgtEl>
                                      </p:cBhvr>
                                      <p:to x="100000" y="100000"/>
                                    </p:animScale>
                                    <p:animScale>
                                      <p:cBhvr>
                                        <p:cTn id="109" dur="26">
                                          <p:stCondLst>
                                            <p:cond delay="1808"/>
                                          </p:stCondLst>
                                        </p:cTn>
                                        <p:tgtEl>
                                          <p:spTgt spid="12"/>
                                        </p:tgtEl>
                                      </p:cBhvr>
                                      <p:to x="100000" y="95000"/>
                                    </p:animScale>
                                    <p:animScale>
                                      <p:cBhvr>
                                        <p:cTn id="110"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1" grpId="0"/>
      <p:bldP spid="12"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052341" y="0"/>
            <a:ext cx="8139659" cy="6858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6" name="Rectangle 5"/>
          <p:cNvSpPr/>
          <p:nvPr/>
        </p:nvSpPr>
        <p:spPr>
          <a:xfrm>
            <a:off x="170513" y="109012"/>
            <a:ext cx="3711315" cy="3785652"/>
          </a:xfrm>
          <a:prstGeom prst="rect">
            <a:avLst/>
          </a:prstGeom>
          <a:noFill/>
        </p:spPr>
        <p:txBody>
          <a:bodyPr wrap="square" lIns="91440" tIns="45720" rIns="91440" bIns="45720">
            <a:spAutoFit/>
          </a:bodyPr>
          <a:lstStyle/>
          <a:p>
            <a:pPr algn="ctr"/>
            <a:r>
              <a:rPr lang="en-US" sz="6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7. Comparing the Four Prophets</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149426812"/>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1402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889167" y="-1"/>
            <a:ext cx="3302832" cy="7358063"/>
          </a:xfrm>
          <a:prstGeom prst="rect">
            <a:avLst/>
          </a:prstGeom>
        </p:spPr>
      </p:pic>
    </p:spTree>
    <p:extLst>
      <p:ext uri="{BB962C8B-B14F-4D97-AF65-F5344CB8AC3E}">
        <p14:creationId xmlns:p14="http://schemas.microsoft.com/office/powerpoint/2010/main" val="3906788827"/>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497360589"/>
              </p:ext>
            </p:extLst>
          </p:nvPr>
        </p:nvGraphicFramePr>
        <p:xfrm>
          <a:off x="759501" y="1015663"/>
          <a:ext cx="10672997" cy="5854604"/>
        </p:xfrm>
        <a:graphic>
          <a:graphicData uri="http://schemas.openxmlformats.org/drawingml/2006/table">
            <a:tbl>
              <a:tblPr firstRow="1" firstCol="1" bandRow="1">
                <a:tableStyleId>{5C22544A-7EE6-4342-B048-85BDC9FD1C3A}</a:tableStyleId>
              </a:tblPr>
              <a:tblGrid>
                <a:gridCol w="2983043"/>
                <a:gridCol w="7689954"/>
              </a:tblGrid>
              <a:tr h="576963">
                <a:tc>
                  <a:txBody>
                    <a:bodyPr/>
                    <a:lstStyle/>
                    <a:p>
                      <a:pPr>
                        <a:lnSpc>
                          <a:spcPct val="115000"/>
                        </a:lnSpc>
                        <a:spcAft>
                          <a:spcPts val="1000"/>
                        </a:spcAft>
                      </a:pPr>
                      <a:r>
                        <a:rPr lang="en-SG" sz="3600" dirty="0">
                          <a:effectLst>
                            <a:outerShdw blurRad="38100" dist="38100" dir="2700000" algn="tl">
                              <a:srgbClr val="000000">
                                <a:alpha val="43137"/>
                              </a:srgbClr>
                            </a:outerShdw>
                          </a:effectLst>
                        </a:rPr>
                        <a:t>    </a:t>
                      </a:r>
                      <a:r>
                        <a:rPr lang="en-SG" sz="3600" baseline="0" dirty="0" smtClean="0">
                          <a:effectLst>
                            <a:outerShdw blurRad="38100" dist="38100" dir="2700000" algn="tl">
                              <a:srgbClr val="000000">
                                <a:alpha val="43137"/>
                              </a:srgbClr>
                            </a:outerShdw>
                          </a:effectLst>
                        </a:rPr>
                        <a:t>  </a:t>
                      </a:r>
                      <a:r>
                        <a:rPr lang="en-SG" sz="3600" dirty="0" smtClean="0">
                          <a:effectLst>
                            <a:outerShdw blurRad="38100" dist="38100" dir="2700000" algn="tl">
                              <a:srgbClr val="000000">
                                <a:alpha val="43137"/>
                              </a:srgbClr>
                            </a:outerShdw>
                          </a:effectLst>
                        </a:rPr>
                        <a:t>Book</a:t>
                      </a:r>
                      <a:endParaRPr lang="en-SG"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c>
                  <a:txBody>
                    <a:bodyPr/>
                    <a:lstStyle/>
                    <a:p>
                      <a:pPr>
                        <a:lnSpc>
                          <a:spcPct val="115000"/>
                        </a:lnSpc>
                        <a:spcAft>
                          <a:spcPts val="1000"/>
                        </a:spcAft>
                      </a:pPr>
                      <a:r>
                        <a:rPr lang="en-SG" sz="3600" dirty="0">
                          <a:effectLst/>
                        </a:rPr>
                        <a:t>  </a:t>
                      </a:r>
                      <a:r>
                        <a:rPr lang="en-SG" sz="3600" dirty="0" smtClean="0">
                          <a:effectLst/>
                        </a:rPr>
                        <a:t>                  </a:t>
                      </a:r>
                      <a:r>
                        <a:rPr lang="en-SG" sz="3600" dirty="0" smtClean="0">
                          <a:effectLst>
                            <a:outerShdw blurRad="38100" dist="38100" dir="2700000" algn="tl">
                              <a:srgbClr val="000000">
                                <a:alpha val="43137"/>
                              </a:srgbClr>
                            </a:outerShdw>
                          </a:effectLst>
                        </a:rPr>
                        <a:t>Main   </a:t>
                      </a:r>
                      <a:r>
                        <a:rPr lang="en-SG" sz="3600" dirty="0">
                          <a:effectLst>
                            <a:outerShdw blurRad="38100" dist="38100" dir="2700000" algn="tl">
                              <a:srgbClr val="000000">
                                <a:alpha val="43137"/>
                              </a:srgbClr>
                            </a:outerShdw>
                          </a:effectLst>
                        </a:rPr>
                        <a:t>Theme</a:t>
                      </a:r>
                      <a:endParaRPr lang="en-SG" sz="20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r>
              <a:tr h="752754">
                <a:tc>
                  <a:txBody>
                    <a:bodyPr/>
                    <a:lstStyle/>
                    <a:p>
                      <a:pPr>
                        <a:lnSpc>
                          <a:spcPct val="115000"/>
                        </a:lnSpc>
                        <a:spcAft>
                          <a:spcPts val="1000"/>
                        </a:spcAft>
                      </a:pPr>
                      <a:r>
                        <a:rPr lang="en-SG" sz="3600" dirty="0">
                          <a:effectLst>
                            <a:outerShdw blurRad="38100" dist="38100" dir="2700000" algn="tl">
                              <a:srgbClr val="000000">
                                <a:alpha val="43137"/>
                              </a:srgbClr>
                            </a:outerShdw>
                          </a:effectLst>
                        </a:rPr>
                        <a:t>Isaiah</a:t>
                      </a:r>
                      <a:endParaRPr lang="en-SG"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c>
                  <a:txBody>
                    <a:bodyPr/>
                    <a:lstStyle/>
                    <a:p>
                      <a:pPr>
                        <a:lnSpc>
                          <a:spcPct val="115000"/>
                        </a:lnSpc>
                        <a:spcAft>
                          <a:spcPts val="1000"/>
                        </a:spcAft>
                      </a:pPr>
                      <a:r>
                        <a:rPr lang="en-SG" sz="3200" b="1" i="1" dirty="0">
                          <a:effectLst/>
                        </a:rPr>
                        <a:t> </a:t>
                      </a:r>
                      <a:r>
                        <a:rPr lang="en-SG" sz="3200" b="1" i="1" dirty="0" smtClean="0">
                          <a:effectLst/>
                        </a:rPr>
                        <a:t>The </a:t>
                      </a:r>
                      <a:r>
                        <a:rPr lang="en-SG" sz="3200" b="1" i="1" dirty="0">
                          <a:effectLst/>
                        </a:rPr>
                        <a:t>Justice and Mercy of God.</a:t>
                      </a:r>
                      <a:endParaRPr lang="en-SG" sz="3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r>
              <a:tr h="752754">
                <a:tc>
                  <a:txBody>
                    <a:bodyPr/>
                    <a:lstStyle/>
                    <a:p>
                      <a:pPr>
                        <a:lnSpc>
                          <a:spcPct val="115000"/>
                        </a:lnSpc>
                        <a:spcAft>
                          <a:spcPts val="1000"/>
                        </a:spcAft>
                      </a:pPr>
                      <a:r>
                        <a:rPr lang="en-SG" sz="3600" dirty="0">
                          <a:effectLst>
                            <a:outerShdw blurRad="38100" dist="38100" dir="2700000" algn="tl">
                              <a:srgbClr val="000000">
                                <a:alpha val="43137"/>
                              </a:srgbClr>
                            </a:outerShdw>
                          </a:effectLst>
                        </a:rPr>
                        <a:t>Jeremiah</a:t>
                      </a:r>
                      <a:endParaRPr lang="en-SG"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c>
                  <a:txBody>
                    <a:bodyPr/>
                    <a:lstStyle/>
                    <a:p>
                      <a:pPr>
                        <a:lnSpc>
                          <a:spcPct val="115000"/>
                        </a:lnSpc>
                        <a:spcAft>
                          <a:spcPts val="1000"/>
                        </a:spcAft>
                      </a:pPr>
                      <a:r>
                        <a:rPr lang="en-SG" sz="3200" b="1" i="1" dirty="0">
                          <a:effectLst/>
                        </a:rPr>
                        <a:t> </a:t>
                      </a:r>
                      <a:r>
                        <a:rPr lang="en-SG" sz="3200" b="1" i="1" dirty="0" smtClean="0">
                          <a:effectLst/>
                        </a:rPr>
                        <a:t>Judgement </a:t>
                      </a:r>
                      <a:r>
                        <a:rPr lang="en-SG" sz="3200" b="1" i="1" dirty="0">
                          <a:effectLst/>
                        </a:rPr>
                        <a:t>is coming; repent!</a:t>
                      </a:r>
                      <a:endParaRPr lang="en-SG" sz="3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r>
              <a:tr h="1061615">
                <a:tc>
                  <a:txBody>
                    <a:bodyPr/>
                    <a:lstStyle/>
                    <a:p>
                      <a:pPr>
                        <a:lnSpc>
                          <a:spcPct val="115000"/>
                        </a:lnSpc>
                        <a:spcAft>
                          <a:spcPts val="1000"/>
                        </a:spcAft>
                      </a:pPr>
                      <a:r>
                        <a:rPr lang="en-SG" sz="3600" dirty="0">
                          <a:effectLst>
                            <a:outerShdw blurRad="38100" dist="38100" dir="2700000" algn="tl">
                              <a:srgbClr val="000000">
                                <a:alpha val="43137"/>
                              </a:srgbClr>
                            </a:outerShdw>
                          </a:effectLst>
                        </a:rPr>
                        <a:t>Lamentations</a:t>
                      </a:r>
                      <a:endParaRPr lang="en-SG"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c>
                  <a:txBody>
                    <a:bodyPr/>
                    <a:lstStyle/>
                    <a:p>
                      <a:pPr>
                        <a:lnSpc>
                          <a:spcPct val="115000"/>
                        </a:lnSpc>
                        <a:spcAft>
                          <a:spcPts val="1000"/>
                        </a:spcAft>
                      </a:pPr>
                      <a:r>
                        <a:rPr lang="en-SG" sz="3200" b="1" i="1" dirty="0">
                          <a:effectLst/>
                        </a:rPr>
                        <a:t>Mourning over sin; the severity of God’s judgement; hope in His mercy.</a:t>
                      </a:r>
                      <a:endParaRPr lang="en-SG" sz="3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r>
              <a:tr h="1047366">
                <a:tc>
                  <a:txBody>
                    <a:bodyPr/>
                    <a:lstStyle/>
                    <a:p>
                      <a:pPr>
                        <a:lnSpc>
                          <a:spcPct val="115000"/>
                        </a:lnSpc>
                        <a:spcAft>
                          <a:spcPts val="1000"/>
                        </a:spcAft>
                      </a:pPr>
                      <a:r>
                        <a:rPr lang="en-SG" sz="3600">
                          <a:effectLst>
                            <a:outerShdw blurRad="38100" dist="38100" dir="2700000" algn="tl">
                              <a:srgbClr val="000000">
                                <a:alpha val="43137"/>
                              </a:srgbClr>
                            </a:outerShdw>
                          </a:effectLst>
                        </a:rPr>
                        <a:t>Ezekiel</a:t>
                      </a:r>
                      <a:endParaRPr lang="en-SG" sz="360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c>
                  <a:txBody>
                    <a:bodyPr/>
                    <a:lstStyle/>
                    <a:p>
                      <a:pPr>
                        <a:lnSpc>
                          <a:spcPct val="115000"/>
                        </a:lnSpc>
                        <a:spcAft>
                          <a:spcPts val="1000"/>
                        </a:spcAft>
                      </a:pPr>
                      <a:r>
                        <a:rPr lang="en-SG" sz="3200" b="1" i="1" dirty="0">
                          <a:effectLst/>
                        </a:rPr>
                        <a:t>God will be known through His judgement and restoration.</a:t>
                      </a:r>
                      <a:endParaRPr lang="en-SG" sz="3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r>
              <a:tr h="1474832">
                <a:tc>
                  <a:txBody>
                    <a:bodyPr/>
                    <a:lstStyle/>
                    <a:p>
                      <a:pPr>
                        <a:lnSpc>
                          <a:spcPct val="115000"/>
                        </a:lnSpc>
                        <a:spcAft>
                          <a:spcPts val="1000"/>
                        </a:spcAft>
                      </a:pPr>
                      <a:r>
                        <a:rPr lang="en-SG" sz="3600" dirty="0">
                          <a:effectLst>
                            <a:outerShdw blurRad="38100" dist="38100" dir="2700000" algn="tl">
                              <a:srgbClr val="000000">
                                <a:alpha val="43137"/>
                              </a:srgbClr>
                            </a:outerShdw>
                          </a:effectLst>
                        </a:rPr>
                        <a:t>Daniel</a:t>
                      </a:r>
                      <a:endParaRPr lang="en-SG" sz="3600" dirty="0">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c>
                  <a:txBody>
                    <a:bodyPr/>
                    <a:lstStyle/>
                    <a:p>
                      <a:pPr>
                        <a:lnSpc>
                          <a:spcPct val="115000"/>
                        </a:lnSpc>
                        <a:spcAft>
                          <a:spcPts val="1000"/>
                        </a:spcAft>
                      </a:pPr>
                      <a:r>
                        <a:rPr lang="en-SG" sz="3200" b="1" i="1" dirty="0">
                          <a:effectLst/>
                        </a:rPr>
                        <a:t> </a:t>
                      </a:r>
                      <a:r>
                        <a:rPr lang="en-SG" sz="3200" b="1" i="1" dirty="0" smtClean="0">
                          <a:effectLst/>
                        </a:rPr>
                        <a:t>God’s </a:t>
                      </a:r>
                      <a:r>
                        <a:rPr lang="en-SG" sz="3200" b="1" i="1" dirty="0">
                          <a:effectLst/>
                        </a:rPr>
                        <a:t>sovereignty over kingdoms and His unfolding plan for the future.</a:t>
                      </a:r>
                      <a:endParaRPr lang="en-SG" sz="3600" b="1" i="1" dirty="0">
                        <a:effectLst/>
                        <a:latin typeface="Calibri" panose="020F0502020204030204" pitchFamily="34" charset="0"/>
                        <a:ea typeface="Calibri" panose="020F0502020204030204" pitchFamily="34" charset="0"/>
                        <a:cs typeface="Times New Roman" panose="02020603050405020304" pitchFamily="18" charset="0"/>
                      </a:endParaRPr>
                    </a:p>
                  </a:txBody>
                  <a:tcPr marL="48134" marR="48134" marT="0" marB="0"/>
                </a:tc>
              </a:tr>
            </a:tbl>
          </a:graphicData>
        </a:graphic>
      </p:graphicFrame>
      <p:sp>
        <p:nvSpPr>
          <p:cNvPr id="6" name="Rectangle 5"/>
          <p:cNvSpPr/>
          <p:nvPr/>
        </p:nvSpPr>
        <p:spPr>
          <a:xfrm>
            <a:off x="200494" y="0"/>
            <a:ext cx="11371913" cy="1015663"/>
          </a:xfrm>
          <a:prstGeom prst="rect">
            <a:avLst/>
          </a:prstGeom>
          <a:noFill/>
        </p:spPr>
        <p:txBody>
          <a:bodyPr wrap="square" lIns="91440" tIns="45720" rIns="91440" bIns="45720">
            <a:spAutoFit/>
          </a:bodyPr>
          <a:lstStyle/>
          <a:p>
            <a:pPr algn="ctr"/>
            <a:r>
              <a:rPr lang="en-US" sz="6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8. Themes of Each Book</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76561572"/>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
            <a:ext cx="2759273" cy="7343775"/>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2759273" y="0"/>
            <a:ext cx="3291720" cy="7343772"/>
          </a:xfrm>
          <a:prstGeom prst="rect">
            <a:avLst/>
          </a:prstGeom>
        </p:spPr>
      </p:pic>
      <p:pic>
        <p:nvPicPr>
          <p:cNvPr id="7" name="Picture 6"/>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2759272" y="-2"/>
            <a:ext cx="3291720" cy="7343774"/>
          </a:xfrm>
          <a:prstGeom prst="rect">
            <a:avLst/>
          </a:prstGeom>
        </p:spPr>
      </p:pic>
      <p:pic>
        <p:nvPicPr>
          <p:cNvPr id="8" name="Picture 7"/>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6050992" y="-2"/>
            <a:ext cx="3381734" cy="7343773"/>
          </a:xfrm>
          <a:prstGeom prst="rect">
            <a:avLst/>
          </a:prstGeom>
        </p:spPr>
      </p:pic>
      <p:pic>
        <p:nvPicPr>
          <p:cNvPr id="9" name="Picture 8"/>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9432727" y="-1"/>
            <a:ext cx="2759273" cy="7343771"/>
          </a:xfrm>
          <a:prstGeom prst="rect">
            <a:avLst/>
          </a:prstGeom>
        </p:spPr>
      </p:pic>
    </p:spTree>
    <p:extLst>
      <p:ext uri="{BB962C8B-B14F-4D97-AF65-F5344CB8AC3E}">
        <p14:creationId xmlns:p14="http://schemas.microsoft.com/office/powerpoint/2010/main" val="17465504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234070"/>
          </a:xfrm>
          <a:prstGeom prst="rect">
            <a:avLst/>
          </a:prstGeom>
          <a:ln>
            <a:noFill/>
          </a:ln>
          <a:effectLst>
            <a:softEdge rad="112500"/>
          </a:effectLst>
        </p:spPr>
      </p:pic>
      <p:sp>
        <p:nvSpPr>
          <p:cNvPr id="4" name="Rectangle 3"/>
          <p:cNvSpPr/>
          <p:nvPr/>
        </p:nvSpPr>
        <p:spPr>
          <a:xfrm>
            <a:off x="695055" y="834443"/>
            <a:ext cx="5713276" cy="5317353"/>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TWO: ISAIAH 1</a:t>
            </a:r>
          </a:p>
          <a:p>
            <a:pPr algn="ctr">
              <a:lnSpc>
                <a:spcPct val="115000"/>
              </a:lnSpc>
              <a:spcAft>
                <a:spcPts val="1000"/>
              </a:spcAft>
            </a:pPr>
            <a:r>
              <a:rPr lang="en-SG" sz="7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OVERVIEW OF ISAIAH</a:t>
            </a:r>
            <a:endParaRPr lang="en-SG"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3188939"/>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8138945" y="1511807"/>
            <a:ext cx="3753794" cy="3026875"/>
          </a:xfrm>
          <a:prstGeom prst="rect">
            <a:avLst/>
          </a:prstGeom>
          <a:ln>
            <a:noFill/>
          </a:ln>
          <a:effectLst>
            <a:softEdge rad="112500"/>
          </a:effectLst>
        </p:spPr>
      </p:pic>
      <p:sp>
        <p:nvSpPr>
          <p:cNvPr id="7" name="Rectangle 6"/>
          <p:cNvSpPr/>
          <p:nvPr/>
        </p:nvSpPr>
        <p:spPr>
          <a:xfrm>
            <a:off x="553812" y="908525"/>
            <a:ext cx="11338927" cy="2800767"/>
          </a:xfrm>
          <a:prstGeom prst="rect">
            <a:avLst/>
          </a:prstGeom>
        </p:spPr>
        <p:txBody>
          <a:bodyPr wrap="square">
            <a:spAutoFit/>
          </a:bodyPr>
          <a:lstStyle/>
          <a:p>
            <a:r>
              <a:rPr lang="en-SG" sz="3200" dirty="0" smtClean="0">
                <a:solidFill>
                  <a:schemeClr val="bg1"/>
                </a:solidFill>
                <a:effectLst/>
                <a:latin typeface="Arial" panose="020B0604020202020204" pitchFamily="34" charset="0"/>
                <a:ea typeface="Calibri" panose="020F0502020204030204" pitchFamily="34" charset="0"/>
              </a:rPr>
              <a:t>The prophets began their messages with statements such as</a:t>
            </a:r>
            <a:endParaRPr lang="en-SG" sz="3200" i="1" dirty="0" smtClean="0">
              <a:solidFill>
                <a:schemeClr val="bg1"/>
              </a:solidFill>
              <a:effectLst/>
              <a:latin typeface="Arial" panose="020B0604020202020204" pitchFamily="34" charset="0"/>
              <a:ea typeface="Calibri" panose="020F0502020204030204" pitchFamily="34" charset="0"/>
            </a:endParaRPr>
          </a:p>
          <a:p>
            <a:endParaRPr lang="en-SG" sz="3600" i="1" dirty="0">
              <a:solidFill>
                <a:schemeClr val="bg1"/>
              </a:solidFill>
              <a:latin typeface="Arial" panose="020B0604020202020204" pitchFamily="34" charset="0"/>
              <a:ea typeface="Calibri" panose="020F0502020204030204" pitchFamily="34" charset="0"/>
            </a:endParaRPr>
          </a:p>
          <a:p>
            <a:endParaRPr lang="en-SG" sz="3600" i="1" dirty="0" smtClean="0">
              <a:solidFill>
                <a:schemeClr val="bg1"/>
              </a:solidFill>
              <a:effectLst/>
              <a:latin typeface="Arial" panose="020B0604020202020204" pitchFamily="34" charset="0"/>
              <a:ea typeface="Calibri" panose="020F0502020204030204" pitchFamily="34" charset="0"/>
            </a:endParaRPr>
          </a:p>
          <a:p>
            <a:endParaRPr lang="en-SG" sz="3600" i="1" dirty="0">
              <a:solidFill>
                <a:schemeClr val="bg1"/>
              </a:solidFill>
              <a:latin typeface="Arial" panose="020B0604020202020204" pitchFamily="34" charset="0"/>
              <a:ea typeface="Calibri" panose="020F0502020204030204" pitchFamily="34" charset="0"/>
            </a:endParaRPr>
          </a:p>
          <a:p>
            <a:endParaRPr lang="en-SG" sz="3600" i="1" dirty="0" smtClean="0">
              <a:solidFill>
                <a:schemeClr val="bg1"/>
              </a:solidFill>
              <a:effectLst/>
              <a:latin typeface="Arial" panose="020B0604020202020204" pitchFamily="34" charset="0"/>
              <a:ea typeface="Calibri" panose="020F0502020204030204" pitchFamily="34" charset="0"/>
            </a:endParaRPr>
          </a:p>
        </p:txBody>
      </p:sp>
      <p:sp>
        <p:nvSpPr>
          <p:cNvPr id="8" name="Rounded Rectangular Callout 7"/>
          <p:cNvSpPr/>
          <p:nvPr/>
        </p:nvSpPr>
        <p:spPr>
          <a:xfrm>
            <a:off x="645810" y="1648188"/>
            <a:ext cx="6204005" cy="1196528"/>
          </a:xfrm>
          <a:prstGeom prst="wedgeRoundRectCallout">
            <a:avLst>
              <a:gd name="adj1" fmla="val 77983"/>
              <a:gd name="adj2" fmla="val 48165"/>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i="1" dirty="0" smtClean="0"/>
              <a:t>Thus </a:t>
            </a:r>
            <a:r>
              <a:rPr lang="en-SG" sz="5400" i="1" dirty="0" err="1" smtClean="0"/>
              <a:t>saith</a:t>
            </a:r>
            <a:r>
              <a:rPr lang="en-SG" sz="5400" i="1" dirty="0" smtClean="0"/>
              <a:t> the Lord…</a:t>
            </a:r>
            <a:endParaRPr lang="en-SG" sz="5400" i="1" dirty="0"/>
          </a:p>
        </p:txBody>
      </p:sp>
      <p:sp>
        <p:nvSpPr>
          <p:cNvPr id="9" name="Rectangle 8"/>
          <p:cNvSpPr/>
          <p:nvPr/>
        </p:nvSpPr>
        <p:spPr>
          <a:xfrm>
            <a:off x="682186" y="3119641"/>
            <a:ext cx="7000774" cy="1323439"/>
          </a:xfrm>
          <a:prstGeom prst="rect">
            <a:avLst/>
          </a:prstGeom>
          <a:solidFill>
            <a:schemeClr val="bg1">
              <a:lumMod val="50000"/>
            </a:schemeClr>
          </a:solidFill>
        </p:spPr>
        <p:txBody>
          <a:bodyPr wrap="square">
            <a:spAutoFit/>
          </a:bodyPr>
          <a:lstStyle/>
          <a:p>
            <a:r>
              <a:rPr lang="en-SG" sz="4000" dirty="0" smtClean="0">
                <a:solidFill>
                  <a:schemeClr val="bg1"/>
                </a:solidFill>
                <a:effectLst/>
                <a:latin typeface="Arial" panose="020B0604020202020204" pitchFamily="34" charset="0"/>
                <a:ea typeface="Calibri" panose="020F0502020204030204" pitchFamily="34" charset="0"/>
              </a:rPr>
              <a:t>They were FORTH-TELLERS rather than FORE-TELLERS</a:t>
            </a:r>
            <a:endParaRPr lang="en-SG" sz="4000" dirty="0">
              <a:solidFill>
                <a:schemeClr val="bg1"/>
              </a:solidFill>
            </a:endParaRPr>
          </a:p>
        </p:txBody>
      </p:sp>
      <p:sp>
        <p:nvSpPr>
          <p:cNvPr id="10" name="Rectangle 9"/>
          <p:cNvSpPr/>
          <p:nvPr/>
        </p:nvSpPr>
        <p:spPr>
          <a:xfrm>
            <a:off x="645810" y="4573869"/>
            <a:ext cx="11052883" cy="2246769"/>
          </a:xfrm>
          <a:prstGeom prst="rect">
            <a:avLst/>
          </a:prstGeom>
          <a:solidFill>
            <a:schemeClr val="bg1">
              <a:lumMod val="50000"/>
              <a:alpha val="67000"/>
            </a:schemeClr>
          </a:solidFill>
        </p:spPr>
        <p:txBody>
          <a:bodyPr wrap="square">
            <a:spAutoFit/>
          </a:bodyPr>
          <a:lstStyle/>
          <a:p>
            <a:r>
              <a:rPr lang="en-GB" sz="2800" b="1" i="1" baseline="30000" dirty="0" smtClean="0">
                <a:solidFill>
                  <a:schemeClr val="bg1"/>
                </a:solidFill>
                <a:effectLst/>
                <a:latin typeface="Arial" panose="020B0604020202020204" pitchFamily="34" charset="0"/>
              </a:rPr>
              <a:t>“ </a:t>
            </a:r>
            <a:r>
              <a:rPr lang="en-GB" sz="2800" b="0" i="1" dirty="0" smtClean="0">
                <a:solidFill>
                  <a:schemeClr val="bg1"/>
                </a:solidFill>
                <a:effectLst/>
                <a:latin typeface="Helvetica Neue"/>
              </a:rPr>
              <a:t>Now you shall speak to him and put the words in his mouth. And I will be with your mouth and with his mouth, and I will teach you what you shall do.</a:t>
            </a:r>
            <a:r>
              <a:rPr lang="en-GB" sz="2800" b="1" i="1" baseline="30000" dirty="0">
                <a:solidFill>
                  <a:schemeClr val="bg1"/>
                </a:solidFill>
                <a:latin typeface="Arial" panose="020B0604020202020204" pitchFamily="34" charset="0"/>
              </a:rPr>
              <a:t> </a:t>
            </a:r>
            <a:r>
              <a:rPr lang="en-GB" sz="2800" b="0" i="1" dirty="0" smtClean="0">
                <a:solidFill>
                  <a:schemeClr val="bg1"/>
                </a:solidFill>
                <a:effectLst/>
                <a:latin typeface="Helvetica Neue"/>
              </a:rPr>
              <a:t>So he shall be your spokesman to the people. And he himself shall be as a mouth for you, and you shall be to him as God.” </a:t>
            </a:r>
            <a:r>
              <a:rPr lang="en-GB" sz="2800" b="0" i="0" dirty="0" smtClean="0">
                <a:solidFill>
                  <a:schemeClr val="bg1"/>
                </a:solidFill>
                <a:effectLst/>
                <a:latin typeface="Helvetica Neue"/>
              </a:rPr>
              <a:t>Exodus 4:15-16</a:t>
            </a:r>
            <a:endParaRPr lang="en-SG" sz="2800" dirty="0">
              <a:solidFill>
                <a:schemeClr val="bg1"/>
              </a:solidFill>
            </a:endParaRPr>
          </a:p>
        </p:txBody>
      </p:sp>
      <p:sp>
        <p:nvSpPr>
          <p:cNvPr id="11" name="Rectangle 10"/>
          <p:cNvSpPr/>
          <p:nvPr/>
        </p:nvSpPr>
        <p:spPr>
          <a:xfrm>
            <a:off x="502787" y="186249"/>
            <a:ext cx="11338927" cy="2923877"/>
          </a:xfrm>
          <a:prstGeom prst="rect">
            <a:avLst/>
          </a:prstGeom>
        </p:spPr>
        <p:txBody>
          <a:bodyPr wrap="square">
            <a:spAutoFit/>
          </a:bodyPr>
          <a:lstStyle/>
          <a:p>
            <a:r>
              <a:rPr lang="en-SG" sz="4000" b="1" dirty="0" smtClean="0">
                <a:solidFill>
                  <a:schemeClr val="bg1"/>
                </a:solidFill>
                <a:effectLst/>
                <a:latin typeface="Arial" panose="020B0604020202020204" pitchFamily="34" charset="0"/>
                <a:ea typeface="Calibri" panose="020F0502020204030204" pitchFamily="34" charset="0"/>
              </a:rPr>
              <a:t>1. Introduction</a:t>
            </a:r>
            <a:endParaRPr lang="en-SG" sz="4000" b="1" i="1" dirty="0" smtClean="0">
              <a:solidFill>
                <a:schemeClr val="bg1"/>
              </a:solidFill>
              <a:effectLst/>
              <a:latin typeface="Arial" panose="020B0604020202020204" pitchFamily="34" charset="0"/>
              <a:ea typeface="Calibri" panose="020F0502020204030204" pitchFamily="34" charset="0"/>
            </a:endParaRPr>
          </a:p>
          <a:p>
            <a:endParaRPr lang="en-SG" sz="3600" i="1" dirty="0">
              <a:solidFill>
                <a:schemeClr val="bg1"/>
              </a:solidFill>
              <a:latin typeface="Arial" panose="020B0604020202020204" pitchFamily="34" charset="0"/>
              <a:ea typeface="Calibri" panose="020F0502020204030204" pitchFamily="34" charset="0"/>
            </a:endParaRPr>
          </a:p>
          <a:p>
            <a:endParaRPr lang="en-SG" sz="3600" i="1" dirty="0" smtClean="0">
              <a:solidFill>
                <a:schemeClr val="bg1"/>
              </a:solidFill>
              <a:effectLst/>
              <a:latin typeface="Arial" panose="020B0604020202020204" pitchFamily="34" charset="0"/>
              <a:ea typeface="Calibri" panose="020F0502020204030204" pitchFamily="34" charset="0"/>
            </a:endParaRPr>
          </a:p>
          <a:p>
            <a:endParaRPr lang="en-SG" sz="3600" i="1" dirty="0">
              <a:solidFill>
                <a:schemeClr val="bg1"/>
              </a:solidFill>
              <a:latin typeface="Arial" panose="020B0604020202020204" pitchFamily="34" charset="0"/>
              <a:ea typeface="Calibri" panose="020F0502020204030204" pitchFamily="34" charset="0"/>
            </a:endParaRPr>
          </a:p>
          <a:p>
            <a:endParaRPr lang="en-SG" sz="3600" i="1" dirty="0" smtClean="0">
              <a:solidFill>
                <a:schemeClr val="bg1"/>
              </a:solidFill>
              <a:effectLst/>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494141428"/>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58205" y="173279"/>
            <a:ext cx="11338927" cy="4031873"/>
          </a:xfrm>
          <a:prstGeom prst="rect">
            <a:avLst/>
          </a:prstGeom>
        </p:spPr>
        <p:txBody>
          <a:bodyPr wrap="square">
            <a:spAutoFit/>
          </a:bodyPr>
          <a:lstStyle/>
          <a:p>
            <a:r>
              <a:rPr lang="en-SG" sz="4000" b="1" dirty="0" smtClean="0">
                <a:solidFill>
                  <a:schemeClr val="bg1"/>
                </a:solidFill>
                <a:effectLst/>
                <a:latin typeface="Arial" panose="020B0604020202020204" pitchFamily="34" charset="0"/>
                <a:ea typeface="Calibri" panose="020F0502020204030204" pitchFamily="34" charset="0"/>
              </a:rPr>
              <a:t>1. Introduction</a:t>
            </a:r>
            <a:endParaRPr lang="en-SG" sz="3600" i="1" dirty="0" smtClean="0">
              <a:solidFill>
                <a:schemeClr val="bg1"/>
              </a:solidFill>
              <a:effectLst/>
              <a:latin typeface="Arial" panose="020B0604020202020204" pitchFamily="34" charset="0"/>
              <a:ea typeface="Calibri" panose="020F0502020204030204" pitchFamily="34" charset="0"/>
            </a:endParaRPr>
          </a:p>
          <a:p>
            <a:pPr algn="ctr"/>
            <a:r>
              <a:rPr lang="en-SG" sz="7200" b="1" dirty="0">
                <a:solidFill>
                  <a:schemeClr val="bg1"/>
                </a:solidFill>
                <a:effectLst>
                  <a:outerShdw blurRad="38100" dist="38100" dir="2700000" algn="tl">
                    <a:srgbClr val="000000">
                      <a:alpha val="43137"/>
                    </a:srgbClr>
                  </a:outerShdw>
                </a:effectLst>
              </a:rPr>
              <a:t>Isaiah = </a:t>
            </a:r>
            <a:r>
              <a:rPr lang="en-SG" sz="7200" b="1" dirty="0" err="1">
                <a:solidFill>
                  <a:schemeClr val="bg1"/>
                </a:solidFill>
                <a:effectLst>
                  <a:outerShdw blurRad="38100" dist="38100" dir="2700000" algn="tl">
                    <a:srgbClr val="000000">
                      <a:alpha val="43137"/>
                    </a:srgbClr>
                  </a:outerShdw>
                </a:effectLst>
              </a:rPr>
              <a:t>Yesha’yahu</a:t>
            </a:r>
            <a:r>
              <a:rPr lang="en-SG" sz="7200" b="1" dirty="0">
                <a:solidFill>
                  <a:schemeClr val="bg1"/>
                </a:solidFill>
                <a:effectLst>
                  <a:outerShdw blurRad="38100" dist="38100" dir="2700000" algn="tl">
                    <a:srgbClr val="000000">
                      <a:alpha val="43137"/>
                    </a:srgbClr>
                  </a:outerShdw>
                </a:effectLst>
              </a:rPr>
              <a:t> = </a:t>
            </a:r>
            <a:r>
              <a:rPr lang="en-SG" sz="7200" b="1" i="1" dirty="0">
                <a:solidFill>
                  <a:schemeClr val="bg1"/>
                </a:solidFill>
                <a:effectLst>
                  <a:outerShdw blurRad="38100" dist="38100" dir="2700000" algn="tl">
                    <a:srgbClr val="000000">
                      <a:alpha val="43137"/>
                    </a:srgbClr>
                  </a:outerShdw>
                </a:effectLst>
              </a:rPr>
              <a:t>“</a:t>
            </a:r>
            <a:r>
              <a:rPr lang="en-SG" sz="7200" b="1" i="1" dirty="0" err="1">
                <a:solidFill>
                  <a:schemeClr val="bg1"/>
                </a:solidFill>
                <a:effectLst>
                  <a:outerShdw blurRad="38100" dist="38100" dir="2700000" algn="tl">
                    <a:srgbClr val="000000">
                      <a:alpha val="43137"/>
                    </a:srgbClr>
                  </a:outerShdw>
                </a:effectLst>
              </a:rPr>
              <a:t>Yaheweh</a:t>
            </a:r>
            <a:r>
              <a:rPr lang="en-SG" sz="7200" b="1" i="1" dirty="0">
                <a:solidFill>
                  <a:schemeClr val="bg1"/>
                </a:solidFill>
                <a:effectLst>
                  <a:outerShdw blurRad="38100" dist="38100" dir="2700000" algn="tl">
                    <a:srgbClr val="000000">
                      <a:alpha val="43137"/>
                    </a:srgbClr>
                  </a:outerShdw>
                </a:effectLst>
              </a:rPr>
              <a:t> is </a:t>
            </a:r>
            <a:r>
              <a:rPr lang="en-SG" sz="7200" b="1" i="1" dirty="0" smtClean="0">
                <a:solidFill>
                  <a:schemeClr val="bg1"/>
                </a:solidFill>
                <a:effectLst>
                  <a:outerShdw blurRad="38100" dist="38100" dir="2700000" algn="tl">
                    <a:srgbClr val="000000">
                      <a:alpha val="43137"/>
                    </a:srgbClr>
                  </a:outerShdw>
                </a:effectLst>
              </a:rPr>
              <a:t>SALVATION”.</a:t>
            </a:r>
            <a:endParaRPr lang="en-SG" sz="7200" b="1" i="1" dirty="0">
              <a:solidFill>
                <a:schemeClr val="bg1"/>
              </a:solidFill>
              <a:effectLst>
                <a:outerShdw blurRad="38100" dist="38100" dir="2700000" algn="tl">
                  <a:srgbClr val="000000">
                    <a:alpha val="43137"/>
                  </a:srgbClr>
                </a:outerShdw>
              </a:effectLst>
            </a:endParaRPr>
          </a:p>
          <a:p>
            <a:endParaRPr lang="en-SG" sz="3600" i="1" dirty="0">
              <a:solidFill>
                <a:schemeClr val="bg1"/>
              </a:solidFill>
              <a:latin typeface="Arial" panose="020B0604020202020204" pitchFamily="34" charset="0"/>
              <a:ea typeface="Calibri" panose="020F0502020204030204" pitchFamily="34" charset="0"/>
            </a:endParaRPr>
          </a:p>
          <a:p>
            <a:endParaRPr lang="en-SG" sz="3600" i="1" dirty="0" smtClean="0">
              <a:solidFill>
                <a:schemeClr val="bg1"/>
              </a:solidFill>
              <a:effectLst/>
              <a:latin typeface="Arial" panose="020B0604020202020204" pitchFamily="34" charset="0"/>
              <a:ea typeface="Calibri" panose="020F0502020204030204" pitchFamily="34"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55669" y="3159608"/>
            <a:ext cx="9480662" cy="3026779"/>
          </a:xfrm>
          <a:prstGeom prst="rect">
            <a:avLst/>
          </a:prstGeom>
        </p:spPr>
      </p:pic>
      <p:sp>
        <p:nvSpPr>
          <p:cNvPr id="8" name="Rectangle 7"/>
          <p:cNvSpPr/>
          <p:nvPr/>
        </p:nvSpPr>
        <p:spPr>
          <a:xfrm>
            <a:off x="1863340" y="6118945"/>
            <a:ext cx="8465320" cy="754694"/>
          </a:xfrm>
          <a:prstGeom prst="rect">
            <a:avLst/>
          </a:prstGeom>
          <a:noFill/>
        </p:spPr>
        <p:txBody>
          <a:bodyPr wrap="square">
            <a:spAutoFit/>
          </a:bodyPr>
          <a:lstStyle/>
          <a:p>
            <a:pPr marL="457200" algn="just">
              <a:lnSpc>
                <a:spcPct val="115000"/>
              </a:lnSpc>
              <a:spcAft>
                <a:spcPts val="1000"/>
              </a:spcAft>
            </a:pPr>
            <a:r>
              <a:rPr lang="en-SG" sz="40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Isaiah is like a miniature </a:t>
            </a:r>
            <a:r>
              <a:rPr lang="en-SG" sz="4000" b="1" dirty="0" smtClean="0">
                <a:solidFill>
                  <a:schemeClr val="bg1"/>
                </a:solidFill>
                <a:effectLst>
                  <a:glow rad="228600">
                    <a:schemeClr val="accent1">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BIBLE. </a:t>
            </a:r>
            <a:endParaRPr lang="en-SG" sz="3600" b="1" dirty="0">
              <a:solidFill>
                <a:schemeClr val="bg1"/>
              </a:solidFill>
              <a:effectLst>
                <a:glow rad="228600">
                  <a:schemeClr val="accent1">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503212" y="3602038"/>
            <a:ext cx="3285515" cy="1754326"/>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39</a:t>
            </a:r>
          </a:p>
          <a:p>
            <a:pPr algn="ctr"/>
            <a:r>
              <a:rPr lang="en-US" sz="5400" dirty="0" smtClean="0">
                <a:ln w="0"/>
                <a:effectLst>
                  <a:outerShdw blurRad="38100" dist="19050" dir="2700000" algn="tl" rotWithShape="0">
                    <a:schemeClr val="dk1">
                      <a:alpha val="40000"/>
                    </a:schemeClr>
                  </a:outerShdw>
                </a:effectLst>
              </a:rPr>
              <a:t>Judgement</a:t>
            </a:r>
            <a:endParaRPr lang="en-US" sz="5400" dirty="0">
              <a:ln w="0"/>
              <a:effectLst>
                <a:outerShdw blurRad="38100" dist="19050" dir="2700000" algn="tl" rotWithShape="0">
                  <a:schemeClr val="dk1">
                    <a:alpha val="40000"/>
                  </a:schemeClr>
                </a:outerShdw>
              </a:effectLst>
            </a:endParaRPr>
          </a:p>
        </p:txBody>
      </p:sp>
      <p:sp>
        <p:nvSpPr>
          <p:cNvPr id="10" name="Rectangle 9"/>
          <p:cNvSpPr/>
          <p:nvPr/>
        </p:nvSpPr>
        <p:spPr>
          <a:xfrm>
            <a:off x="7144396" y="3648726"/>
            <a:ext cx="1689886" cy="1754326"/>
          </a:xfrm>
          <a:prstGeom prst="rect">
            <a:avLst/>
          </a:prstGeom>
          <a:noFill/>
        </p:spPr>
        <p:txBody>
          <a:bodyPr wrap="none" lIns="91440" tIns="45720" rIns="91440" bIns="45720">
            <a:spAutoFit/>
          </a:bodyPr>
          <a:lstStyle/>
          <a:p>
            <a:pPr algn="ctr"/>
            <a:r>
              <a:rPr lang="en-US" sz="5400" dirty="0" smtClean="0">
                <a:ln w="0"/>
                <a:effectLst>
                  <a:outerShdw blurRad="38100" dist="19050" dir="2700000" algn="tl" rotWithShape="0">
                    <a:schemeClr val="dk1">
                      <a:alpha val="40000"/>
                    </a:schemeClr>
                  </a:outerShdw>
                </a:effectLst>
              </a:rPr>
              <a:t>27</a:t>
            </a:r>
          </a:p>
          <a:p>
            <a:pPr algn="ctr"/>
            <a:r>
              <a:rPr lang="en-US" sz="5400" dirty="0" smtClean="0">
                <a:ln w="0"/>
                <a:effectLst>
                  <a:outerShdw blurRad="38100" dist="19050" dir="2700000" algn="tl" rotWithShape="0">
                    <a:schemeClr val="dk1">
                      <a:alpha val="40000"/>
                    </a:schemeClr>
                  </a:outerShdw>
                </a:effectLst>
              </a:rPr>
              <a:t>Hope</a:t>
            </a:r>
            <a:endParaRPr lang="en-US" sz="5400" dirty="0">
              <a:ln w="0"/>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091609154"/>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0"/>
            <a:ext cx="12192000" cy="6897624"/>
          </a:xfrm>
          <a:prstGeom prst="rect">
            <a:avLst/>
          </a:prstGeom>
        </p:spPr>
      </p:pic>
      <p:sp>
        <p:nvSpPr>
          <p:cNvPr id="6" name="Rectangle 5"/>
          <p:cNvSpPr/>
          <p:nvPr/>
        </p:nvSpPr>
        <p:spPr>
          <a:xfrm>
            <a:off x="238280" y="14497"/>
            <a:ext cx="4745210" cy="707886"/>
          </a:xfrm>
          <a:prstGeom prst="rect">
            <a:avLst/>
          </a:prstGeom>
        </p:spPr>
        <p:txBody>
          <a:bodyPr wrap="none">
            <a:spAutoFit/>
          </a:bodyPr>
          <a:lstStyle/>
          <a:p>
            <a:r>
              <a:rPr lang="en-SG" sz="4000" b="1" dirty="0" smtClean="0">
                <a:solidFill>
                  <a:schemeClr val="bg1"/>
                </a:solidFill>
                <a:latin typeface="Arial" panose="020B0604020202020204" pitchFamily="34" charset="0"/>
                <a:ea typeface="Calibri" panose="020F0502020204030204" pitchFamily="34" charset="0"/>
              </a:rPr>
              <a:t>2. Outline of Isaiah</a:t>
            </a:r>
            <a:endParaRPr lang="en-SG" sz="3600" i="1" dirty="0">
              <a:solidFill>
                <a:schemeClr val="bg1"/>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63223975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2289627466"/>
              </p:ext>
            </p:extLst>
          </p:nvPr>
        </p:nvGraphicFramePr>
        <p:xfrm>
          <a:off x="353986" y="824460"/>
          <a:ext cx="11484028" cy="5954954"/>
        </p:xfrm>
        <a:graphic>
          <a:graphicData uri="http://schemas.openxmlformats.org/drawingml/2006/table">
            <a:tbl>
              <a:tblPr firstRow="1" firstCol="1" bandRow="1">
                <a:tableStyleId>{5C22544A-7EE6-4342-B048-85BDC9FD1C3A}</a:tableStyleId>
              </a:tblPr>
              <a:tblGrid>
                <a:gridCol w="4879929"/>
                <a:gridCol w="6604099"/>
              </a:tblGrid>
              <a:tr h="644576">
                <a:tc>
                  <a:txBody>
                    <a:bodyPr/>
                    <a:lstStyle/>
                    <a:p>
                      <a:pPr algn="ctr">
                        <a:lnSpc>
                          <a:spcPct val="115000"/>
                        </a:lnSpc>
                        <a:spcAft>
                          <a:spcPts val="0"/>
                        </a:spcAft>
                      </a:pPr>
                      <a:r>
                        <a:rPr lang="en-SG" sz="3600" dirty="0">
                          <a:solidFill>
                            <a:schemeClr val="tx1">
                              <a:lumMod val="95000"/>
                              <a:lumOff val="5000"/>
                            </a:schemeClr>
                          </a:solidFill>
                          <a:effectLst/>
                        </a:rPr>
                        <a:t>King</a:t>
                      </a:r>
                      <a:endParaRPr lang="en-SG" sz="3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0"/>
                        </a:spcAft>
                      </a:pPr>
                      <a:r>
                        <a:rPr lang="en-SG" sz="3600" dirty="0">
                          <a:solidFill>
                            <a:schemeClr val="tx1">
                              <a:lumMod val="95000"/>
                              <a:lumOff val="5000"/>
                            </a:schemeClr>
                          </a:solidFill>
                          <a:effectLst/>
                        </a:rPr>
                        <a:t>Key Events</a:t>
                      </a:r>
                      <a:endParaRPr lang="en-SG" sz="3600" dirty="0">
                        <a:solidFill>
                          <a:schemeClr val="tx1">
                            <a:lumMod val="95000"/>
                            <a:lumOff val="5000"/>
                          </a:schemeClr>
                        </a:solidFill>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4007">
                <a:tc>
                  <a:txBody>
                    <a:bodyPr/>
                    <a:lstStyle/>
                    <a:p>
                      <a:pPr algn="ctr">
                        <a:lnSpc>
                          <a:spcPct val="115000"/>
                        </a:lnSpc>
                        <a:spcAft>
                          <a:spcPts val="0"/>
                        </a:spcAft>
                      </a:pPr>
                      <a:r>
                        <a:rPr lang="en-SG" sz="4400" dirty="0" err="1" smtClean="0">
                          <a:effectLst/>
                        </a:rPr>
                        <a:t>Uzziah</a:t>
                      </a:r>
                      <a:r>
                        <a:rPr lang="en-SG" sz="4400" dirty="0" smtClean="0">
                          <a:effectLst/>
                        </a:rPr>
                        <a:t> </a:t>
                      </a:r>
                      <a:r>
                        <a:rPr lang="en-SG" sz="2800" dirty="0" smtClean="0">
                          <a:effectLst/>
                        </a:rPr>
                        <a:t>(740-739 BC)</a:t>
                      </a:r>
                      <a:endParaRPr lang="en-SG" sz="24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SG" sz="1200" dirty="0">
                          <a:effectLst/>
                        </a:rPr>
                        <a:t> </a:t>
                      </a:r>
                      <a:endParaRPr lang="en-SG" sz="1100" dirty="0">
                        <a:effectLst/>
                      </a:endParaRPr>
                    </a:p>
                    <a:p>
                      <a:pPr algn="ctr">
                        <a:lnSpc>
                          <a:spcPct val="115000"/>
                        </a:lnSpc>
                        <a:spcAft>
                          <a:spcPts val="0"/>
                        </a:spcAft>
                      </a:pPr>
                      <a:r>
                        <a:rPr lang="en-SG" sz="2000" dirty="0">
                          <a:effectLst/>
                        </a:rPr>
                        <a:t> </a:t>
                      </a:r>
                      <a:r>
                        <a:rPr lang="en-SG" sz="2400" b="1" dirty="0" smtClean="0">
                          <a:effectLst/>
                        </a:rPr>
                        <a:t>Isaiah</a:t>
                      </a:r>
                      <a:r>
                        <a:rPr lang="en-SG" sz="2400" b="1" baseline="0" dirty="0" smtClean="0">
                          <a:effectLst/>
                        </a:rPr>
                        <a:t> started his ministry the year King </a:t>
                      </a:r>
                      <a:r>
                        <a:rPr lang="en-SG" sz="2400" b="1" baseline="0" dirty="0" err="1" smtClean="0">
                          <a:effectLst/>
                        </a:rPr>
                        <a:t>Uzziah</a:t>
                      </a:r>
                      <a:r>
                        <a:rPr lang="en-SG" sz="2400" b="1" baseline="0" dirty="0" smtClean="0">
                          <a:effectLst/>
                        </a:rPr>
                        <a:t>   dies (Isaiah 6:1)</a:t>
                      </a:r>
                      <a:endParaRPr lang="en-SG" sz="18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4007">
                <a:tc>
                  <a:txBody>
                    <a:bodyPr/>
                    <a:lstStyle/>
                    <a:p>
                      <a:pPr algn="ctr">
                        <a:lnSpc>
                          <a:spcPct val="115000"/>
                        </a:lnSpc>
                        <a:spcAft>
                          <a:spcPts val="0"/>
                        </a:spcAft>
                      </a:pPr>
                      <a:r>
                        <a:rPr lang="en-SG" sz="1200" dirty="0">
                          <a:effectLst/>
                        </a:rPr>
                        <a:t> </a:t>
                      </a:r>
                      <a:r>
                        <a:rPr lang="en-SG" sz="1200" dirty="0" smtClean="0">
                          <a:effectLst/>
                        </a:rPr>
                        <a:t>    </a:t>
                      </a:r>
                      <a:r>
                        <a:rPr lang="en-SG" sz="4400" dirty="0" err="1" smtClean="0">
                          <a:effectLst/>
                        </a:rPr>
                        <a:t>Jothan</a:t>
                      </a:r>
                      <a:r>
                        <a:rPr lang="en-SG" sz="4400" dirty="0" smtClean="0">
                          <a:effectLst/>
                        </a:rPr>
                        <a:t> </a:t>
                      </a:r>
                      <a:r>
                        <a:rPr lang="en-SG" sz="2800" dirty="0" smtClean="0">
                          <a:effectLst/>
                        </a:rPr>
                        <a:t>(739-735 BC)</a:t>
                      </a:r>
                      <a:endParaRPr lang="en-SG" sz="1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SG" sz="1200" dirty="0">
                          <a:effectLst/>
                        </a:rPr>
                        <a:t> </a:t>
                      </a:r>
                      <a:endParaRPr lang="en-SG" sz="1100" dirty="0">
                        <a:effectLst/>
                      </a:endParaRPr>
                    </a:p>
                    <a:p>
                      <a:pPr algn="ctr">
                        <a:lnSpc>
                          <a:spcPct val="115000"/>
                        </a:lnSpc>
                        <a:spcAft>
                          <a:spcPts val="0"/>
                        </a:spcAft>
                      </a:pPr>
                      <a:r>
                        <a:rPr lang="en-SG" sz="2400" b="1" dirty="0">
                          <a:effectLst/>
                        </a:rPr>
                        <a:t> </a:t>
                      </a:r>
                      <a:r>
                        <a:rPr lang="en-SG" sz="2400" b="1" dirty="0" smtClean="0">
                          <a:effectLst/>
                        </a:rPr>
                        <a:t>Isaiah continues his ministry.</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4007">
                <a:tc>
                  <a:txBody>
                    <a:bodyPr/>
                    <a:lstStyle/>
                    <a:p>
                      <a:pPr algn="ctr">
                        <a:lnSpc>
                          <a:spcPct val="115000"/>
                        </a:lnSpc>
                        <a:spcAft>
                          <a:spcPts val="0"/>
                        </a:spcAft>
                      </a:pPr>
                      <a:r>
                        <a:rPr lang="en-SG" sz="1200" dirty="0">
                          <a:effectLst/>
                        </a:rPr>
                        <a:t> </a:t>
                      </a:r>
                      <a:r>
                        <a:rPr lang="en-SG" sz="1200" dirty="0" smtClean="0">
                          <a:effectLst/>
                        </a:rPr>
                        <a:t>    </a:t>
                      </a:r>
                      <a:r>
                        <a:rPr lang="en-SG" sz="4400" dirty="0" smtClean="0">
                          <a:effectLst/>
                        </a:rPr>
                        <a:t>Ahaz </a:t>
                      </a:r>
                      <a:r>
                        <a:rPr lang="en-SG" sz="2800" dirty="0" smtClean="0">
                          <a:effectLst/>
                        </a:rPr>
                        <a:t>(735-715 BC)</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SG" sz="1200" dirty="0">
                          <a:effectLst/>
                        </a:rPr>
                        <a:t> </a:t>
                      </a:r>
                      <a:endParaRPr lang="en-SG" sz="1100" dirty="0">
                        <a:effectLst/>
                      </a:endParaRPr>
                    </a:p>
                    <a:p>
                      <a:pPr marL="0" marR="0" indent="0" algn="ctr" defTabSz="914400" rtl="0" eaLnBrk="1" fontAlgn="auto" latinLnBrk="0" hangingPunct="1">
                        <a:lnSpc>
                          <a:spcPct val="115000"/>
                        </a:lnSpc>
                        <a:spcBef>
                          <a:spcPts val="0"/>
                        </a:spcBef>
                        <a:spcAft>
                          <a:spcPts val="0"/>
                        </a:spcAft>
                        <a:buClrTx/>
                        <a:buSzTx/>
                        <a:buFontTx/>
                        <a:buNone/>
                        <a:tabLst/>
                        <a:defRPr/>
                      </a:pPr>
                      <a:r>
                        <a:rPr lang="en-SG" sz="1200" dirty="0">
                          <a:effectLst/>
                        </a:rPr>
                        <a:t> </a:t>
                      </a:r>
                      <a:r>
                        <a:rPr lang="en-SG" sz="2400" b="1" dirty="0" smtClean="0">
                          <a:effectLst/>
                        </a:rPr>
                        <a:t>The </a:t>
                      </a:r>
                      <a:r>
                        <a:rPr lang="en-SG" sz="2400" b="1" kern="1200" dirty="0" err="1" smtClean="0">
                          <a:solidFill>
                            <a:schemeClr val="dk1"/>
                          </a:solidFill>
                          <a:effectLst/>
                          <a:latin typeface="+mn-lt"/>
                          <a:ea typeface="+mn-ea"/>
                          <a:cs typeface="+mn-cs"/>
                        </a:rPr>
                        <a:t>Syro-Ephraimitic</a:t>
                      </a:r>
                      <a:r>
                        <a:rPr lang="en-SG" sz="2400" b="1" kern="1200" dirty="0" smtClean="0">
                          <a:solidFill>
                            <a:schemeClr val="dk1"/>
                          </a:solidFill>
                          <a:effectLst/>
                          <a:latin typeface="+mn-lt"/>
                          <a:ea typeface="+mn-ea"/>
                          <a:cs typeface="+mn-cs"/>
                        </a:rPr>
                        <a:t> war. </a:t>
                      </a:r>
                    </a:p>
                    <a:p>
                      <a:pPr marL="0" marR="0" indent="0" algn="ctr" defTabSz="914400" rtl="0" eaLnBrk="1" fontAlgn="auto" latinLnBrk="0" hangingPunct="1">
                        <a:lnSpc>
                          <a:spcPct val="115000"/>
                        </a:lnSpc>
                        <a:spcBef>
                          <a:spcPts val="0"/>
                        </a:spcBef>
                        <a:spcAft>
                          <a:spcPts val="0"/>
                        </a:spcAft>
                        <a:buClrTx/>
                        <a:buSzTx/>
                        <a:buFontTx/>
                        <a:buNone/>
                        <a:tabLst/>
                        <a:defRPr/>
                      </a:pPr>
                      <a:r>
                        <a:rPr lang="en-SG" sz="2400" b="1" baseline="0" dirty="0" smtClean="0">
                          <a:effectLst/>
                        </a:rPr>
                        <a:t>Northern kingdom falls to Assyria.</a:t>
                      </a:r>
                    </a:p>
                    <a:p>
                      <a:pPr algn="ctr">
                        <a:lnSpc>
                          <a:spcPct val="115000"/>
                        </a:lnSpc>
                        <a:spcAft>
                          <a:spcPts val="0"/>
                        </a:spcAft>
                      </a:pP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4007">
                <a:tc>
                  <a:txBody>
                    <a:bodyPr/>
                    <a:lstStyle/>
                    <a:p>
                      <a:pPr algn="ctr">
                        <a:lnSpc>
                          <a:spcPct val="115000"/>
                        </a:lnSpc>
                        <a:spcAft>
                          <a:spcPts val="0"/>
                        </a:spcAft>
                      </a:pPr>
                      <a:r>
                        <a:rPr lang="en-SG" sz="4400" dirty="0">
                          <a:effectLst/>
                        </a:rPr>
                        <a:t> </a:t>
                      </a:r>
                      <a:r>
                        <a:rPr lang="en-SG" sz="4400" dirty="0" smtClean="0">
                          <a:effectLst/>
                        </a:rPr>
                        <a:t>Hezekiah </a:t>
                      </a:r>
                      <a:r>
                        <a:rPr lang="en-SG" sz="2800" dirty="0" smtClean="0">
                          <a:effectLst/>
                        </a:rPr>
                        <a:t>(715-686 BC)</a:t>
                      </a:r>
                      <a:endParaRPr lang="en-SG" sz="4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SG" sz="1200" dirty="0">
                          <a:effectLst/>
                        </a:rPr>
                        <a:t> </a:t>
                      </a:r>
                      <a:endParaRPr lang="en-SG" sz="1100" dirty="0">
                        <a:effectLst/>
                      </a:endParaRPr>
                    </a:p>
                    <a:p>
                      <a:pPr algn="ctr">
                        <a:lnSpc>
                          <a:spcPct val="115000"/>
                        </a:lnSpc>
                        <a:spcAft>
                          <a:spcPts val="0"/>
                        </a:spcAft>
                      </a:pPr>
                      <a:r>
                        <a:rPr lang="en-SG" sz="1200" dirty="0">
                          <a:effectLst/>
                        </a:rPr>
                        <a:t> </a:t>
                      </a:r>
                      <a:r>
                        <a:rPr lang="en-SG" sz="2400" b="1" dirty="0" smtClean="0">
                          <a:effectLst/>
                        </a:rPr>
                        <a:t>Deadly</a:t>
                      </a:r>
                      <a:r>
                        <a:rPr lang="en-SG" sz="2400" b="1" baseline="0" dirty="0" smtClean="0">
                          <a:effectLst/>
                        </a:rPr>
                        <a:t> alliance with surrounding nations.</a:t>
                      </a:r>
                    </a:p>
                    <a:p>
                      <a:pPr algn="ctr">
                        <a:lnSpc>
                          <a:spcPct val="115000"/>
                        </a:lnSpc>
                        <a:spcAft>
                          <a:spcPts val="0"/>
                        </a:spcAft>
                      </a:pPr>
                      <a:r>
                        <a:rPr lang="en-SG" sz="2400" b="1" baseline="0" dirty="0" smtClean="0">
                          <a:effectLst/>
                        </a:rPr>
                        <a:t>Assyrians surround Jerusalem – God intervenes</a:t>
                      </a:r>
                    </a:p>
                    <a:p>
                      <a:pPr algn="just">
                        <a:lnSpc>
                          <a:spcPct val="115000"/>
                        </a:lnSpc>
                        <a:spcAft>
                          <a:spcPts val="0"/>
                        </a:spcAft>
                      </a:pP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724007">
                <a:tc>
                  <a:txBody>
                    <a:bodyPr/>
                    <a:lstStyle/>
                    <a:p>
                      <a:pPr algn="ctr">
                        <a:lnSpc>
                          <a:spcPct val="115000"/>
                        </a:lnSpc>
                        <a:spcAft>
                          <a:spcPts val="0"/>
                        </a:spcAft>
                      </a:pPr>
                      <a:r>
                        <a:rPr lang="en-SG" sz="4400" dirty="0">
                          <a:effectLst/>
                        </a:rPr>
                        <a:t> </a:t>
                      </a:r>
                      <a:r>
                        <a:rPr lang="en-SG" sz="4400" dirty="0" smtClean="0">
                          <a:effectLst/>
                        </a:rPr>
                        <a:t>Manasseh </a:t>
                      </a:r>
                      <a:r>
                        <a:rPr lang="en-SG" sz="2800" dirty="0" smtClean="0">
                          <a:effectLst/>
                        </a:rPr>
                        <a:t>(686 - ?? BC)</a:t>
                      </a:r>
                      <a:endParaRPr lang="en-SG" sz="28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0"/>
                        </a:spcAft>
                      </a:pPr>
                      <a:r>
                        <a:rPr lang="en-SG" sz="1200" dirty="0">
                          <a:effectLst/>
                        </a:rPr>
                        <a:t> </a:t>
                      </a:r>
                      <a:endParaRPr lang="en-SG" sz="1100" dirty="0">
                        <a:effectLst/>
                      </a:endParaRPr>
                    </a:p>
                    <a:p>
                      <a:pPr algn="ctr">
                        <a:lnSpc>
                          <a:spcPct val="115000"/>
                        </a:lnSpc>
                        <a:spcAft>
                          <a:spcPts val="0"/>
                        </a:spcAft>
                      </a:pPr>
                      <a:r>
                        <a:rPr lang="en-SG" sz="2400" b="1" dirty="0">
                          <a:effectLst/>
                        </a:rPr>
                        <a:t> </a:t>
                      </a:r>
                      <a:r>
                        <a:rPr lang="en-SG" sz="2400" b="1" dirty="0" smtClean="0">
                          <a:effectLst/>
                        </a:rPr>
                        <a:t>Isaiah sawn in two by</a:t>
                      </a:r>
                      <a:r>
                        <a:rPr lang="en-SG" sz="2400" b="1" baseline="0" dirty="0" smtClean="0">
                          <a:effectLst/>
                        </a:rPr>
                        <a:t> order of the king.</a:t>
                      </a:r>
                      <a:endParaRPr lang="en-SG" sz="2000" b="1"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7" name="Rectangle 6"/>
          <p:cNvSpPr/>
          <p:nvPr/>
        </p:nvSpPr>
        <p:spPr>
          <a:xfrm>
            <a:off x="388182" y="14497"/>
            <a:ext cx="8666475" cy="707886"/>
          </a:xfrm>
          <a:prstGeom prst="rect">
            <a:avLst/>
          </a:prstGeom>
        </p:spPr>
        <p:txBody>
          <a:bodyPr wrap="none">
            <a:spAutoFit/>
          </a:bodyPr>
          <a:lstStyle/>
          <a:p>
            <a:r>
              <a:rPr lang="en-SG" sz="4000" b="1" dirty="0" smtClean="0">
                <a:solidFill>
                  <a:schemeClr val="bg1"/>
                </a:solidFill>
                <a:latin typeface="Arial" panose="020B0604020202020204" pitchFamily="34" charset="0"/>
                <a:ea typeface="Calibri" panose="020F0502020204030204" pitchFamily="34" charset="0"/>
              </a:rPr>
              <a:t>3. The Prophet Isaiah and His Time</a:t>
            </a:r>
            <a:endParaRPr lang="en-SG" sz="3600" i="1" dirty="0">
              <a:solidFill>
                <a:schemeClr val="bg1"/>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3028892997"/>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35559" y="161952"/>
            <a:ext cx="11372537" cy="6534096"/>
          </a:xfrm>
          <a:prstGeom prst="rect">
            <a:avLst/>
          </a:prstGeom>
          <a:solidFill>
            <a:schemeClr val="tx1">
              <a:lumMod val="95000"/>
              <a:lumOff val="5000"/>
              <a:alpha val="63000"/>
            </a:schemeClr>
          </a:solidFill>
        </p:spPr>
        <p:txBody>
          <a:bodyPr wrap="square">
            <a:spAutoFit/>
          </a:bodyPr>
          <a:lstStyle/>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He received his call in the year _______________ dies (6:1-8).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When Isaiah did his work, ____________ was experiencing one of the most difficult periods in her history. </a:t>
            </a:r>
            <a:endPar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FROM WITHOUT:</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The _______________ menace on the horizon. </a:t>
            </a: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FROM WITHIN:</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 _________________ crisis plagued Judah within.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Some ____________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Lord’s ability to care adequately for His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covenant.</a:t>
            </a:r>
          </a:p>
          <a:p>
            <a:pPr marL="914400" indent="-457200" algn="just">
              <a:lnSpc>
                <a:spcPct val="115000"/>
              </a:lnSpc>
              <a:spcAft>
                <a:spcPts val="0"/>
              </a:spcAft>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Some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insisted the nation would ____________ fall, no matter what. </a:t>
            </a:r>
            <a:endParaRPr lang="en-SG" sz="2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6078978" y="0"/>
            <a:ext cx="1939954"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UZZIAH</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7" name="Rectangle 6"/>
          <p:cNvSpPr/>
          <p:nvPr/>
        </p:nvSpPr>
        <p:spPr>
          <a:xfrm>
            <a:off x="5358505" y="961920"/>
            <a:ext cx="1780872"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JUDAH</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4660681" y="2436778"/>
            <a:ext cx="2522294"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ASSYRIAN</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4630800" y="2983450"/>
            <a:ext cx="2582054"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SPIRITUAL</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2156021" y="4429919"/>
            <a:ext cx="2504660"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DOUBTED</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7048955" y="5371050"/>
            <a:ext cx="1758816"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NEVER</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0082253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0"/>
                                        </p:tgtEl>
                                        <p:attrNameLst>
                                          <p:attrName>style.visibility</p:attrName>
                                        </p:attrNameLst>
                                      </p:cBhvr>
                                      <p:to>
                                        <p:strVal val="visible"/>
                                      </p:to>
                                    </p:set>
                                    <p:animEffect transition="in" filter="wipe(down)">
                                      <p:cBhvr>
                                        <p:cTn id="79" dur="580">
                                          <p:stCondLst>
                                            <p:cond delay="0"/>
                                          </p:stCondLst>
                                        </p:cTn>
                                        <p:tgtEl>
                                          <p:spTgt spid="10"/>
                                        </p:tgtEl>
                                      </p:cBhvr>
                                    </p:animEffect>
                                    <p:anim calcmode="lin" valueType="num">
                                      <p:cBhvr>
                                        <p:cTn id="80"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85" dur="26">
                                          <p:stCondLst>
                                            <p:cond delay="650"/>
                                          </p:stCondLst>
                                        </p:cTn>
                                        <p:tgtEl>
                                          <p:spTgt spid="10"/>
                                        </p:tgtEl>
                                      </p:cBhvr>
                                      <p:to x="100000" y="60000"/>
                                    </p:animScale>
                                    <p:animScale>
                                      <p:cBhvr>
                                        <p:cTn id="86" dur="166" decel="50000">
                                          <p:stCondLst>
                                            <p:cond delay="676"/>
                                          </p:stCondLst>
                                        </p:cTn>
                                        <p:tgtEl>
                                          <p:spTgt spid="10"/>
                                        </p:tgtEl>
                                      </p:cBhvr>
                                      <p:to x="100000" y="100000"/>
                                    </p:animScale>
                                    <p:animScale>
                                      <p:cBhvr>
                                        <p:cTn id="87" dur="26">
                                          <p:stCondLst>
                                            <p:cond delay="1312"/>
                                          </p:stCondLst>
                                        </p:cTn>
                                        <p:tgtEl>
                                          <p:spTgt spid="10"/>
                                        </p:tgtEl>
                                      </p:cBhvr>
                                      <p:to x="100000" y="80000"/>
                                    </p:animScale>
                                    <p:animScale>
                                      <p:cBhvr>
                                        <p:cTn id="88" dur="166" decel="50000">
                                          <p:stCondLst>
                                            <p:cond delay="1338"/>
                                          </p:stCondLst>
                                        </p:cTn>
                                        <p:tgtEl>
                                          <p:spTgt spid="10"/>
                                        </p:tgtEl>
                                      </p:cBhvr>
                                      <p:to x="100000" y="100000"/>
                                    </p:animScale>
                                    <p:animScale>
                                      <p:cBhvr>
                                        <p:cTn id="89" dur="26">
                                          <p:stCondLst>
                                            <p:cond delay="1642"/>
                                          </p:stCondLst>
                                        </p:cTn>
                                        <p:tgtEl>
                                          <p:spTgt spid="10"/>
                                        </p:tgtEl>
                                      </p:cBhvr>
                                      <p:to x="100000" y="90000"/>
                                    </p:animScale>
                                    <p:animScale>
                                      <p:cBhvr>
                                        <p:cTn id="90" dur="166" decel="50000">
                                          <p:stCondLst>
                                            <p:cond delay="1668"/>
                                          </p:stCondLst>
                                        </p:cTn>
                                        <p:tgtEl>
                                          <p:spTgt spid="10"/>
                                        </p:tgtEl>
                                      </p:cBhvr>
                                      <p:to x="100000" y="100000"/>
                                    </p:animScale>
                                    <p:animScale>
                                      <p:cBhvr>
                                        <p:cTn id="91" dur="26">
                                          <p:stCondLst>
                                            <p:cond delay="1808"/>
                                          </p:stCondLst>
                                        </p:cTn>
                                        <p:tgtEl>
                                          <p:spTgt spid="10"/>
                                        </p:tgtEl>
                                      </p:cBhvr>
                                      <p:to x="100000" y="95000"/>
                                    </p:animScale>
                                    <p:animScale>
                                      <p:cBhvr>
                                        <p:cTn id="92" dur="166" decel="50000">
                                          <p:stCondLst>
                                            <p:cond delay="1834"/>
                                          </p:stCondLst>
                                        </p:cTn>
                                        <p:tgtEl>
                                          <p:spTgt spid="10"/>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1"/>
                                        </p:tgtEl>
                                        <p:attrNameLst>
                                          <p:attrName>style.visibility</p:attrName>
                                        </p:attrNameLst>
                                      </p:cBhvr>
                                      <p:to>
                                        <p:strVal val="visible"/>
                                      </p:to>
                                    </p:set>
                                    <p:animEffect transition="in" filter="wipe(down)">
                                      <p:cBhvr>
                                        <p:cTn id="97" dur="580">
                                          <p:stCondLst>
                                            <p:cond delay="0"/>
                                          </p:stCondLst>
                                        </p:cTn>
                                        <p:tgtEl>
                                          <p:spTgt spid="11"/>
                                        </p:tgtEl>
                                      </p:cBhvr>
                                    </p:animEffect>
                                    <p:anim calcmode="lin" valueType="num">
                                      <p:cBhvr>
                                        <p:cTn id="98"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103" dur="26">
                                          <p:stCondLst>
                                            <p:cond delay="650"/>
                                          </p:stCondLst>
                                        </p:cTn>
                                        <p:tgtEl>
                                          <p:spTgt spid="11"/>
                                        </p:tgtEl>
                                      </p:cBhvr>
                                      <p:to x="100000" y="60000"/>
                                    </p:animScale>
                                    <p:animScale>
                                      <p:cBhvr>
                                        <p:cTn id="104" dur="166" decel="50000">
                                          <p:stCondLst>
                                            <p:cond delay="676"/>
                                          </p:stCondLst>
                                        </p:cTn>
                                        <p:tgtEl>
                                          <p:spTgt spid="11"/>
                                        </p:tgtEl>
                                      </p:cBhvr>
                                      <p:to x="100000" y="100000"/>
                                    </p:animScale>
                                    <p:animScale>
                                      <p:cBhvr>
                                        <p:cTn id="105" dur="26">
                                          <p:stCondLst>
                                            <p:cond delay="1312"/>
                                          </p:stCondLst>
                                        </p:cTn>
                                        <p:tgtEl>
                                          <p:spTgt spid="11"/>
                                        </p:tgtEl>
                                      </p:cBhvr>
                                      <p:to x="100000" y="80000"/>
                                    </p:animScale>
                                    <p:animScale>
                                      <p:cBhvr>
                                        <p:cTn id="106" dur="166" decel="50000">
                                          <p:stCondLst>
                                            <p:cond delay="1338"/>
                                          </p:stCondLst>
                                        </p:cTn>
                                        <p:tgtEl>
                                          <p:spTgt spid="11"/>
                                        </p:tgtEl>
                                      </p:cBhvr>
                                      <p:to x="100000" y="100000"/>
                                    </p:animScale>
                                    <p:animScale>
                                      <p:cBhvr>
                                        <p:cTn id="107" dur="26">
                                          <p:stCondLst>
                                            <p:cond delay="1642"/>
                                          </p:stCondLst>
                                        </p:cTn>
                                        <p:tgtEl>
                                          <p:spTgt spid="11"/>
                                        </p:tgtEl>
                                      </p:cBhvr>
                                      <p:to x="100000" y="90000"/>
                                    </p:animScale>
                                    <p:animScale>
                                      <p:cBhvr>
                                        <p:cTn id="108" dur="166" decel="50000">
                                          <p:stCondLst>
                                            <p:cond delay="1668"/>
                                          </p:stCondLst>
                                        </p:cTn>
                                        <p:tgtEl>
                                          <p:spTgt spid="11"/>
                                        </p:tgtEl>
                                      </p:cBhvr>
                                      <p:to x="100000" y="100000"/>
                                    </p:animScale>
                                    <p:animScale>
                                      <p:cBhvr>
                                        <p:cTn id="109" dur="26">
                                          <p:stCondLst>
                                            <p:cond delay="1808"/>
                                          </p:stCondLst>
                                        </p:cTn>
                                        <p:tgtEl>
                                          <p:spTgt spid="11"/>
                                        </p:tgtEl>
                                      </p:cBhvr>
                                      <p:to x="100000" y="95000"/>
                                    </p:animScale>
                                    <p:animScale>
                                      <p:cBhvr>
                                        <p:cTn id="110"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P spid="10" grpId="0"/>
      <p:bldP spid="11"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0" y="827314"/>
            <a:ext cx="12192000" cy="6030686"/>
          </a:xfrm>
          <a:prstGeom prst="rect">
            <a:avLst/>
          </a:prstGeom>
        </p:spPr>
      </p:pic>
      <p:sp>
        <p:nvSpPr>
          <p:cNvPr id="6" name="Rectangle 5"/>
          <p:cNvSpPr/>
          <p:nvPr/>
        </p:nvSpPr>
        <p:spPr>
          <a:xfrm>
            <a:off x="388182" y="14497"/>
            <a:ext cx="7423827" cy="707886"/>
          </a:xfrm>
          <a:prstGeom prst="rect">
            <a:avLst/>
          </a:prstGeom>
        </p:spPr>
        <p:txBody>
          <a:bodyPr wrap="none">
            <a:spAutoFit/>
          </a:bodyPr>
          <a:lstStyle/>
          <a:p>
            <a:r>
              <a:rPr lang="en-SG" sz="4000" b="1" dirty="0" smtClean="0">
                <a:solidFill>
                  <a:schemeClr val="bg1"/>
                </a:solidFill>
                <a:latin typeface="Arial" panose="020B0604020202020204" pitchFamily="34" charset="0"/>
                <a:ea typeface="Calibri" panose="020F0502020204030204" pitchFamily="34" charset="0"/>
              </a:rPr>
              <a:t>4. Historic Setting and Events</a:t>
            </a:r>
            <a:endParaRPr lang="en-SG" sz="3600" i="1" dirty="0">
              <a:solidFill>
                <a:schemeClr val="bg1"/>
              </a:solidFill>
              <a:latin typeface="Arial" panose="020B0604020202020204" pitchFamily="34" charset="0"/>
              <a:ea typeface="Calibri" panose="020F0502020204030204" pitchFamily="34" charset="0"/>
            </a:endParaRPr>
          </a:p>
        </p:txBody>
      </p:sp>
    </p:spTree>
    <p:extLst>
      <p:ext uri="{BB962C8B-B14F-4D97-AF65-F5344CB8AC3E}">
        <p14:creationId xmlns:p14="http://schemas.microsoft.com/office/powerpoint/2010/main" val="1201601995"/>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lum bright="70000" contrast="-70000"/>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3028" y="252413"/>
            <a:ext cx="11250843" cy="6191930"/>
          </a:xfrm>
          <a:prstGeom prst="rect">
            <a:avLst/>
          </a:prstGeom>
        </p:spPr>
      </p:pic>
    </p:spTree>
    <p:extLst>
      <p:ext uri="{BB962C8B-B14F-4D97-AF65-F5344CB8AC3E}">
        <p14:creationId xmlns:p14="http://schemas.microsoft.com/office/powerpoint/2010/main" val="318280566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04114" y="0"/>
            <a:ext cx="6487886" cy="6858000"/>
          </a:xfrm>
          <a:prstGeom prst="rect">
            <a:avLst/>
          </a:prstGeom>
          <a:ln>
            <a:noFill/>
          </a:ln>
          <a:effectLst>
            <a:softEdge rad="112500"/>
          </a:effectLst>
        </p:spPr>
      </p:pic>
      <p:sp>
        <p:nvSpPr>
          <p:cNvPr id="6" name="Rectangle 5"/>
          <p:cNvSpPr/>
          <p:nvPr/>
        </p:nvSpPr>
        <p:spPr>
          <a:xfrm>
            <a:off x="311727" y="834443"/>
            <a:ext cx="5237018" cy="5189113"/>
          </a:xfrm>
          <a:prstGeom prst="rect">
            <a:avLst/>
          </a:prstGeom>
          <a:solidFill>
            <a:schemeClr val="bg1">
              <a:lumMod val="50000"/>
              <a:alpha val="79000"/>
            </a:schemeClr>
          </a:solidFill>
        </p:spPr>
        <p:txBody>
          <a:bodyPr wrap="square">
            <a:spAutoFit/>
          </a:bodyPr>
          <a:lstStyle/>
          <a:p>
            <a:pPr marL="457200">
              <a:lnSpc>
                <a:spcPct val="115000"/>
              </a:lnSpc>
              <a:spcAft>
                <a:spcPts val="0"/>
              </a:spcAft>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main events that form the background of Isaiah are:</a:t>
            </a: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0"/>
              </a:spcAft>
              <a:buFont typeface="+mj-lt"/>
              <a:buAutoNum type="arabicParenBoth"/>
            </a:pP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735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BC: </a:t>
            </a:r>
            <a:endPar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lvl="0" algn="just">
              <a:lnSpc>
                <a:spcPct val="115000"/>
              </a:lnSpc>
              <a:spcAft>
                <a:spcPts val="0"/>
              </a:spcAft>
            </a:pP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The CRISIS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of the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36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Syro-Ephraimitic</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war.</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549332105"/>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49382" y="211109"/>
            <a:ext cx="11679382" cy="6321731"/>
          </a:xfrm>
          <a:prstGeom prst="rect">
            <a:avLst/>
          </a:prstGeom>
          <a:solidFill>
            <a:schemeClr val="tx1">
              <a:lumMod val="95000"/>
              <a:lumOff val="5000"/>
              <a:alpha val="71000"/>
            </a:schemeClr>
          </a:solidFill>
        </p:spPr>
        <p:txBody>
          <a:bodyPr wrap="square">
            <a:spAutoFit/>
          </a:bodyPr>
          <a:lstStyle/>
          <a:p>
            <a:pPr marL="685800" algn="just">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722 – 721 BC	: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The __________ of the Northern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Kingdom.</a:t>
            </a:r>
            <a:endParaRPr lang="en-SG" sz="2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711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BC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The Assyrian army under ______________ II put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down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a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rebellion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centred around Ashdod </a:t>
            </a:r>
            <a:endPar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705 BC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	________________ joined a coalition of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neighbouring </a:t>
            </a:r>
            <a:r>
              <a:rPr lang="en-SG" sz="2400"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nations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to try to win freedom from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the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Assyrian threat. </a:t>
            </a:r>
            <a:endPar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18288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701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BC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	Assyrians surrounded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and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demanded 	its surrender</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God redeemed them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due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to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Hezekiah’s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actions </a:t>
            </a:r>
            <a:endPar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5047368" y="412482"/>
            <a:ext cx="1231556"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FALL</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7" name="Rectangle 6"/>
          <p:cNvSpPr/>
          <p:nvPr/>
        </p:nvSpPr>
        <p:spPr>
          <a:xfrm>
            <a:off x="8298474" y="1181923"/>
            <a:ext cx="2210798"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SARGON</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4405205" y="2727042"/>
            <a:ext cx="2515882"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HEZEKIAH</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7566286" y="4699468"/>
            <a:ext cx="2942986"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JERUSALEM</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40008446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9"/>
                                        </p:tgtEl>
                                        <p:attrNameLst>
                                          <p:attrName>style.visibility</p:attrName>
                                        </p:attrNameLst>
                                      </p:cBhvr>
                                      <p:to>
                                        <p:strVal val="visible"/>
                                      </p:to>
                                    </p:set>
                                    <p:animEffect transition="in" filter="wipe(down)">
                                      <p:cBhvr>
                                        <p:cTn id="61" dur="580">
                                          <p:stCondLst>
                                            <p:cond delay="0"/>
                                          </p:stCondLst>
                                        </p:cTn>
                                        <p:tgtEl>
                                          <p:spTgt spid="9"/>
                                        </p:tgtEl>
                                      </p:cBhvr>
                                    </p:animEffect>
                                    <p:anim calcmode="lin" valueType="num">
                                      <p:cBhvr>
                                        <p:cTn id="62"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67" dur="26">
                                          <p:stCondLst>
                                            <p:cond delay="650"/>
                                          </p:stCondLst>
                                        </p:cTn>
                                        <p:tgtEl>
                                          <p:spTgt spid="9"/>
                                        </p:tgtEl>
                                      </p:cBhvr>
                                      <p:to x="100000" y="60000"/>
                                    </p:animScale>
                                    <p:animScale>
                                      <p:cBhvr>
                                        <p:cTn id="68" dur="166" decel="50000">
                                          <p:stCondLst>
                                            <p:cond delay="676"/>
                                          </p:stCondLst>
                                        </p:cTn>
                                        <p:tgtEl>
                                          <p:spTgt spid="9"/>
                                        </p:tgtEl>
                                      </p:cBhvr>
                                      <p:to x="100000" y="100000"/>
                                    </p:animScale>
                                    <p:animScale>
                                      <p:cBhvr>
                                        <p:cTn id="69" dur="26">
                                          <p:stCondLst>
                                            <p:cond delay="1312"/>
                                          </p:stCondLst>
                                        </p:cTn>
                                        <p:tgtEl>
                                          <p:spTgt spid="9"/>
                                        </p:tgtEl>
                                      </p:cBhvr>
                                      <p:to x="100000" y="80000"/>
                                    </p:animScale>
                                    <p:animScale>
                                      <p:cBhvr>
                                        <p:cTn id="70" dur="166" decel="50000">
                                          <p:stCondLst>
                                            <p:cond delay="1338"/>
                                          </p:stCondLst>
                                        </p:cTn>
                                        <p:tgtEl>
                                          <p:spTgt spid="9"/>
                                        </p:tgtEl>
                                      </p:cBhvr>
                                      <p:to x="100000" y="100000"/>
                                    </p:animScale>
                                    <p:animScale>
                                      <p:cBhvr>
                                        <p:cTn id="71" dur="26">
                                          <p:stCondLst>
                                            <p:cond delay="1642"/>
                                          </p:stCondLst>
                                        </p:cTn>
                                        <p:tgtEl>
                                          <p:spTgt spid="9"/>
                                        </p:tgtEl>
                                      </p:cBhvr>
                                      <p:to x="100000" y="90000"/>
                                    </p:animScale>
                                    <p:animScale>
                                      <p:cBhvr>
                                        <p:cTn id="72" dur="166" decel="50000">
                                          <p:stCondLst>
                                            <p:cond delay="1668"/>
                                          </p:stCondLst>
                                        </p:cTn>
                                        <p:tgtEl>
                                          <p:spTgt spid="9"/>
                                        </p:tgtEl>
                                      </p:cBhvr>
                                      <p:to x="100000" y="100000"/>
                                    </p:animScale>
                                    <p:animScale>
                                      <p:cBhvr>
                                        <p:cTn id="73" dur="26">
                                          <p:stCondLst>
                                            <p:cond delay="1808"/>
                                          </p:stCondLst>
                                        </p:cTn>
                                        <p:tgtEl>
                                          <p:spTgt spid="9"/>
                                        </p:tgtEl>
                                      </p:cBhvr>
                                      <p:to x="100000" y="95000"/>
                                    </p:animScale>
                                    <p:animScale>
                                      <p:cBhvr>
                                        <p:cTn id="74"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66700" y="391045"/>
            <a:ext cx="11658599" cy="6109365"/>
          </a:xfrm>
          <a:prstGeom prst="rect">
            <a:avLst/>
          </a:prstGeom>
          <a:solidFill>
            <a:schemeClr val="bg2">
              <a:lumMod val="10000"/>
              <a:alpha val="72000"/>
            </a:schemeClr>
          </a:solidFill>
        </p:spPr>
        <p:txBody>
          <a:bodyPr wrap="square">
            <a:spAutoFit/>
          </a:bodyPr>
          <a:lstStyle/>
          <a:p>
            <a:pPr lvl="0">
              <a:lnSpc>
                <a:spcPct val="115000"/>
              </a:lnSpc>
              <a:spcAft>
                <a:spcPts val="0"/>
              </a:spcAft>
            </a:pPr>
            <a:r>
              <a:rPr lang="en-SG" sz="4400" dirty="0">
                <a:solidFill>
                  <a:schemeClr val="bg1"/>
                </a:solidFill>
                <a:latin typeface="Arial" panose="020B0604020202020204" pitchFamily="34" charset="0"/>
                <a:ea typeface="Calibri" panose="020F0502020204030204" pitchFamily="34" charset="0"/>
                <a:cs typeface="Times New Roman" panose="02020603050405020304" pitchFamily="18" charset="0"/>
              </a:rPr>
              <a:t>Isaiah 40-66 speaks of a time when Judah’s ____________ is about to return. Judah has been ravaged, the temple destroyed and Jerusalem flattened (44:26; 49:19; 51:3)</a:t>
            </a:r>
            <a:endParaRPr lang="en-SG" sz="4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0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605 BC	:	Nebuchadnezzar becomes king of Babylon.</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586 BC	:	Judah taken into Babylonian exile.</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562 BC	:	Nebuchadnezzar dies, 3 kings in short succession.</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555 BC 	:	Persians conquer Babylonians (48:14, 20; 52:11, 12)</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King Cyrus (44:28; 45:1)</a:t>
            </a:r>
            <a:endParaRPr lang="en-SG" sz="20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68580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538 BC	:	Exiles return to Judah.</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90647" y="1030288"/>
            <a:ext cx="3492624" cy="1015663"/>
          </a:xfrm>
          <a:prstGeom prst="rect">
            <a:avLst/>
          </a:prstGeom>
          <a:noFill/>
        </p:spPr>
        <p:txBody>
          <a:bodyPr wrap="none" lIns="91440" tIns="45720" rIns="91440" bIns="45720">
            <a:spAutoFit/>
          </a:bodyPr>
          <a:lstStyle/>
          <a:p>
            <a:pPr algn="ctr"/>
            <a:r>
              <a:rPr lang="en-US" sz="6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CAPTIVITY</a:t>
            </a:r>
            <a:endParaRPr lang="en-US" sz="6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909306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7335982"/>
          </a:xfrm>
          <a:prstGeom prst="rect">
            <a:avLst/>
          </a:prstGeom>
        </p:spPr>
      </p:pic>
    </p:spTree>
    <p:extLst>
      <p:ext uri="{BB962C8B-B14F-4D97-AF65-F5344CB8AC3E}">
        <p14:creationId xmlns:p14="http://schemas.microsoft.com/office/powerpoint/2010/main" val="105644613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21878" y="6164478"/>
            <a:ext cx="11344925" cy="555986"/>
          </a:xfrm>
          <a:prstGeom prst="rect">
            <a:avLst/>
          </a:prstGeom>
        </p:spPr>
        <p:txBody>
          <a:bodyPr wrap="square">
            <a:spAutoFit/>
          </a:bodyPr>
          <a:lstStyle/>
          <a:p>
            <a:pPr marL="457200" algn="just">
              <a:lnSpc>
                <a:spcPct val="115000"/>
              </a:lnSpc>
              <a:spcAft>
                <a:spcPts val="1000"/>
              </a:spcAft>
            </a:pPr>
            <a:r>
              <a:rPr lang="en-SG" sz="2800" b="1" dirty="0">
                <a:solidFill>
                  <a:srgbClr val="1D1B11"/>
                </a:solidFill>
                <a:latin typeface="Arial" panose="020B0604020202020204" pitchFamily="34" charset="0"/>
                <a:ea typeface="Calibri" panose="020F0502020204030204" pitchFamily="34" charset="0"/>
                <a:cs typeface="Times New Roman" panose="02020603050405020304" pitchFamily="18" charset="0"/>
              </a:rPr>
              <a:t>They are not more important than the </a:t>
            </a:r>
            <a:r>
              <a:rPr lang="en-SG" sz="2800" b="1" dirty="0" smtClean="0">
                <a:solidFill>
                  <a:srgbClr val="1D1B11"/>
                </a:solidFill>
                <a:latin typeface="Arial" panose="020B0604020202020204" pitchFamily="34" charset="0"/>
                <a:ea typeface="Calibri" panose="020F0502020204030204" pitchFamily="34" charset="0"/>
                <a:cs typeface="Times New Roman" panose="02020603050405020304" pitchFamily="18" charset="0"/>
              </a:rPr>
              <a:t>MINOR Prophets</a:t>
            </a:r>
            <a:endParaRPr lang="en-SG" sz="2400" b="1"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996119" y="1845272"/>
            <a:ext cx="2490281" cy="411545"/>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33040" y="173454"/>
            <a:ext cx="9738912" cy="5991024"/>
          </a:xfrm>
          <a:prstGeom prst="rect">
            <a:avLst/>
          </a:prstGeom>
        </p:spPr>
      </p:pic>
    </p:spTree>
    <p:extLst>
      <p:ext uri="{BB962C8B-B14F-4D97-AF65-F5344CB8AC3E}">
        <p14:creationId xmlns:p14="http://schemas.microsoft.com/office/powerpoint/2010/main" val="3635081050"/>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97"/>
            <a:ext cx="12192000" cy="6858000"/>
          </a:xfrm>
          <a:prstGeom prst="rect">
            <a:avLst/>
          </a:prstGeom>
        </p:spPr>
      </p:pic>
      <p:sp>
        <p:nvSpPr>
          <p:cNvPr id="6" name="Rectangle 5"/>
          <p:cNvSpPr/>
          <p:nvPr/>
        </p:nvSpPr>
        <p:spPr>
          <a:xfrm>
            <a:off x="166509" y="35279"/>
            <a:ext cx="5881000" cy="646331"/>
          </a:xfrm>
          <a:prstGeom prst="rect">
            <a:avLst/>
          </a:prstGeom>
        </p:spPr>
        <p:txBody>
          <a:bodyPr wrap="square">
            <a:spAutoFit/>
          </a:bodyPr>
          <a:lstStyle/>
          <a:p>
            <a:r>
              <a:rPr lang="en-SG" sz="36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5. Major Themes of Isaiah</a:t>
            </a:r>
            <a:endParaRPr lang="en-SG" sz="32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pic>
        <p:nvPicPr>
          <p:cNvPr id="4" name="Picture 3"/>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47509" y="0"/>
            <a:ext cx="6114208" cy="6858000"/>
          </a:xfrm>
          <a:prstGeom prst="rect">
            <a:avLst/>
          </a:prstGeom>
          <a:ln>
            <a:noFill/>
          </a:ln>
          <a:effectLst>
            <a:softEdge rad="112500"/>
          </a:effectLst>
        </p:spPr>
      </p:pic>
      <p:sp>
        <p:nvSpPr>
          <p:cNvPr id="8" name="Rectangle 7"/>
          <p:cNvSpPr/>
          <p:nvPr/>
        </p:nvSpPr>
        <p:spPr>
          <a:xfrm>
            <a:off x="0" y="1217891"/>
            <a:ext cx="5850717" cy="5118324"/>
          </a:xfrm>
          <a:prstGeom prst="rect">
            <a:avLst/>
          </a:prstGeom>
        </p:spPr>
        <p:txBody>
          <a:bodyPr wrap="square">
            <a:spAutoFit/>
          </a:bodyPr>
          <a:lstStyle/>
          <a:p>
            <a:pPr marL="457200">
              <a:lnSpc>
                <a:spcPct val="115000"/>
              </a:lnSpc>
              <a:spcAft>
                <a:spcPts val="0"/>
              </a:spcAft>
            </a:pPr>
            <a:r>
              <a:rPr lang="en-SG"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Isaiah is made up of segments which repeat the same themes over and over again</a:t>
            </a:r>
            <a:r>
              <a:rPr lang="en-SG" sz="32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a:t>
            </a:r>
          </a:p>
          <a:p>
            <a:pPr marL="457200">
              <a:lnSpc>
                <a:spcPct val="115000"/>
              </a:lnSpc>
              <a:spcAft>
                <a:spcPts val="0"/>
              </a:spcAft>
            </a:pP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Segment 1 = Chapters 1-2</a:t>
            </a: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Segment 2 = Chapters 3-4</a:t>
            </a: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Segment 3 = Chapters 5-6 and so on..</a:t>
            </a: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29005709"/>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4497"/>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14299"/>
            <a:ext cx="9286875" cy="6972300"/>
          </a:xfrm>
          <a:prstGeom prst="rect">
            <a:avLst/>
          </a:prstGeom>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172576" y="-1"/>
            <a:ext cx="3017936" cy="7500891"/>
          </a:xfrm>
          <a:prstGeom prst="rect">
            <a:avLst/>
          </a:prstGeom>
        </p:spPr>
      </p:pic>
    </p:spTree>
    <p:extLst>
      <p:ext uri="{BB962C8B-B14F-4D97-AF65-F5344CB8AC3E}">
        <p14:creationId xmlns:p14="http://schemas.microsoft.com/office/powerpoint/2010/main" val="268736681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119072" y="380139"/>
            <a:ext cx="9538601" cy="1446550"/>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6. Contemporary and Eschatological Levels of Prophecy</a:t>
            </a:r>
            <a:endParaRPr lang="en-SG" sz="4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4" name="Rectangle 3"/>
          <p:cNvSpPr/>
          <p:nvPr/>
        </p:nvSpPr>
        <p:spPr>
          <a:xfrm>
            <a:off x="190499" y="2148439"/>
            <a:ext cx="11811001" cy="3065455"/>
          </a:xfrm>
          <a:prstGeom prst="rect">
            <a:avLst/>
          </a:prstGeom>
          <a:solidFill>
            <a:schemeClr val="tx1">
              <a:lumMod val="95000"/>
              <a:lumOff val="5000"/>
              <a:alpha val="51000"/>
            </a:schemeClr>
          </a:solidFill>
        </p:spPr>
        <p:txBody>
          <a:bodyPr wrap="square">
            <a:spAutoFit/>
          </a:bodyPr>
          <a:lstStyle/>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prophecies in Isaiah have _____________ of meaning.</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For ___________: 	LEVEL 1: Contemporary message for that time.</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LEVEL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2: Patterns repeated through Israel’s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history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until </a:t>
            </a:r>
            <a:r>
              <a:rPr lang="en-SG" sz="28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return of the Messiah – Jesus.</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28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5888373" y="1992943"/>
            <a:ext cx="1959191"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LEVELS</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1550378" y="2970104"/>
            <a:ext cx="1919115"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ISRAEL</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42552688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314325" y="200024"/>
            <a:ext cx="11472864" cy="6357939"/>
          </a:xfrm>
          <a:prstGeom prst="rect">
            <a:avLst/>
          </a:prstGeom>
          <a:ln>
            <a:noFill/>
          </a:ln>
          <a:effectLst>
            <a:softEdge rad="112500"/>
          </a:effectLst>
        </p:spPr>
      </p:pic>
      <p:cxnSp>
        <p:nvCxnSpPr>
          <p:cNvPr id="9" name="Straight Arrow Connector 8"/>
          <p:cNvCxnSpPr/>
          <p:nvPr/>
        </p:nvCxnSpPr>
        <p:spPr>
          <a:xfrm>
            <a:off x="2100263" y="800100"/>
            <a:ext cx="2492519" cy="2042470"/>
          </a:xfrm>
          <a:prstGeom prst="straightConnector1">
            <a:avLst/>
          </a:prstGeom>
          <a:ln w="2540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11" name="TextBox 10"/>
          <p:cNvSpPr txBox="1"/>
          <p:nvPr/>
        </p:nvSpPr>
        <p:spPr>
          <a:xfrm>
            <a:off x="4405744" y="4429919"/>
            <a:ext cx="1034321" cy="1015663"/>
          </a:xfrm>
          <a:prstGeom prst="rect">
            <a:avLst/>
          </a:prstGeom>
          <a:noFill/>
        </p:spPr>
        <p:txBody>
          <a:bodyPr wrap="none" rtlCol="0">
            <a:spAutoFit/>
          </a:bodyPr>
          <a:lstStyle/>
          <a:p>
            <a:pPr algn="ctr"/>
            <a:r>
              <a:rPr lang="en-SG" sz="2000" b="1" dirty="0" smtClean="0"/>
              <a:t>Israel</a:t>
            </a:r>
          </a:p>
          <a:p>
            <a:pPr algn="ctr"/>
            <a:r>
              <a:rPr lang="en-SG" sz="2000" b="1" dirty="0" smtClean="0"/>
              <a:t>through</a:t>
            </a:r>
          </a:p>
          <a:p>
            <a:pPr algn="ctr"/>
            <a:r>
              <a:rPr lang="en-SG" sz="2000" b="1" dirty="0" smtClean="0"/>
              <a:t>history</a:t>
            </a:r>
            <a:endParaRPr lang="en-SG" sz="2000" b="1" dirty="0"/>
          </a:p>
        </p:txBody>
      </p:sp>
      <p:sp>
        <p:nvSpPr>
          <p:cNvPr id="13" name="Flowchart: Extract 12"/>
          <p:cNvSpPr/>
          <p:nvPr/>
        </p:nvSpPr>
        <p:spPr>
          <a:xfrm>
            <a:off x="4405744" y="2629071"/>
            <a:ext cx="210119" cy="229742"/>
          </a:xfrm>
          <a:prstGeom prst="flowChartExtra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255087441"/>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5696939"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692222" y="0"/>
            <a:ext cx="6504495" cy="6858000"/>
          </a:xfrm>
          <a:prstGeom prst="rect">
            <a:avLst/>
          </a:prstGeom>
        </p:spPr>
      </p:pic>
    </p:spTree>
    <p:extLst>
      <p:ext uri="{BB962C8B-B14F-4D97-AF65-F5344CB8AC3E}">
        <p14:creationId xmlns:p14="http://schemas.microsoft.com/office/powerpoint/2010/main" val="3406416102"/>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69401" y="307013"/>
            <a:ext cx="6570201" cy="1446550"/>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7. Prophetic Pictures and Acts in Isaiah</a:t>
            </a:r>
            <a:endParaRPr lang="en-SG" sz="4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68291" y="0"/>
            <a:ext cx="6123709" cy="7294418"/>
          </a:xfrm>
          <a:prstGeom prst="rect">
            <a:avLst/>
          </a:prstGeom>
          <a:ln>
            <a:noFill/>
          </a:ln>
          <a:effectLst>
            <a:softEdge rad="112500"/>
          </a:effectLst>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15098" y="1820186"/>
            <a:ext cx="5438095" cy="4539050"/>
          </a:xfrm>
          <a:prstGeom prst="rect">
            <a:avLst/>
          </a:prstGeom>
          <a:ln>
            <a:noFill/>
          </a:ln>
          <a:effectLst>
            <a:softEdge rad="112500"/>
          </a:effectLst>
        </p:spPr>
      </p:pic>
    </p:spTree>
    <p:extLst>
      <p:ext uri="{BB962C8B-B14F-4D97-AF65-F5344CB8AC3E}">
        <p14:creationId xmlns:p14="http://schemas.microsoft.com/office/powerpoint/2010/main" val="3101453678"/>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234070"/>
          </a:xfrm>
          <a:prstGeom prst="rect">
            <a:avLst/>
          </a:prstGeom>
          <a:ln>
            <a:noFill/>
          </a:ln>
          <a:effectLst>
            <a:softEdge rad="112500"/>
          </a:effectLst>
        </p:spPr>
      </p:pic>
      <p:sp>
        <p:nvSpPr>
          <p:cNvPr id="4" name="Rectangle 3"/>
          <p:cNvSpPr/>
          <p:nvPr/>
        </p:nvSpPr>
        <p:spPr>
          <a:xfrm>
            <a:off x="145373" y="1407420"/>
            <a:ext cx="6262958" cy="4043158"/>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THREE: ISAIAH 2</a:t>
            </a:r>
          </a:p>
          <a:p>
            <a:pPr algn="ctr">
              <a:lnSpc>
                <a:spcPct val="115000"/>
              </a:lnSpc>
              <a:spcAft>
                <a:spcPts val="1000"/>
              </a:spcAft>
            </a:pPr>
            <a:r>
              <a:rPr lang="en-SG" sz="7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Chapters 1-39</a:t>
            </a:r>
            <a:endParaRPr lang="en-SG" sz="44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21338835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1027" name="Picture 3" descr="Isaiah"/>
          <p:cNvPicPr>
            <a:picLocks noChangeAspect="1" noChangeArrowheads="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rcRect/>
          <a:stretch>
            <a:fillRect/>
          </a:stretch>
        </p:blipFill>
        <p:spPr bwMode="auto">
          <a:xfrm>
            <a:off x="857250" y="252749"/>
            <a:ext cx="10258425" cy="6214416"/>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a:extLst>
            <a:ext uri="{91240B29-F687-4F45-9708-019B960494DF}">
              <a14:hiddenLine xmlns:a14="http://schemas.microsoft.com/office/drawing/2010/main" w="9525">
                <a:solidFill>
                  <a:srgbClr val="000000"/>
                </a:solidFill>
                <a:miter lim="800000"/>
                <a:headEnd/>
                <a:tailEnd/>
              </a14:hiddenLine>
            </a:ext>
          </a:extLst>
        </p:spPr>
      </p:pic>
      <p:sp>
        <p:nvSpPr>
          <p:cNvPr id="7" name="Rounded Rectangle 6"/>
          <p:cNvSpPr/>
          <p:nvPr/>
        </p:nvSpPr>
        <p:spPr>
          <a:xfrm>
            <a:off x="1843088" y="1028700"/>
            <a:ext cx="5300662" cy="4857750"/>
          </a:xfrm>
          <a:prstGeom prst="roundRect">
            <a:avLst/>
          </a:prstGeom>
          <a:noFill/>
          <a:ln w="1016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62828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1000"/>
                                        <p:tgtEl>
                                          <p:spTgt spid="7"/>
                                        </p:tgtEl>
                                      </p:cBhvr>
                                    </p:animEffect>
                                    <p:anim calcmode="lin" valueType="num">
                                      <p:cBhvr>
                                        <p:cTn id="8" dur="1000" fill="hold"/>
                                        <p:tgtEl>
                                          <p:spTgt spid="7"/>
                                        </p:tgtEl>
                                        <p:attrNameLst>
                                          <p:attrName>ppt_x</p:attrName>
                                        </p:attrNameLst>
                                      </p:cBhvr>
                                      <p:tavLst>
                                        <p:tav tm="0">
                                          <p:val>
                                            <p:strVal val="#ppt_x"/>
                                          </p:val>
                                        </p:tav>
                                        <p:tav tm="100000">
                                          <p:val>
                                            <p:strVal val="#ppt_x"/>
                                          </p:val>
                                        </p:tav>
                                      </p:tavLst>
                                    </p:anim>
                                    <p:anim calcmode="lin" valueType="num">
                                      <p:cBhvr>
                                        <p:cTn id="9" dur="1000" fill="hold"/>
                                        <p:tgtEl>
                                          <p:spTgt spid="7"/>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58205" y="173279"/>
            <a:ext cx="11338927" cy="1815882"/>
          </a:xfrm>
          <a:prstGeom prst="rect">
            <a:avLst/>
          </a:prstGeom>
        </p:spPr>
        <p:txBody>
          <a:bodyPr wrap="square">
            <a:spAutoFit/>
          </a:bodyPr>
          <a:lstStyle/>
          <a:p>
            <a:r>
              <a:rPr lang="en-SG" sz="4000" b="1" dirty="0" smtClean="0">
                <a:solidFill>
                  <a:schemeClr val="bg1"/>
                </a:solidFill>
                <a:effectLst/>
                <a:latin typeface="Arial" panose="020B0604020202020204" pitchFamily="34" charset="0"/>
                <a:ea typeface="Calibri" panose="020F0502020204030204" pitchFamily="34" charset="0"/>
              </a:rPr>
              <a:t>1. Introduction</a:t>
            </a:r>
            <a:endParaRPr lang="en-SG" sz="3600" i="1" dirty="0" smtClean="0">
              <a:solidFill>
                <a:schemeClr val="bg1"/>
              </a:solidFill>
              <a:effectLst/>
              <a:latin typeface="Arial" panose="020B0604020202020204" pitchFamily="34" charset="0"/>
              <a:ea typeface="Calibri" panose="020F0502020204030204" pitchFamily="34" charset="0"/>
            </a:endParaRPr>
          </a:p>
          <a:p>
            <a:endParaRPr lang="en-SG" sz="3600" i="1" dirty="0">
              <a:solidFill>
                <a:schemeClr val="bg1"/>
              </a:solidFill>
              <a:latin typeface="Arial" panose="020B0604020202020204" pitchFamily="34" charset="0"/>
              <a:ea typeface="Calibri" panose="020F0502020204030204" pitchFamily="34" charset="0"/>
            </a:endParaRPr>
          </a:p>
          <a:p>
            <a:endParaRPr lang="en-SG" sz="3600" i="1" dirty="0" smtClean="0">
              <a:solidFill>
                <a:schemeClr val="bg1"/>
              </a:solidFill>
              <a:effectLst/>
              <a:latin typeface="Arial" panose="020B0604020202020204" pitchFamily="34" charset="0"/>
              <a:ea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86287" y="173280"/>
            <a:ext cx="7347507" cy="6456120"/>
          </a:xfrm>
          <a:prstGeom prst="rect">
            <a:avLst/>
          </a:prstGeom>
          <a:ln>
            <a:noFill/>
          </a:ln>
          <a:effectLst>
            <a:softEdge rad="112500"/>
          </a:effectLst>
        </p:spPr>
      </p:pic>
      <p:sp>
        <p:nvSpPr>
          <p:cNvPr id="7" name="Rectangle 6"/>
          <p:cNvSpPr/>
          <p:nvPr/>
        </p:nvSpPr>
        <p:spPr>
          <a:xfrm>
            <a:off x="0" y="1049167"/>
            <a:ext cx="4457700" cy="5573834"/>
          </a:xfrm>
          <a:prstGeom prst="rect">
            <a:avLst/>
          </a:prstGeom>
          <a:solidFill>
            <a:schemeClr val="tx1">
              <a:lumMod val="95000"/>
              <a:lumOff val="5000"/>
              <a:alpha val="58000"/>
            </a:schemeClr>
          </a:solidFill>
        </p:spPr>
        <p:txBody>
          <a:bodyPr wrap="square">
            <a:spAutoFit/>
          </a:bodyPr>
          <a:lstStyle/>
          <a:p>
            <a:pPr marL="457200" algn="just">
              <a:lnSpc>
                <a:spcPct val="115000"/>
              </a:lnSpc>
              <a:spcAft>
                <a:spcPts val="1000"/>
              </a:spcAft>
            </a:pPr>
            <a:r>
              <a:rPr lang="en-SG" sz="2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SECTION I: </a:t>
            </a:r>
            <a:r>
              <a:rPr lang="en-SG"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Prophecies against Judah (1:1-12:6) 743-733 BC</a:t>
            </a:r>
            <a:endParaRPr lang="en-SG"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en-SG" sz="2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SECTION II: </a:t>
            </a:r>
            <a:r>
              <a:rPr lang="en-SG"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Prophecies against other nations (13:1 - 23:18)</a:t>
            </a:r>
            <a:endParaRPr lang="en-SG"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en-SG" sz="2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SECTION III: </a:t>
            </a:r>
            <a:r>
              <a:rPr lang="en-SG"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Little Apocalypse” (24:1 – 27:13) 743-687 BC</a:t>
            </a:r>
            <a:endParaRPr lang="en-SG"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1000"/>
              </a:spcAft>
            </a:pPr>
            <a:r>
              <a:rPr lang="en-SG" sz="2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SECTION IV: </a:t>
            </a:r>
            <a:r>
              <a:rPr lang="en-SG" sz="2400"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Events during Hezekiah’s reign (28:1 – 39:8)</a:t>
            </a:r>
            <a:endParaRPr lang="en-SG"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cxnSp>
        <p:nvCxnSpPr>
          <p:cNvPr id="9" name="Straight Arrow Connector 8"/>
          <p:cNvCxnSpPr/>
          <p:nvPr/>
        </p:nvCxnSpPr>
        <p:spPr>
          <a:xfrm>
            <a:off x="4214813" y="2243138"/>
            <a:ext cx="3328987" cy="2843212"/>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754557" y="3396617"/>
            <a:ext cx="1764150" cy="1329494"/>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1" name="Straight Arrow Connector 10"/>
          <p:cNvCxnSpPr/>
          <p:nvPr/>
        </p:nvCxnSpPr>
        <p:spPr>
          <a:xfrm flipV="1">
            <a:off x="2525832" y="2230438"/>
            <a:ext cx="6832481" cy="2692887"/>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flipV="1">
            <a:off x="2463065" y="4980497"/>
            <a:ext cx="7162880" cy="1428684"/>
          </a:xfrm>
          <a:prstGeom prst="straightConnector1">
            <a:avLst/>
          </a:prstGeom>
          <a:ln w="92075">
            <a:solidFill>
              <a:srgbClr val="FF000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151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1000"/>
                                        <p:tgtEl>
                                          <p:spTgt spid="11"/>
                                        </p:tgtEl>
                                      </p:cBhvr>
                                    </p:animEffect>
                                    <p:anim calcmode="lin" valueType="num">
                                      <p:cBhvr>
                                        <p:cTn id="22" dur="1000" fill="hold"/>
                                        <p:tgtEl>
                                          <p:spTgt spid="11"/>
                                        </p:tgtEl>
                                        <p:attrNameLst>
                                          <p:attrName>ppt_x</p:attrName>
                                        </p:attrNameLst>
                                      </p:cBhvr>
                                      <p:tavLst>
                                        <p:tav tm="0">
                                          <p:val>
                                            <p:strVal val="#ppt_x"/>
                                          </p:val>
                                        </p:tav>
                                        <p:tav tm="100000">
                                          <p:val>
                                            <p:strVal val="#ppt_x"/>
                                          </p:val>
                                        </p:tav>
                                      </p:tavLst>
                                    </p:anim>
                                    <p:anim calcmode="lin" valueType="num">
                                      <p:cBhvr>
                                        <p:cTn id="23"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6"/>
                                        </p:tgtEl>
                                        <p:attrNameLst>
                                          <p:attrName>style.visibility</p:attrName>
                                        </p:attrNameLst>
                                      </p:cBhvr>
                                      <p:to>
                                        <p:strVal val="visible"/>
                                      </p:to>
                                    </p:set>
                                    <p:animEffect transition="in" filter="fade">
                                      <p:cBhvr>
                                        <p:cTn id="28" dur="1000"/>
                                        <p:tgtEl>
                                          <p:spTgt spid="16"/>
                                        </p:tgtEl>
                                      </p:cBhvr>
                                    </p:animEffect>
                                    <p:anim calcmode="lin" valueType="num">
                                      <p:cBhvr>
                                        <p:cTn id="29" dur="1000" fill="hold"/>
                                        <p:tgtEl>
                                          <p:spTgt spid="16"/>
                                        </p:tgtEl>
                                        <p:attrNameLst>
                                          <p:attrName>ppt_x</p:attrName>
                                        </p:attrNameLst>
                                      </p:cBhvr>
                                      <p:tavLst>
                                        <p:tav tm="0">
                                          <p:val>
                                            <p:strVal val="#ppt_x"/>
                                          </p:val>
                                        </p:tav>
                                        <p:tav tm="100000">
                                          <p:val>
                                            <p:strVal val="#ppt_x"/>
                                          </p:val>
                                        </p:tav>
                                      </p:tavLst>
                                    </p:anim>
                                    <p:anim calcmode="lin" valueType="num">
                                      <p:cBhvr>
                                        <p:cTn id="30"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 y="0"/>
            <a:ext cx="12191999" cy="6858000"/>
          </a:xfrm>
          <a:prstGeom prst="rect">
            <a:avLst/>
          </a:prstGeom>
        </p:spPr>
      </p:pic>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5775" y="0"/>
            <a:ext cx="10501311" cy="7300913"/>
          </a:xfrm>
          <a:prstGeom prst="rect">
            <a:avLst/>
          </a:prstGeom>
          <a:ln>
            <a:noFill/>
          </a:ln>
          <a:effectLst>
            <a:softEdge rad="112500"/>
          </a:effectLst>
        </p:spPr>
      </p:pic>
      <p:sp>
        <p:nvSpPr>
          <p:cNvPr id="4" name="Rounded Rectangle 3"/>
          <p:cNvSpPr/>
          <p:nvPr/>
        </p:nvSpPr>
        <p:spPr>
          <a:xfrm>
            <a:off x="757238" y="657225"/>
            <a:ext cx="4557712" cy="3556000"/>
          </a:xfrm>
          <a:prstGeom prst="round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7" name="Rounded Rectangle 6"/>
          <p:cNvSpPr/>
          <p:nvPr/>
        </p:nvSpPr>
        <p:spPr>
          <a:xfrm>
            <a:off x="852489" y="4387055"/>
            <a:ext cx="4557712" cy="1044575"/>
          </a:xfrm>
          <a:prstGeom prst="round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8" name="Rounded Rectangle 7"/>
          <p:cNvSpPr/>
          <p:nvPr/>
        </p:nvSpPr>
        <p:spPr>
          <a:xfrm>
            <a:off x="852489" y="5605461"/>
            <a:ext cx="4557712" cy="981077"/>
          </a:xfrm>
          <a:prstGeom prst="round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ounded Rectangle 10"/>
          <p:cNvSpPr/>
          <p:nvPr/>
        </p:nvSpPr>
        <p:spPr>
          <a:xfrm>
            <a:off x="5800724" y="657225"/>
            <a:ext cx="4867276" cy="2386013"/>
          </a:xfrm>
          <a:prstGeom prst="roundRect">
            <a:avLst/>
          </a:prstGeom>
          <a:noFill/>
          <a:ln w="857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TextBox 11"/>
          <p:cNvSpPr txBox="1"/>
          <p:nvPr/>
        </p:nvSpPr>
        <p:spPr>
          <a:xfrm>
            <a:off x="4616378" y="1553716"/>
            <a:ext cx="486030" cy="1446550"/>
          </a:xfrm>
          <a:prstGeom prst="rect">
            <a:avLst/>
          </a:prstGeom>
          <a:noFill/>
        </p:spPr>
        <p:txBody>
          <a:bodyPr wrap="none" rtlCol="0">
            <a:spAutoFit/>
          </a:bodyPr>
          <a:lstStyle/>
          <a:p>
            <a:r>
              <a:rPr lang="en-SG" sz="8800" b="1" dirty="0" smtClean="0">
                <a:effectLst>
                  <a:outerShdw blurRad="38100" dist="38100" dir="2700000" algn="tl">
                    <a:srgbClr val="000000">
                      <a:alpha val="43137"/>
                    </a:srgbClr>
                  </a:outerShdw>
                </a:effectLst>
              </a:rPr>
              <a:t>I</a:t>
            </a:r>
            <a:endParaRPr lang="en-SG" sz="8800" b="1" dirty="0">
              <a:effectLst>
                <a:outerShdw blurRad="38100" dist="38100" dir="2700000" algn="tl">
                  <a:srgbClr val="000000">
                    <a:alpha val="43137"/>
                  </a:srgbClr>
                </a:outerShdw>
              </a:effectLst>
            </a:endParaRPr>
          </a:p>
        </p:txBody>
      </p:sp>
      <p:sp>
        <p:nvSpPr>
          <p:cNvPr id="13" name="TextBox 12"/>
          <p:cNvSpPr txBox="1"/>
          <p:nvPr/>
        </p:nvSpPr>
        <p:spPr>
          <a:xfrm>
            <a:off x="4388652" y="4158911"/>
            <a:ext cx="787395" cy="1446550"/>
          </a:xfrm>
          <a:prstGeom prst="rect">
            <a:avLst/>
          </a:prstGeom>
          <a:noFill/>
        </p:spPr>
        <p:txBody>
          <a:bodyPr wrap="none" rtlCol="0">
            <a:spAutoFit/>
          </a:bodyPr>
          <a:lstStyle/>
          <a:p>
            <a:r>
              <a:rPr lang="en-SG" sz="8800" b="1" dirty="0" smtClean="0">
                <a:effectLst>
                  <a:outerShdw blurRad="38100" dist="38100" dir="2700000" algn="tl">
                    <a:srgbClr val="000000">
                      <a:alpha val="43137"/>
                    </a:srgbClr>
                  </a:outerShdw>
                </a:effectLst>
              </a:rPr>
              <a:t>II</a:t>
            </a:r>
            <a:endParaRPr lang="en-SG" sz="8800" b="1" dirty="0">
              <a:effectLst>
                <a:outerShdw blurRad="38100" dist="38100" dir="2700000" algn="tl">
                  <a:srgbClr val="000000">
                    <a:alpha val="43137"/>
                  </a:srgbClr>
                </a:outerShdw>
              </a:effectLst>
            </a:endParaRPr>
          </a:p>
        </p:txBody>
      </p:sp>
      <p:sp>
        <p:nvSpPr>
          <p:cNvPr id="14" name="TextBox 13"/>
          <p:cNvSpPr txBox="1"/>
          <p:nvPr/>
        </p:nvSpPr>
        <p:spPr>
          <a:xfrm>
            <a:off x="4154498" y="5304919"/>
            <a:ext cx="1088760" cy="1446550"/>
          </a:xfrm>
          <a:prstGeom prst="rect">
            <a:avLst/>
          </a:prstGeom>
          <a:noFill/>
        </p:spPr>
        <p:txBody>
          <a:bodyPr wrap="none" rtlCol="0">
            <a:spAutoFit/>
          </a:bodyPr>
          <a:lstStyle/>
          <a:p>
            <a:r>
              <a:rPr lang="en-SG" sz="8800" b="1" dirty="0" smtClean="0">
                <a:effectLst>
                  <a:outerShdw blurRad="38100" dist="38100" dir="2700000" algn="tl">
                    <a:srgbClr val="000000">
                      <a:alpha val="43137"/>
                    </a:srgbClr>
                  </a:outerShdw>
                </a:effectLst>
              </a:rPr>
              <a:t>III</a:t>
            </a:r>
            <a:endParaRPr lang="en-SG" sz="8800" b="1" dirty="0">
              <a:effectLst>
                <a:outerShdw blurRad="38100" dist="38100" dir="2700000" algn="tl">
                  <a:srgbClr val="000000">
                    <a:alpha val="43137"/>
                  </a:srgbClr>
                </a:outerShdw>
              </a:effectLst>
            </a:endParaRPr>
          </a:p>
        </p:txBody>
      </p:sp>
      <p:sp>
        <p:nvSpPr>
          <p:cNvPr id="15" name="TextBox 14"/>
          <p:cNvSpPr txBox="1"/>
          <p:nvPr/>
        </p:nvSpPr>
        <p:spPr>
          <a:xfrm>
            <a:off x="9454174" y="1137732"/>
            <a:ext cx="1152880" cy="1446550"/>
          </a:xfrm>
          <a:prstGeom prst="rect">
            <a:avLst/>
          </a:prstGeom>
          <a:noFill/>
        </p:spPr>
        <p:txBody>
          <a:bodyPr wrap="none" rtlCol="0">
            <a:spAutoFit/>
          </a:bodyPr>
          <a:lstStyle/>
          <a:p>
            <a:r>
              <a:rPr lang="en-SG" sz="8800" b="1" dirty="0" smtClean="0">
                <a:effectLst>
                  <a:outerShdw blurRad="38100" dist="38100" dir="2700000" algn="tl">
                    <a:srgbClr val="000000">
                      <a:alpha val="43137"/>
                    </a:srgbClr>
                  </a:outerShdw>
                </a:effectLst>
              </a:rPr>
              <a:t>IV</a:t>
            </a:r>
            <a:endParaRPr lang="en-SG" sz="8800" b="1"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23355263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fade">
                                      <p:cBhvr>
                                        <p:cTn id="12" dur="1000"/>
                                        <p:tgtEl>
                                          <p:spTgt spid="4"/>
                                        </p:tgtEl>
                                      </p:cBhvr>
                                    </p:animEffect>
                                    <p:anim calcmode="lin" valueType="num">
                                      <p:cBhvr>
                                        <p:cTn id="13" dur="1000" fill="hold"/>
                                        <p:tgtEl>
                                          <p:spTgt spid="4"/>
                                        </p:tgtEl>
                                        <p:attrNameLst>
                                          <p:attrName>ppt_x</p:attrName>
                                        </p:attrNameLst>
                                      </p:cBhvr>
                                      <p:tavLst>
                                        <p:tav tm="0">
                                          <p:val>
                                            <p:strVal val="#ppt_x"/>
                                          </p:val>
                                        </p:tav>
                                        <p:tav tm="100000">
                                          <p:val>
                                            <p:strVal val="#ppt_x"/>
                                          </p:val>
                                        </p:tav>
                                      </p:tavLst>
                                    </p:anim>
                                    <p:anim calcmode="lin" valueType="num">
                                      <p:cBhvr>
                                        <p:cTn id="14"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fade">
                                      <p:cBhvr>
                                        <p:cTn id="19" dur="1000"/>
                                        <p:tgtEl>
                                          <p:spTgt spid="7"/>
                                        </p:tgtEl>
                                      </p:cBhvr>
                                    </p:animEffect>
                                    <p:anim calcmode="lin" valueType="num">
                                      <p:cBhvr>
                                        <p:cTn id="20" dur="1000" fill="hold"/>
                                        <p:tgtEl>
                                          <p:spTgt spid="7"/>
                                        </p:tgtEl>
                                        <p:attrNameLst>
                                          <p:attrName>ppt_x</p:attrName>
                                        </p:attrNameLst>
                                      </p:cBhvr>
                                      <p:tavLst>
                                        <p:tav tm="0">
                                          <p:val>
                                            <p:strVal val="#ppt_x"/>
                                          </p:val>
                                        </p:tav>
                                        <p:tav tm="100000">
                                          <p:val>
                                            <p:strVal val="#ppt_x"/>
                                          </p:val>
                                        </p:tav>
                                      </p:tavLst>
                                    </p:anim>
                                    <p:anim calcmode="lin" valueType="num">
                                      <p:cBhvr>
                                        <p:cTn id="21" dur="1000" fill="hold"/>
                                        <p:tgtEl>
                                          <p:spTgt spid="7"/>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13"/>
                                        </p:tgtEl>
                                        <p:attrNameLst>
                                          <p:attrName>style.visibility</p:attrName>
                                        </p:attrNameLst>
                                      </p:cBhvr>
                                      <p:to>
                                        <p:strVal val="visible"/>
                                      </p:to>
                                    </p:set>
                                    <p:animEffect transition="in" filter="fade">
                                      <p:cBhvr>
                                        <p:cTn id="24" dur="1000"/>
                                        <p:tgtEl>
                                          <p:spTgt spid="13"/>
                                        </p:tgtEl>
                                      </p:cBhvr>
                                    </p:animEffect>
                                    <p:anim calcmode="lin" valueType="num">
                                      <p:cBhvr>
                                        <p:cTn id="25" dur="1000" fill="hold"/>
                                        <p:tgtEl>
                                          <p:spTgt spid="13"/>
                                        </p:tgtEl>
                                        <p:attrNameLst>
                                          <p:attrName>ppt_x</p:attrName>
                                        </p:attrNameLst>
                                      </p:cBhvr>
                                      <p:tavLst>
                                        <p:tav tm="0">
                                          <p:val>
                                            <p:strVal val="#ppt_x"/>
                                          </p:val>
                                        </p:tav>
                                        <p:tav tm="100000">
                                          <p:val>
                                            <p:strVal val="#ppt_x"/>
                                          </p:val>
                                        </p:tav>
                                      </p:tavLst>
                                    </p:anim>
                                    <p:anim calcmode="lin" valueType="num">
                                      <p:cBhvr>
                                        <p:cTn id="26"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42"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fade">
                                      <p:cBhvr>
                                        <p:cTn id="31" dur="1000"/>
                                        <p:tgtEl>
                                          <p:spTgt spid="8"/>
                                        </p:tgtEl>
                                      </p:cBhvr>
                                    </p:animEffect>
                                    <p:anim calcmode="lin" valueType="num">
                                      <p:cBhvr>
                                        <p:cTn id="32" dur="1000" fill="hold"/>
                                        <p:tgtEl>
                                          <p:spTgt spid="8"/>
                                        </p:tgtEl>
                                        <p:attrNameLst>
                                          <p:attrName>ppt_x</p:attrName>
                                        </p:attrNameLst>
                                      </p:cBhvr>
                                      <p:tavLst>
                                        <p:tav tm="0">
                                          <p:val>
                                            <p:strVal val="#ppt_x"/>
                                          </p:val>
                                        </p:tav>
                                        <p:tav tm="100000">
                                          <p:val>
                                            <p:strVal val="#ppt_x"/>
                                          </p:val>
                                        </p:tav>
                                      </p:tavLst>
                                    </p:anim>
                                    <p:anim calcmode="lin" valueType="num">
                                      <p:cBhvr>
                                        <p:cTn id="33" dur="1000" fill="hold"/>
                                        <p:tgtEl>
                                          <p:spTgt spid="8"/>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fade">
                                      <p:cBhvr>
                                        <p:cTn id="36" dur="1000"/>
                                        <p:tgtEl>
                                          <p:spTgt spid="14"/>
                                        </p:tgtEl>
                                      </p:cBhvr>
                                    </p:animEffect>
                                    <p:anim calcmode="lin" valueType="num">
                                      <p:cBhvr>
                                        <p:cTn id="37" dur="1000" fill="hold"/>
                                        <p:tgtEl>
                                          <p:spTgt spid="14"/>
                                        </p:tgtEl>
                                        <p:attrNameLst>
                                          <p:attrName>ppt_x</p:attrName>
                                        </p:attrNameLst>
                                      </p:cBhvr>
                                      <p:tavLst>
                                        <p:tav tm="0">
                                          <p:val>
                                            <p:strVal val="#ppt_x"/>
                                          </p:val>
                                        </p:tav>
                                        <p:tav tm="100000">
                                          <p:val>
                                            <p:strVal val="#ppt_x"/>
                                          </p:val>
                                        </p:tav>
                                      </p:tavLst>
                                    </p:anim>
                                    <p:anim calcmode="lin" valueType="num">
                                      <p:cBhvr>
                                        <p:cTn id="3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42" presetClass="entr" presetSubtype="0" fill="hold" grpId="0" nodeType="clickEffect">
                                  <p:stCondLst>
                                    <p:cond delay="0"/>
                                  </p:stCondLst>
                                  <p:childTnLst>
                                    <p:set>
                                      <p:cBhvr>
                                        <p:cTn id="42" dur="1" fill="hold">
                                          <p:stCondLst>
                                            <p:cond delay="0"/>
                                          </p:stCondLst>
                                        </p:cTn>
                                        <p:tgtEl>
                                          <p:spTgt spid="11"/>
                                        </p:tgtEl>
                                        <p:attrNameLst>
                                          <p:attrName>style.visibility</p:attrName>
                                        </p:attrNameLst>
                                      </p:cBhvr>
                                      <p:to>
                                        <p:strVal val="visible"/>
                                      </p:to>
                                    </p:set>
                                    <p:animEffect transition="in" filter="fade">
                                      <p:cBhvr>
                                        <p:cTn id="43" dur="1000"/>
                                        <p:tgtEl>
                                          <p:spTgt spid="11"/>
                                        </p:tgtEl>
                                      </p:cBhvr>
                                    </p:animEffect>
                                    <p:anim calcmode="lin" valueType="num">
                                      <p:cBhvr>
                                        <p:cTn id="44" dur="1000" fill="hold"/>
                                        <p:tgtEl>
                                          <p:spTgt spid="11"/>
                                        </p:tgtEl>
                                        <p:attrNameLst>
                                          <p:attrName>ppt_x</p:attrName>
                                        </p:attrNameLst>
                                      </p:cBhvr>
                                      <p:tavLst>
                                        <p:tav tm="0">
                                          <p:val>
                                            <p:strVal val="#ppt_x"/>
                                          </p:val>
                                        </p:tav>
                                        <p:tav tm="100000">
                                          <p:val>
                                            <p:strVal val="#ppt_x"/>
                                          </p:val>
                                        </p:tav>
                                      </p:tavLst>
                                    </p:anim>
                                    <p:anim calcmode="lin" valueType="num">
                                      <p:cBhvr>
                                        <p:cTn id="45" dur="1000" fill="hold"/>
                                        <p:tgtEl>
                                          <p:spTgt spid="11"/>
                                        </p:tgtEl>
                                        <p:attrNameLst>
                                          <p:attrName>ppt_y</p:attrName>
                                        </p:attrNameLst>
                                      </p:cBhvr>
                                      <p:tavLst>
                                        <p:tav tm="0">
                                          <p:val>
                                            <p:strVal val="#ppt_y+.1"/>
                                          </p:val>
                                        </p:tav>
                                        <p:tav tm="100000">
                                          <p:val>
                                            <p:strVal val="#ppt_y"/>
                                          </p:val>
                                        </p:tav>
                                      </p:tavLst>
                                    </p:anim>
                                  </p:childTnLst>
                                </p:cTn>
                              </p:par>
                              <p:par>
                                <p:cTn id="46" presetID="42" presetClass="entr" presetSubtype="0" fill="hold" grpId="0" nodeType="withEffect">
                                  <p:stCondLst>
                                    <p:cond delay="0"/>
                                  </p:stCondLst>
                                  <p:childTnLst>
                                    <p:set>
                                      <p:cBhvr>
                                        <p:cTn id="47" dur="1" fill="hold">
                                          <p:stCondLst>
                                            <p:cond delay="0"/>
                                          </p:stCondLst>
                                        </p:cTn>
                                        <p:tgtEl>
                                          <p:spTgt spid="15"/>
                                        </p:tgtEl>
                                        <p:attrNameLst>
                                          <p:attrName>style.visibility</p:attrName>
                                        </p:attrNameLst>
                                      </p:cBhvr>
                                      <p:to>
                                        <p:strVal val="visible"/>
                                      </p:to>
                                    </p:set>
                                    <p:animEffect transition="in" filter="fade">
                                      <p:cBhvr>
                                        <p:cTn id="48" dur="1000"/>
                                        <p:tgtEl>
                                          <p:spTgt spid="15"/>
                                        </p:tgtEl>
                                      </p:cBhvr>
                                    </p:animEffect>
                                    <p:anim calcmode="lin" valueType="num">
                                      <p:cBhvr>
                                        <p:cTn id="49" dur="1000" fill="hold"/>
                                        <p:tgtEl>
                                          <p:spTgt spid="15"/>
                                        </p:tgtEl>
                                        <p:attrNameLst>
                                          <p:attrName>ppt_x</p:attrName>
                                        </p:attrNameLst>
                                      </p:cBhvr>
                                      <p:tavLst>
                                        <p:tav tm="0">
                                          <p:val>
                                            <p:strVal val="#ppt_x"/>
                                          </p:val>
                                        </p:tav>
                                        <p:tav tm="100000">
                                          <p:val>
                                            <p:strVal val="#ppt_x"/>
                                          </p:val>
                                        </p:tav>
                                      </p:tavLst>
                                    </p:anim>
                                    <p:anim calcmode="lin" valueType="num">
                                      <p:cBhvr>
                                        <p:cTn id="50"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1" grpId="0" animBg="1"/>
      <p:bldP spid="12" grpId="0"/>
      <p:bldP spid="13" grpId="0"/>
      <p:bldP spid="14" grpId="0"/>
      <p:bldP spid="1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06471" y="-31413"/>
            <a:ext cx="11554455" cy="1015663"/>
          </a:xfrm>
          <a:prstGeom prst="rect">
            <a:avLst/>
          </a:prstGeom>
          <a:noFill/>
        </p:spPr>
        <p:txBody>
          <a:bodyPr wrap="square" lIns="91440" tIns="45720" rIns="91440" bIns="45720">
            <a:spAutoFit/>
          </a:bodyPr>
          <a:lstStyle/>
          <a:p>
            <a:pPr algn="ctr"/>
            <a:r>
              <a:rPr lang="en-US" sz="6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 Comparing the Four Prophets</a:t>
            </a:r>
            <a:endParaRPr lang="en-US" sz="6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6471" y="1015663"/>
            <a:ext cx="11979057" cy="1444420"/>
          </a:xfrm>
          <a:prstGeom prst="rect">
            <a:avLst/>
          </a:prstGeom>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687" y="2714267"/>
            <a:ext cx="2976626" cy="2381301"/>
          </a:xfrm>
          <a:prstGeom prst="rect">
            <a:avLst/>
          </a:prstGeom>
        </p:spPr>
      </p:pic>
      <p:pic>
        <p:nvPicPr>
          <p:cNvPr id="9" name="Picture 8"/>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3191335" y="2714267"/>
            <a:ext cx="2118083" cy="2606872"/>
          </a:xfrm>
          <a:prstGeom prst="rect">
            <a:avLst/>
          </a:prstGeom>
        </p:spPr>
      </p:pic>
      <p:sp>
        <p:nvSpPr>
          <p:cNvPr id="10" name="Rectangle 9"/>
          <p:cNvSpPr/>
          <p:nvPr/>
        </p:nvSpPr>
        <p:spPr>
          <a:xfrm>
            <a:off x="412075" y="5058697"/>
            <a:ext cx="2367186"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God Saves</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2" name="Rectangle 11"/>
          <p:cNvSpPr/>
          <p:nvPr/>
        </p:nvSpPr>
        <p:spPr>
          <a:xfrm>
            <a:off x="2876532" y="5073446"/>
            <a:ext cx="2792752"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God Lifts Up</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3" name="Rectangle 12"/>
          <p:cNvSpPr/>
          <p:nvPr/>
        </p:nvSpPr>
        <p:spPr>
          <a:xfrm>
            <a:off x="5669284" y="5061174"/>
            <a:ext cx="3741794"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God Strengthens</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14" name="Rectangle 13"/>
          <p:cNvSpPr/>
          <p:nvPr/>
        </p:nvSpPr>
        <p:spPr>
          <a:xfrm>
            <a:off x="9479270" y="5058697"/>
            <a:ext cx="2601290" cy="707886"/>
          </a:xfrm>
          <a:prstGeom prst="rect">
            <a:avLst/>
          </a:prstGeom>
          <a:noFill/>
        </p:spPr>
        <p:txBody>
          <a:bodyPr wrap="none" lIns="91440" tIns="45720" rIns="91440" bIns="45720">
            <a:spAutoFit/>
          </a:bodyPr>
          <a:lstStyle/>
          <a:p>
            <a:pPr algn="ctr"/>
            <a:r>
              <a:rPr lang="en-US" sz="40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God Judges</a:t>
            </a:r>
            <a:endParaRPr lang="en-US" sz="40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pic>
        <p:nvPicPr>
          <p:cNvPr id="15" name="Picture 14"/>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984087" y="2443386"/>
            <a:ext cx="2972755" cy="2972755"/>
          </a:xfrm>
          <a:prstGeom prst="rect">
            <a:avLst/>
          </a:prstGeom>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9550904" y="2733442"/>
            <a:ext cx="2667900" cy="2667900"/>
          </a:xfrm>
          <a:prstGeom prst="rect">
            <a:avLst/>
          </a:prstGeom>
        </p:spPr>
      </p:pic>
      <p:sp>
        <p:nvSpPr>
          <p:cNvPr id="17" name="Rectangle 16"/>
          <p:cNvSpPr/>
          <p:nvPr/>
        </p:nvSpPr>
        <p:spPr>
          <a:xfrm>
            <a:off x="412075" y="5584843"/>
            <a:ext cx="11811246" cy="1200329"/>
          </a:xfrm>
          <a:prstGeom prst="rect">
            <a:avLst/>
          </a:prstGeom>
          <a:noFill/>
        </p:spPr>
        <p:txBody>
          <a:bodyPr wrap="none" lIns="91440" tIns="45720" rIns="91440" bIns="45720">
            <a:spAutoFit/>
          </a:bodyPr>
          <a:lstStyle/>
          <a:p>
            <a:pPr algn="ctr"/>
            <a:r>
              <a:rPr lang="en-US"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739-692 BC   627-574 BC        593-559 BC              605-536 BC</a:t>
            </a:r>
          </a:p>
          <a:p>
            <a:pPr algn="ctr"/>
            <a:r>
              <a:rPr lang="en-US" sz="3600" b="1" spc="50" dirty="0" smtClean="0">
                <a:ln w="9525" cmpd="sng">
                  <a:solidFill>
                    <a:schemeClr val="accent1"/>
                  </a:solidFill>
                  <a:prstDash val="solid"/>
                </a:ln>
                <a:solidFill>
                  <a:srgbClr val="70AD47">
                    <a:tint val="1000"/>
                  </a:srgbClr>
                </a:solidFill>
                <a:effectLst>
                  <a:glow rad="38100">
                    <a:schemeClr val="accent1">
                      <a:alpha val="40000"/>
                    </a:schemeClr>
                  </a:glow>
                </a:effectLst>
              </a:rPr>
              <a:t>47 years           53 Years</a:t>
            </a:r>
            <a:r>
              <a:rPr lang="en-US" sz="3600" b="1" cap="none" spc="50" dirty="0" smtClean="0">
                <a:ln w="9525" cmpd="sng">
                  <a:solidFill>
                    <a:schemeClr val="accent1"/>
                  </a:solidFill>
                  <a:prstDash val="solid"/>
                </a:ln>
                <a:solidFill>
                  <a:srgbClr val="70AD47">
                    <a:tint val="1000"/>
                  </a:srgbClr>
                </a:solidFill>
                <a:effectLst>
                  <a:glow rad="38100">
                    <a:schemeClr val="accent1">
                      <a:alpha val="40000"/>
                    </a:schemeClr>
                  </a:glow>
                </a:effectLst>
              </a:rPr>
              <a:t>            34 Years                  69 Years </a:t>
            </a:r>
            <a:endParaRPr lang="en-US" sz="3600" b="1" cap="none" spc="50" dirty="0">
              <a:ln w="9525" cmpd="sng">
                <a:solidFill>
                  <a:schemeClr val="accent1"/>
                </a:solidFill>
                <a:prstDash val="solid"/>
              </a:ln>
              <a:solidFill>
                <a:srgbClr val="70AD47">
                  <a:tint val="1000"/>
                </a:srgbClr>
              </a:solidFill>
              <a:effectLst>
                <a:glow rad="38100">
                  <a:schemeClr val="accent1">
                    <a:alpha val="40000"/>
                  </a:schemeClr>
                </a:glow>
              </a:effectLst>
            </a:endParaRPr>
          </a:p>
        </p:txBody>
      </p:sp>
    </p:spTree>
    <p:extLst>
      <p:ext uri="{BB962C8B-B14F-4D97-AF65-F5344CB8AC3E}">
        <p14:creationId xmlns:p14="http://schemas.microsoft.com/office/powerpoint/2010/main" val="570787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 calcmode="lin" valueType="num">
                                      <p:cBhvr additive="base">
                                        <p:cTn id="17" dur="500" fill="hold"/>
                                        <p:tgtEl>
                                          <p:spTgt spid="9"/>
                                        </p:tgtEl>
                                        <p:attrNameLst>
                                          <p:attrName>ppt_x</p:attrName>
                                        </p:attrNameLst>
                                      </p:cBhvr>
                                      <p:tavLst>
                                        <p:tav tm="0">
                                          <p:val>
                                            <p:strVal val="#ppt_x"/>
                                          </p:val>
                                        </p:tav>
                                        <p:tav tm="100000">
                                          <p:val>
                                            <p:strVal val="#ppt_x"/>
                                          </p:val>
                                        </p:tav>
                                      </p:tavLst>
                                    </p:anim>
                                    <p:anim calcmode="lin" valueType="num">
                                      <p:cBhvr additive="base">
                                        <p:cTn id="18" dur="500" fill="hold"/>
                                        <p:tgtEl>
                                          <p:spTgt spid="9"/>
                                        </p:tgtEl>
                                        <p:attrNameLst>
                                          <p:attrName>ppt_y</p:attrName>
                                        </p:attrNameLst>
                                      </p:cBhvr>
                                      <p:tavLst>
                                        <p:tav tm="0">
                                          <p:val>
                                            <p:strVal val="1+#ppt_h/2"/>
                                          </p:val>
                                        </p:tav>
                                        <p:tav tm="100000">
                                          <p:val>
                                            <p:strVal val="#ppt_y"/>
                                          </p:val>
                                        </p:tav>
                                      </p:tavLst>
                                    </p:anim>
                                  </p:childTnLst>
                                </p:cTn>
                              </p:par>
                              <p:par>
                                <p:cTn id="19" presetID="2" presetClass="entr" presetSubtype="4" fill="hold" grpId="0" nodeType="withEffect">
                                  <p:stCondLst>
                                    <p:cond delay="0"/>
                                  </p:stCondLst>
                                  <p:childTnLst>
                                    <p:set>
                                      <p:cBhvr>
                                        <p:cTn id="20" dur="1" fill="hold">
                                          <p:stCondLst>
                                            <p:cond delay="0"/>
                                          </p:stCondLst>
                                        </p:cTn>
                                        <p:tgtEl>
                                          <p:spTgt spid="12"/>
                                        </p:tgtEl>
                                        <p:attrNameLst>
                                          <p:attrName>style.visibility</p:attrName>
                                        </p:attrNameLst>
                                      </p:cBhvr>
                                      <p:to>
                                        <p:strVal val="visible"/>
                                      </p:to>
                                    </p:set>
                                    <p:anim calcmode="lin" valueType="num">
                                      <p:cBhvr additive="base">
                                        <p:cTn id="21" dur="500" fill="hold"/>
                                        <p:tgtEl>
                                          <p:spTgt spid="12"/>
                                        </p:tgtEl>
                                        <p:attrNameLst>
                                          <p:attrName>ppt_x</p:attrName>
                                        </p:attrNameLst>
                                      </p:cBhvr>
                                      <p:tavLst>
                                        <p:tav tm="0">
                                          <p:val>
                                            <p:strVal val="#ppt_x"/>
                                          </p:val>
                                        </p:tav>
                                        <p:tav tm="100000">
                                          <p:val>
                                            <p:strVal val="#ppt_x"/>
                                          </p:val>
                                        </p:tav>
                                      </p:tavLst>
                                    </p:anim>
                                    <p:anim calcmode="lin" valueType="num">
                                      <p:cBhvr additive="base">
                                        <p:cTn id="22"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2" presetClass="entr" presetSubtype="4"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 calcmode="lin" valueType="num">
                                      <p:cBhvr additive="base">
                                        <p:cTn id="27" dur="500" fill="hold"/>
                                        <p:tgtEl>
                                          <p:spTgt spid="15"/>
                                        </p:tgtEl>
                                        <p:attrNameLst>
                                          <p:attrName>ppt_x</p:attrName>
                                        </p:attrNameLst>
                                      </p:cBhvr>
                                      <p:tavLst>
                                        <p:tav tm="0">
                                          <p:val>
                                            <p:strVal val="#ppt_x"/>
                                          </p:val>
                                        </p:tav>
                                        <p:tav tm="100000">
                                          <p:val>
                                            <p:strVal val="#ppt_x"/>
                                          </p:val>
                                        </p:tav>
                                      </p:tavLst>
                                    </p:anim>
                                    <p:anim calcmode="lin" valueType="num">
                                      <p:cBhvr additive="base">
                                        <p:cTn id="28" dur="500" fill="hold"/>
                                        <p:tgtEl>
                                          <p:spTgt spid="15"/>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par>
                                <p:cTn id="39" presetID="2" presetClass="entr" presetSubtype="4" fill="hold" grpId="0" nodeType="withEffect">
                                  <p:stCondLst>
                                    <p:cond delay="0"/>
                                  </p:stCondLst>
                                  <p:childTnLst>
                                    <p:set>
                                      <p:cBhvr>
                                        <p:cTn id="40" dur="1" fill="hold">
                                          <p:stCondLst>
                                            <p:cond delay="0"/>
                                          </p:stCondLst>
                                        </p:cTn>
                                        <p:tgtEl>
                                          <p:spTgt spid="14"/>
                                        </p:tgtEl>
                                        <p:attrNameLst>
                                          <p:attrName>style.visibility</p:attrName>
                                        </p:attrNameLst>
                                      </p:cBhvr>
                                      <p:to>
                                        <p:strVal val="visible"/>
                                      </p:to>
                                    </p:set>
                                    <p:anim calcmode="lin" valueType="num">
                                      <p:cBhvr additive="base">
                                        <p:cTn id="41" dur="500" fill="hold"/>
                                        <p:tgtEl>
                                          <p:spTgt spid="14"/>
                                        </p:tgtEl>
                                        <p:attrNameLst>
                                          <p:attrName>ppt_x</p:attrName>
                                        </p:attrNameLst>
                                      </p:cBhvr>
                                      <p:tavLst>
                                        <p:tav tm="0">
                                          <p:val>
                                            <p:strVal val="#ppt_x"/>
                                          </p:val>
                                        </p:tav>
                                        <p:tav tm="100000">
                                          <p:val>
                                            <p:strVal val="#ppt_x"/>
                                          </p:val>
                                        </p:tav>
                                      </p:tavLst>
                                    </p:anim>
                                    <p:anim calcmode="lin" valueType="num">
                                      <p:cBhvr additive="base">
                                        <p:cTn id="4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43" fill="hold">
                      <p:stCondLst>
                        <p:cond delay="indefinite"/>
                      </p:stCondLst>
                      <p:childTnLst>
                        <p:par>
                          <p:cTn id="44" fill="hold">
                            <p:stCondLst>
                              <p:cond delay="0"/>
                            </p:stCondLst>
                            <p:childTnLst>
                              <p:par>
                                <p:cTn id="45" presetID="2" presetClass="entr" presetSubtype="4" fill="hold" grpId="0" nodeType="clickEffect">
                                  <p:stCondLst>
                                    <p:cond delay="0"/>
                                  </p:stCondLst>
                                  <p:childTnLst>
                                    <p:set>
                                      <p:cBhvr>
                                        <p:cTn id="46" dur="1" fill="hold">
                                          <p:stCondLst>
                                            <p:cond delay="0"/>
                                          </p:stCondLst>
                                        </p:cTn>
                                        <p:tgtEl>
                                          <p:spTgt spid="17"/>
                                        </p:tgtEl>
                                        <p:attrNameLst>
                                          <p:attrName>style.visibility</p:attrName>
                                        </p:attrNameLst>
                                      </p:cBhvr>
                                      <p:to>
                                        <p:strVal val="visible"/>
                                      </p:to>
                                    </p:set>
                                    <p:anim calcmode="lin" valueType="num">
                                      <p:cBhvr additive="base">
                                        <p:cTn id="47" dur="500" fill="hold"/>
                                        <p:tgtEl>
                                          <p:spTgt spid="17"/>
                                        </p:tgtEl>
                                        <p:attrNameLst>
                                          <p:attrName>ppt_x</p:attrName>
                                        </p:attrNameLst>
                                      </p:cBhvr>
                                      <p:tavLst>
                                        <p:tav tm="0">
                                          <p:val>
                                            <p:strVal val="#ppt_x"/>
                                          </p:val>
                                        </p:tav>
                                        <p:tav tm="100000">
                                          <p:val>
                                            <p:strVal val="#ppt_x"/>
                                          </p:val>
                                        </p:tav>
                                      </p:tavLst>
                                    </p:anim>
                                    <p:anim calcmode="lin" valueType="num">
                                      <p:cBhvr additive="base">
                                        <p:cTn id="48"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2" grpId="0"/>
      <p:bldP spid="13" grpId="0"/>
      <p:bldP spid="14" grpId="0"/>
      <p:bldP spid="17"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783764" y="260847"/>
            <a:ext cx="6570201" cy="769441"/>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2. SECTION I:</a:t>
            </a:r>
            <a:endParaRPr lang="en-SG" sz="4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7" name="Rectangle 6"/>
          <p:cNvSpPr/>
          <p:nvPr/>
        </p:nvSpPr>
        <p:spPr>
          <a:xfrm>
            <a:off x="161925" y="1224168"/>
            <a:ext cx="6096000" cy="5317353"/>
          </a:xfrm>
          <a:prstGeom prst="rect">
            <a:avLst/>
          </a:prstGeom>
          <a:solidFill>
            <a:schemeClr val="accent1">
              <a:lumMod val="50000"/>
              <a:alpha val="58000"/>
            </a:schemeClr>
          </a:solidFill>
        </p:spPr>
        <p:txBody>
          <a:bodyPr>
            <a:spAutoFit/>
          </a:bodyPr>
          <a:lstStyle/>
          <a:p>
            <a:pPr marL="457200">
              <a:lnSpc>
                <a:spcPct val="115000"/>
              </a:lnSpc>
              <a:spcAft>
                <a:spcPts val="100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Chapters 1 to 5</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100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Chapters 1 to 5 of Isaiah basically introduces the ________________ of Judah. It has sinned, there is imminent judgement but future restoration and glory awaits a remnant (starting a continuing theme).</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1028272" y="2905328"/>
            <a:ext cx="2946128"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SITUATION</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pic>
        <p:nvPicPr>
          <p:cNvPr id="10" name="Picture 9"/>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93083" y="0"/>
            <a:ext cx="5536992" cy="6858000"/>
          </a:xfrm>
          <a:prstGeom prst="rect">
            <a:avLst/>
          </a:prstGeom>
          <a:ln>
            <a:noFill/>
          </a:ln>
          <a:effectLst>
            <a:softEdge rad="112500"/>
          </a:effectLst>
        </p:spPr>
      </p:pic>
    </p:spTree>
    <p:extLst>
      <p:ext uri="{BB962C8B-B14F-4D97-AF65-F5344CB8AC3E}">
        <p14:creationId xmlns:p14="http://schemas.microsoft.com/office/powerpoint/2010/main" val="3748548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75176" y="289710"/>
            <a:ext cx="6570201" cy="769441"/>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Song of the Vineyard</a:t>
            </a:r>
            <a:endParaRPr lang="en-SG" sz="4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7" name="Rectangle 6"/>
          <p:cNvSpPr/>
          <p:nvPr/>
        </p:nvSpPr>
        <p:spPr>
          <a:xfrm>
            <a:off x="161925" y="1224168"/>
            <a:ext cx="6051839" cy="5246564"/>
          </a:xfrm>
          <a:prstGeom prst="rect">
            <a:avLst/>
          </a:prstGeom>
          <a:solidFill>
            <a:schemeClr val="accent1">
              <a:lumMod val="50000"/>
              <a:alpha val="58000"/>
            </a:schemeClr>
          </a:solidFill>
        </p:spPr>
        <p:txBody>
          <a:bodyPr wrap="square">
            <a:spAutoFit/>
          </a:bodyPr>
          <a:lstStyle/>
          <a:p>
            <a:pPr marL="457200" algn="ctr">
              <a:lnSpc>
                <a:spcPct val="115000"/>
              </a:lnSpc>
              <a:spcAft>
                <a:spcPts val="1000"/>
              </a:spcAft>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Isaiah Chapter 5</a:t>
            </a:r>
          </a:p>
          <a:p>
            <a:pPr marL="457200" algn="ctr">
              <a:lnSpc>
                <a:spcPct val="115000"/>
              </a:lnSpc>
              <a:spcAft>
                <a:spcPts val="1000"/>
              </a:spcAft>
            </a:pPr>
            <a:r>
              <a:rPr lang="en-SG" sz="36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Despite the CARE the Lord has bestowed on His vineyard, Israel, it is producing no fruit. Therefore He will tear it from the ground and smash it.</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288940" y="418450"/>
            <a:ext cx="5741135" cy="6052282"/>
          </a:xfrm>
          <a:prstGeom prst="rect">
            <a:avLst/>
          </a:prstGeom>
          <a:ln>
            <a:noFill/>
          </a:ln>
          <a:effectLst>
            <a:softEdge rad="112500"/>
          </a:effectLst>
        </p:spPr>
      </p:pic>
    </p:spTree>
    <p:extLst>
      <p:ext uri="{BB962C8B-B14F-4D97-AF65-F5344CB8AC3E}">
        <p14:creationId xmlns:p14="http://schemas.microsoft.com/office/powerpoint/2010/main" val="1128692758"/>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474201" y="260847"/>
            <a:ext cx="12666201" cy="769441"/>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The SIX WOES on Israel (5:8-23) </a:t>
            </a:r>
            <a:endParaRPr lang="en-SG" sz="4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graphicFrame>
        <p:nvGraphicFramePr>
          <p:cNvPr id="8" name="Table 7"/>
          <p:cNvGraphicFramePr>
            <a:graphicFrameLocks noGrp="1"/>
          </p:cNvGraphicFramePr>
          <p:nvPr>
            <p:extLst>
              <p:ext uri="{D42A27DB-BD31-4B8C-83A1-F6EECF244321}">
                <p14:modId xmlns:p14="http://schemas.microsoft.com/office/powerpoint/2010/main" val="2981496831"/>
              </p:ext>
            </p:extLst>
          </p:nvPr>
        </p:nvGraphicFramePr>
        <p:xfrm>
          <a:off x="252412" y="1223327"/>
          <a:ext cx="11687176" cy="5478591"/>
        </p:xfrm>
        <a:graphic>
          <a:graphicData uri="http://schemas.openxmlformats.org/drawingml/2006/table">
            <a:tbl>
              <a:tblPr firstRow="1" firstCol="1" bandRow="1">
                <a:tableStyleId>{5C22544A-7EE6-4342-B048-85BDC9FD1C3A}</a:tableStyleId>
              </a:tblPr>
              <a:tblGrid>
                <a:gridCol w="1570598"/>
                <a:gridCol w="1120214"/>
                <a:gridCol w="8996364"/>
              </a:tblGrid>
              <a:tr h="860553">
                <a:tc>
                  <a:txBody>
                    <a:bodyPr/>
                    <a:lstStyle/>
                    <a:p>
                      <a:pPr algn="ctr">
                        <a:lnSpc>
                          <a:spcPct val="115000"/>
                        </a:lnSpc>
                        <a:spcAft>
                          <a:spcPts val="1000"/>
                        </a:spcAft>
                      </a:pPr>
                      <a:r>
                        <a:rPr lang="en-SG" sz="2800" dirty="0">
                          <a:effectLst/>
                        </a:rPr>
                        <a:t>Woe Number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SG" sz="2800">
                          <a:effectLst/>
                        </a:rPr>
                        <a:t>Verses</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ctr">
                        <a:lnSpc>
                          <a:spcPct val="115000"/>
                        </a:lnSpc>
                        <a:spcAft>
                          <a:spcPts val="1000"/>
                        </a:spcAft>
                      </a:pPr>
                      <a:r>
                        <a:rPr lang="en-SG" sz="4000" dirty="0">
                          <a:effectLst/>
                        </a:rPr>
                        <a:t>Description of woe and application</a:t>
                      </a:r>
                      <a:endParaRPr lang="en-SG" sz="32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4373">
                <a:tc>
                  <a:txBody>
                    <a:bodyPr/>
                    <a:lstStyle/>
                    <a:p>
                      <a:pPr algn="just">
                        <a:lnSpc>
                          <a:spcPct val="115000"/>
                        </a:lnSpc>
                        <a:spcAft>
                          <a:spcPts val="1000"/>
                        </a:spcAft>
                      </a:pPr>
                      <a:r>
                        <a:rPr lang="en-SG" sz="2800">
                          <a:effectLst/>
                        </a:rPr>
                        <a:t>ONE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2400">
                          <a:effectLst/>
                        </a:rPr>
                        <a:t>5:8-10</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2400" dirty="0">
                          <a:effectLst/>
                        </a:rPr>
                        <a:t> </a:t>
                      </a:r>
                      <a:r>
                        <a:rPr lang="en-SG" sz="2400" dirty="0" smtClean="0">
                          <a:effectLst/>
                        </a:rPr>
                        <a:t>Woe to those greedy for more property. Will become desolate.</a:t>
                      </a:r>
                      <a:endParaRPr lang="en-SG" sz="2000" dirty="0">
                        <a:effectLst/>
                      </a:endParaRPr>
                    </a:p>
                    <a:p>
                      <a:pPr algn="just">
                        <a:lnSpc>
                          <a:spcPct val="115000"/>
                        </a:lnSpc>
                        <a:spcAft>
                          <a:spcPts val="1000"/>
                        </a:spcAft>
                      </a:pPr>
                      <a:r>
                        <a:rPr lang="en-SG" sz="1200" dirty="0">
                          <a:effectLst/>
                        </a:rPr>
                        <a:t> </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4373">
                <a:tc>
                  <a:txBody>
                    <a:bodyPr/>
                    <a:lstStyle/>
                    <a:p>
                      <a:pPr algn="just">
                        <a:lnSpc>
                          <a:spcPct val="115000"/>
                        </a:lnSpc>
                        <a:spcAft>
                          <a:spcPts val="1000"/>
                        </a:spcAft>
                      </a:pPr>
                      <a:r>
                        <a:rPr lang="en-SG" sz="2800">
                          <a:effectLst/>
                        </a:rPr>
                        <a:t>TWO</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2400" dirty="0" smtClean="0">
                          <a:effectLst/>
                        </a:rPr>
                        <a:t>5:11-17</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1200" dirty="0">
                          <a:effectLst/>
                        </a:rPr>
                        <a:t> </a:t>
                      </a:r>
                      <a:r>
                        <a:rPr lang="en-SG" sz="2400" dirty="0" smtClean="0">
                          <a:effectLst/>
                        </a:rPr>
                        <a:t>Woe to</a:t>
                      </a:r>
                      <a:r>
                        <a:rPr lang="en-SG" sz="2400" baseline="0" dirty="0" smtClean="0">
                          <a:effectLst/>
                        </a:rPr>
                        <a:t> those seeking pleasure and not God’s ways. Shall be humbled.</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4373">
                <a:tc>
                  <a:txBody>
                    <a:bodyPr/>
                    <a:lstStyle/>
                    <a:p>
                      <a:pPr algn="just">
                        <a:lnSpc>
                          <a:spcPct val="115000"/>
                        </a:lnSpc>
                        <a:spcAft>
                          <a:spcPts val="1000"/>
                        </a:spcAft>
                      </a:pPr>
                      <a:r>
                        <a:rPr lang="en-SG" sz="2800">
                          <a:effectLst/>
                        </a:rPr>
                        <a:t>THREE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2400" dirty="0" smtClean="0">
                          <a:effectLst/>
                        </a:rPr>
                        <a:t>5:18-19</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1200" dirty="0">
                          <a:effectLst/>
                        </a:rPr>
                        <a:t> </a:t>
                      </a:r>
                      <a:r>
                        <a:rPr lang="en-SG" sz="2800" dirty="0" smtClean="0">
                          <a:effectLst/>
                        </a:rPr>
                        <a:t>Woe to those continuing in</a:t>
                      </a:r>
                      <a:r>
                        <a:rPr lang="en-SG" sz="2800" baseline="0" dirty="0" smtClean="0">
                          <a:effectLst/>
                        </a:rPr>
                        <a:t> sin and mocking God</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4373">
                <a:tc>
                  <a:txBody>
                    <a:bodyPr/>
                    <a:lstStyle/>
                    <a:p>
                      <a:pPr algn="just">
                        <a:lnSpc>
                          <a:spcPct val="115000"/>
                        </a:lnSpc>
                        <a:spcAft>
                          <a:spcPts val="1000"/>
                        </a:spcAft>
                      </a:pPr>
                      <a:r>
                        <a:rPr lang="en-SG" sz="2800" dirty="0">
                          <a:effectLst/>
                        </a:rPr>
                        <a:t>FOUR</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2400" dirty="0" smtClean="0">
                          <a:effectLst/>
                        </a:rPr>
                        <a:t>5:20</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1200" dirty="0">
                          <a:effectLst/>
                        </a:rPr>
                        <a:t> </a:t>
                      </a:r>
                      <a:r>
                        <a:rPr lang="en-SG" sz="2800" dirty="0" smtClean="0">
                          <a:effectLst/>
                        </a:rPr>
                        <a:t>Woe to those calling evil</a:t>
                      </a:r>
                      <a:r>
                        <a:rPr lang="en-SG" sz="2800" baseline="0" dirty="0" smtClean="0">
                          <a:effectLst/>
                        </a:rPr>
                        <a:t> good and good evil.</a:t>
                      </a:r>
                      <a:endParaRPr lang="en-SG" sz="1100" dirty="0">
                        <a:effectLst/>
                      </a:endParaRPr>
                    </a:p>
                  </a:txBody>
                  <a:tcPr marL="68580" marR="68580" marT="0" marB="0"/>
                </a:tc>
              </a:tr>
              <a:tr h="694373">
                <a:tc>
                  <a:txBody>
                    <a:bodyPr/>
                    <a:lstStyle/>
                    <a:p>
                      <a:pPr algn="just">
                        <a:lnSpc>
                          <a:spcPct val="115000"/>
                        </a:lnSpc>
                        <a:spcAft>
                          <a:spcPts val="1000"/>
                        </a:spcAft>
                      </a:pPr>
                      <a:r>
                        <a:rPr lang="en-SG" sz="2800">
                          <a:effectLst/>
                        </a:rPr>
                        <a:t>FIVE</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2400" dirty="0" smtClean="0">
                          <a:effectLst/>
                        </a:rPr>
                        <a:t>5:21</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1200" dirty="0">
                          <a:effectLst/>
                        </a:rPr>
                        <a:t> </a:t>
                      </a:r>
                      <a:r>
                        <a:rPr lang="en-SG" sz="2800" dirty="0" smtClean="0">
                          <a:effectLst/>
                        </a:rPr>
                        <a:t>Woe to those wise in their own eyes.</a:t>
                      </a:r>
                      <a:endParaRPr lang="en-SG" sz="1100" dirty="0">
                        <a:effectLst/>
                      </a:endParaRPr>
                    </a:p>
                    <a:p>
                      <a:pPr algn="just">
                        <a:lnSpc>
                          <a:spcPct val="115000"/>
                        </a:lnSpc>
                        <a:spcAft>
                          <a:spcPts val="1000"/>
                        </a:spcAft>
                      </a:pPr>
                      <a:r>
                        <a:rPr lang="en-SG" sz="1200" dirty="0">
                          <a:effectLst/>
                        </a:rPr>
                        <a:t> </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r h="694373">
                <a:tc>
                  <a:txBody>
                    <a:bodyPr/>
                    <a:lstStyle/>
                    <a:p>
                      <a:pPr algn="just">
                        <a:lnSpc>
                          <a:spcPct val="115000"/>
                        </a:lnSpc>
                        <a:spcAft>
                          <a:spcPts val="1000"/>
                        </a:spcAft>
                      </a:pPr>
                      <a:r>
                        <a:rPr lang="en-SG" sz="2800">
                          <a:effectLst/>
                        </a:rPr>
                        <a:t>SIX</a:t>
                      </a:r>
                      <a:endParaRPr lang="en-SG" sz="200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2400" dirty="0" smtClean="0">
                          <a:effectLst/>
                        </a:rPr>
                        <a:t>5:22-23</a:t>
                      </a:r>
                      <a:endParaRPr lang="en-SG"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c>
                  <a:txBody>
                    <a:bodyPr/>
                    <a:lstStyle/>
                    <a:p>
                      <a:pPr algn="just">
                        <a:lnSpc>
                          <a:spcPct val="115000"/>
                        </a:lnSpc>
                        <a:spcAft>
                          <a:spcPts val="1000"/>
                        </a:spcAft>
                      </a:pPr>
                      <a:r>
                        <a:rPr lang="en-SG" sz="1200" dirty="0">
                          <a:effectLst/>
                        </a:rPr>
                        <a:t> </a:t>
                      </a:r>
                      <a:r>
                        <a:rPr lang="en-SG" sz="2800" dirty="0" smtClean="0">
                          <a:effectLst/>
                        </a:rPr>
                        <a:t>Woe to those who drink too much and do injustice.</a:t>
                      </a:r>
                      <a:endParaRPr lang="en-SG" sz="2400" dirty="0">
                        <a:effectLst/>
                      </a:endParaRPr>
                    </a:p>
                    <a:p>
                      <a:pPr algn="just">
                        <a:lnSpc>
                          <a:spcPct val="115000"/>
                        </a:lnSpc>
                        <a:spcAft>
                          <a:spcPts val="1000"/>
                        </a:spcAft>
                      </a:pPr>
                      <a:r>
                        <a:rPr lang="en-SG" sz="1200" dirty="0">
                          <a:effectLst/>
                        </a:rPr>
                        <a:t> </a:t>
                      </a:r>
                      <a:endParaRPr lang="en-SG" sz="1100" dirty="0">
                        <a:effectLst/>
                        <a:latin typeface="Calibri" panose="020F0502020204030204" pitchFamily="34" charset="0"/>
                        <a:ea typeface="Calibri" panose="020F0502020204030204" pitchFamily="34" charset="0"/>
                        <a:cs typeface="Times New Roman" panose="02020603050405020304" pitchFamily="18" charset="0"/>
                      </a:endParaRPr>
                    </a:p>
                  </a:txBody>
                  <a:tcPr marL="68580" marR="68580" marT="0" marB="0"/>
                </a:tc>
              </a:tr>
            </a:tbl>
          </a:graphicData>
        </a:graphic>
      </p:graphicFrame>
      <p:sp>
        <p:nvSpPr>
          <p:cNvPr id="9" name="Rectangle 1"/>
          <p:cNvSpPr>
            <a:spLocks noChangeArrowheads="1"/>
          </p:cNvSpPr>
          <p:nvPr/>
        </p:nvSpPr>
        <p:spPr bwMode="auto">
          <a:xfrm>
            <a:off x="3210558" y="1123029"/>
            <a:ext cx="18204893" cy="5930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endParaRPr lang="en-SG"/>
          </a:p>
        </p:txBody>
      </p:sp>
      <p:sp>
        <p:nvSpPr>
          <p:cNvPr id="10" name="Rectangle 9"/>
          <p:cNvSpPr/>
          <p:nvPr/>
        </p:nvSpPr>
        <p:spPr>
          <a:xfrm>
            <a:off x="2975882" y="2178051"/>
            <a:ext cx="9001125" cy="4457700"/>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16469920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grpId="0" nodeType="clickEffect">
                                  <p:stCondLst>
                                    <p:cond delay="0"/>
                                  </p:stCondLst>
                                  <p:childTnLst>
                                    <p:anim calcmode="lin" valueType="num">
                                      <p:cBhvr additive="base">
                                        <p:cTn id="6" dur="500"/>
                                        <p:tgtEl>
                                          <p:spTgt spid="10"/>
                                        </p:tgtEl>
                                        <p:attrNameLst>
                                          <p:attrName>ppt_x</p:attrName>
                                        </p:attrNameLst>
                                      </p:cBhvr>
                                      <p:tavLst>
                                        <p:tav tm="0">
                                          <p:val>
                                            <p:strVal val="ppt_x"/>
                                          </p:val>
                                        </p:tav>
                                        <p:tav tm="100000">
                                          <p:val>
                                            <p:strVal val="ppt_x"/>
                                          </p:val>
                                        </p:tav>
                                      </p:tavLst>
                                    </p:anim>
                                    <p:anim calcmode="lin" valueType="num">
                                      <p:cBhvr additive="base">
                                        <p:cTn id="7" dur="500"/>
                                        <p:tgtEl>
                                          <p:spTgt spid="10"/>
                                        </p:tgtEl>
                                        <p:attrNameLst>
                                          <p:attrName>ppt_y</p:attrName>
                                        </p:attrNameLst>
                                      </p:cBhvr>
                                      <p:tavLst>
                                        <p:tav tm="0">
                                          <p:val>
                                            <p:strVal val="ppt_y"/>
                                          </p:val>
                                        </p:tav>
                                        <p:tav tm="100000">
                                          <p:val>
                                            <p:strVal val="1+ppt_h/2"/>
                                          </p:val>
                                        </p:tav>
                                      </p:tavLst>
                                    </p:anim>
                                    <p:set>
                                      <p:cBhvr>
                                        <p:cTn id="8"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514975" y="260847"/>
            <a:ext cx="6367462" cy="4505325"/>
          </a:xfrm>
          <a:prstGeom prst="rect">
            <a:avLst/>
          </a:prstGeom>
          <a:ln>
            <a:noFill/>
          </a:ln>
          <a:effectLst>
            <a:softEdge rad="112500"/>
          </a:effectLst>
        </p:spPr>
      </p:pic>
      <p:sp>
        <p:nvSpPr>
          <p:cNvPr id="4" name="TextBox 3"/>
          <p:cNvSpPr txBox="1"/>
          <p:nvPr/>
        </p:nvSpPr>
        <p:spPr>
          <a:xfrm>
            <a:off x="309563" y="120402"/>
            <a:ext cx="5291138" cy="6617196"/>
          </a:xfrm>
          <a:prstGeom prst="rect">
            <a:avLst/>
          </a:prstGeom>
          <a:noFill/>
        </p:spPr>
        <p:txBody>
          <a:bodyPr wrap="square" rtlCol="0">
            <a:spAutoFit/>
          </a:bodyPr>
          <a:lstStyle/>
          <a:p>
            <a:r>
              <a:rPr lang="en-SG" sz="4800" b="1" dirty="0" smtClean="0">
                <a:solidFill>
                  <a:schemeClr val="bg1"/>
                </a:solidFill>
                <a:effectLst>
                  <a:outerShdw blurRad="38100" dist="38100" dir="2700000" algn="tl">
                    <a:srgbClr val="000000">
                      <a:alpha val="43137"/>
                    </a:srgbClr>
                  </a:outerShdw>
                </a:effectLst>
              </a:rPr>
              <a:t>The TEMPLE Vision </a:t>
            </a:r>
          </a:p>
          <a:p>
            <a:r>
              <a:rPr lang="en-SG" sz="3200" b="1" dirty="0">
                <a:solidFill>
                  <a:schemeClr val="bg1"/>
                </a:solidFill>
                <a:effectLst>
                  <a:outerShdw blurRad="38100" dist="38100" dir="2700000" algn="tl">
                    <a:srgbClr val="000000">
                      <a:alpha val="43137"/>
                    </a:srgbClr>
                  </a:outerShdw>
                </a:effectLst>
              </a:rPr>
              <a:t> </a:t>
            </a:r>
            <a:r>
              <a:rPr lang="en-SG" sz="3200" b="1" dirty="0" smtClean="0">
                <a:solidFill>
                  <a:schemeClr val="bg1"/>
                </a:solidFill>
                <a:effectLst>
                  <a:outerShdw blurRad="38100" dist="38100" dir="2700000" algn="tl">
                    <a:srgbClr val="000000">
                      <a:alpha val="43137"/>
                    </a:srgbClr>
                  </a:outerShdw>
                </a:effectLst>
              </a:rPr>
              <a:t>                   (6:1-13)</a:t>
            </a:r>
          </a:p>
          <a:p>
            <a:pPr algn="ctr"/>
            <a:r>
              <a:rPr lang="en-SG" sz="3600" b="1" dirty="0" smtClean="0">
                <a:solidFill>
                  <a:schemeClr val="bg1"/>
                </a:solidFill>
                <a:effectLst>
                  <a:outerShdw blurRad="38100" dist="38100" dir="2700000" algn="tl">
                    <a:srgbClr val="000000">
                      <a:alpha val="43137"/>
                    </a:srgbClr>
                  </a:outerShdw>
                </a:effectLst>
              </a:rPr>
              <a:t>The Call and Commissioning of Isaiah</a:t>
            </a:r>
          </a:p>
          <a:p>
            <a:endParaRPr lang="en-SG" sz="3200" b="1" dirty="0" smtClean="0">
              <a:solidFill>
                <a:schemeClr val="bg1"/>
              </a:solidFill>
              <a:effectLst>
                <a:outerShdw blurRad="38100" dist="38100" dir="2700000" algn="tl">
                  <a:srgbClr val="000000">
                    <a:alpha val="43137"/>
                  </a:srgbClr>
                </a:outerShdw>
              </a:effectLst>
            </a:endParaRPr>
          </a:p>
          <a:p>
            <a:pPr marL="514350" indent="-514350">
              <a:buAutoNum type="alphaLcParenBoth"/>
            </a:pPr>
            <a:r>
              <a:rPr lang="en-SG" sz="4800" b="1" dirty="0" smtClean="0">
                <a:solidFill>
                  <a:schemeClr val="bg1"/>
                </a:solidFill>
                <a:effectLst>
                  <a:outerShdw blurRad="38100" dist="38100" dir="2700000" algn="tl">
                    <a:srgbClr val="000000">
                      <a:alpha val="43137"/>
                    </a:srgbClr>
                  </a:outerShdw>
                </a:effectLst>
              </a:rPr>
              <a:t>PERCEIVING </a:t>
            </a:r>
          </a:p>
          <a:p>
            <a:pPr marL="514350" indent="-514350">
              <a:buAutoNum type="alphaLcParenBoth"/>
            </a:pPr>
            <a:r>
              <a:rPr lang="en-SG" sz="4800" b="1" dirty="0" smtClean="0">
                <a:solidFill>
                  <a:schemeClr val="bg1"/>
                </a:solidFill>
                <a:effectLst>
                  <a:outerShdw blurRad="38100" dist="38100" dir="2700000" algn="tl">
                    <a:srgbClr val="000000">
                      <a:alpha val="43137"/>
                    </a:srgbClr>
                  </a:outerShdw>
                </a:effectLst>
              </a:rPr>
              <a:t>PURGING</a:t>
            </a:r>
          </a:p>
          <a:p>
            <a:pPr marL="514350" indent="-514350">
              <a:buAutoNum type="alphaLcParenBoth"/>
            </a:pPr>
            <a:r>
              <a:rPr lang="en-SG" sz="4800" b="1" dirty="0" smtClean="0">
                <a:solidFill>
                  <a:schemeClr val="bg1"/>
                </a:solidFill>
                <a:effectLst>
                  <a:outerShdw blurRad="38100" dist="38100" dir="2700000" algn="tl">
                    <a:srgbClr val="000000">
                      <a:alpha val="43137"/>
                    </a:srgbClr>
                  </a:outerShdw>
                </a:effectLst>
              </a:rPr>
              <a:t>PREPARING</a:t>
            </a:r>
          </a:p>
          <a:p>
            <a:pPr marL="514350" indent="-514350">
              <a:buAutoNum type="alphaLcParenBoth"/>
            </a:pPr>
            <a:r>
              <a:rPr lang="en-SG" sz="4800" b="1" dirty="0" smtClean="0">
                <a:solidFill>
                  <a:schemeClr val="bg1"/>
                </a:solidFill>
                <a:effectLst>
                  <a:outerShdw blurRad="38100" dist="38100" dir="2700000" algn="tl">
                    <a:srgbClr val="000000">
                      <a:alpha val="43137"/>
                    </a:srgbClr>
                  </a:outerShdw>
                </a:effectLst>
              </a:rPr>
              <a:t>PROCLAIMING</a:t>
            </a:r>
          </a:p>
          <a:p>
            <a:pPr marL="514350" indent="-514350">
              <a:buAutoNum type="alphaLcParenBoth"/>
            </a:pPr>
            <a:r>
              <a:rPr lang="en-SG" sz="4800" b="1" dirty="0" smtClean="0">
                <a:solidFill>
                  <a:schemeClr val="bg1"/>
                </a:solidFill>
                <a:effectLst>
                  <a:outerShdw blurRad="38100" dist="38100" dir="2700000" algn="tl">
                    <a:srgbClr val="000000">
                      <a:alpha val="43137"/>
                    </a:srgbClr>
                  </a:outerShdw>
                </a:effectLst>
              </a:rPr>
              <a:t>PERSISTING</a:t>
            </a:r>
            <a:endParaRPr lang="en-SG" sz="4800" b="1" dirty="0">
              <a:solidFill>
                <a:schemeClr val="bg1"/>
              </a:solidFill>
              <a:effectLst>
                <a:outerShdw blurRad="38100" dist="38100" dir="2700000" algn="tl">
                  <a:srgbClr val="000000">
                    <a:alpha val="43137"/>
                  </a:srgbClr>
                </a:outerShdw>
              </a:effectLst>
            </a:endParaRPr>
          </a:p>
        </p:txBody>
      </p:sp>
      <p:sp>
        <p:nvSpPr>
          <p:cNvPr id="8" name="TextBox 7"/>
          <p:cNvSpPr txBox="1"/>
          <p:nvPr/>
        </p:nvSpPr>
        <p:spPr>
          <a:xfrm>
            <a:off x="5636418" y="4781442"/>
            <a:ext cx="6124575" cy="1569660"/>
          </a:xfrm>
          <a:prstGeom prst="rect">
            <a:avLst/>
          </a:prstGeom>
          <a:solidFill>
            <a:schemeClr val="accent1">
              <a:lumMod val="50000"/>
            </a:schemeClr>
          </a:solidFill>
        </p:spPr>
        <p:txBody>
          <a:bodyPr wrap="square" rtlCol="0">
            <a:spAutoFit/>
          </a:bodyPr>
          <a:lstStyle/>
          <a:p>
            <a:r>
              <a:rPr lang="en-SG" sz="3200" dirty="0" smtClean="0">
                <a:solidFill>
                  <a:schemeClr val="bg1"/>
                </a:solidFill>
              </a:rPr>
              <a:t>Isaiah’s COMMISSION = To proclaim imminent judgement on Judah. His hearers would reject his message.</a:t>
            </a:r>
            <a:endParaRPr lang="en-SG" sz="3200" dirty="0">
              <a:solidFill>
                <a:schemeClr val="bg1"/>
              </a:solidFill>
            </a:endParaRPr>
          </a:p>
        </p:txBody>
      </p:sp>
    </p:spTree>
    <p:extLst>
      <p:ext uri="{BB962C8B-B14F-4D97-AF65-F5344CB8AC3E}">
        <p14:creationId xmlns:p14="http://schemas.microsoft.com/office/powerpoint/2010/main" val="308145409"/>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TextBox 3"/>
          <p:cNvSpPr txBox="1"/>
          <p:nvPr/>
        </p:nvSpPr>
        <p:spPr>
          <a:xfrm>
            <a:off x="309562" y="117565"/>
            <a:ext cx="5734051" cy="2862322"/>
          </a:xfrm>
          <a:prstGeom prst="rect">
            <a:avLst/>
          </a:prstGeom>
          <a:noFill/>
        </p:spPr>
        <p:txBody>
          <a:bodyPr wrap="square" rtlCol="0">
            <a:spAutoFit/>
          </a:bodyPr>
          <a:lstStyle/>
          <a:p>
            <a:pPr algn="ctr"/>
            <a:r>
              <a:rPr lang="en-SG" sz="6000" b="1" dirty="0" smtClean="0">
                <a:solidFill>
                  <a:schemeClr val="bg1"/>
                </a:solidFill>
                <a:effectLst>
                  <a:outerShdw blurRad="38100" dist="38100" dir="2700000" algn="tl">
                    <a:srgbClr val="000000">
                      <a:alpha val="43137"/>
                    </a:srgbClr>
                  </a:outerShdw>
                </a:effectLst>
              </a:rPr>
              <a:t>The Crisis of the </a:t>
            </a:r>
            <a:r>
              <a:rPr lang="en-SG" sz="6000" b="1" dirty="0" err="1" smtClean="0">
                <a:solidFill>
                  <a:schemeClr val="bg1"/>
                </a:solidFill>
                <a:effectLst>
                  <a:outerShdw blurRad="38100" dist="38100" dir="2700000" algn="tl">
                    <a:srgbClr val="000000">
                      <a:alpha val="43137"/>
                    </a:srgbClr>
                  </a:outerShdw>
                </a:effectLst>
              </a:rPr>
              <a:t>Syro-Ephraimitic</a:t>
            </a:r>
            <a:r>
              <a:rPr lang="en-SG" sz="6000" b="1" dirty="0" smtClean="0">
                <a:solidFill>
                  <a:schemeClr val="bg1"/>
                </a:solidFill>
                <a:effectLst>
                  <a:outerShdw blurRad="38100" dist="38100" dir="2700000" algn="tl">
                    <a:srgbClr val="000000">
                      <a:alpha val="43137"/>
                    </a:srgbClr>
                  </a:outerShdw>
                </a:effectLst>
              </a:rPr>
              <a:t> War (Ch. 7-12)</a:t>
            </a:r>
          </a:p>
        </p:txBody>
      </p:sp>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353175" y="0"/>
            <a:ext cx="5838825" cy="6858000"/>
          </a:xfrm>
          <a:prstGeom prst="rect">
            <a:avLst/>
          </a:prstGeom>
          <a:ln>
            <a:noFill/>
          </a:ln>
          <a:effectLst>
            <a:softEdge rad="112500"/>
          </a:effectLst>
        </p:spPr>
      </p:pic>
      <p:sp>
        <p:nvSpPr>
          <p:cNvPr id="9" name="Rectangle 8"/>
          <p:cNvSpPr/>
          <p:nvPr/>
        </p:nvSpPr>
        <p:spPr>
          <a:xfrm>
            <a:off x="430031" y="3439105"/>
            <a:ext cx="5493113" cy="3046988"/>
          </a:xfrm>
          <a:prstGeom prst="rect">
            <a:avLst/>
          </a:prstGeom>
        </p:spPr>
        <p:txBody>
          <a:bodyPr wrap="square">
            <a:spAutoFit/>
          </a:bodyPr>
          <a:lstStyle/>
          <a:p>
            <a:pPr algn="ctr"/>
            <a:r>
              <a:rPr lang="en-GB" sz="4800" b="1" dirty="0" smtClean="0">
                <a:solidFill>
                  <a:schemeClr val="bg1"/>
                </a:solidFill>
                <a:effectLst>
                  <a:glow rad="228600">
                    <a:schemeClr val="accent1">
                      <a:satMod val="175000"/>
                      <a:alpha val="40000"/>
                    </a:schemeClr>
                  </a:glow>
                  <a:outerShdw blurRad="38100" dist="38100" dir="2700000" algn="tl">
                    <a:srgbClr val="000000">
                      <a:alpha val="43137"/>
                    </a:srgbClr>
                  </a:outerShdw>
                </a:effectLst>
              </a:rPr>
              <a:t>CHAPTER 7</a:t>
            </a:r>
          </a:p>
          <a:p>
            <a:pPr algn="ctr"/>
            <a:r>
              <a:rPr lang="en-GB" sz="4800" b="1" dirty="0" smtClean="0">
                <a:solidFill>
                  <a:schemeClr val="bg1"/>
                </a:solidFill>
                <a:effectLst>
                  <a:glow rad="228600">
                    <a:schemeClr val="accent1">
                      <a:satMod val="175000"/>
                      <a:alpha val="40000"/>
                    </a:schemeClr>
                  </a:glow>
                  <a:outerShdw blurRad="38100" dist="38100" dir="2700000" algn="tl">
                    <a:srgbClr val="000000">
                      <a:alpha val="43137"/>
                    </a:srgbClr>
                  </a:outerShdw>
                </a:effectLst>
              </a:rPr>
              <a:t>Ahaz NEGLECTED </a:t>
            </a:r>
            <a:r>
              <a:rPr lang="en-GB" sz="4800" b="1" dirty="0">
                <a:solidFill>
                  <a:schemeClr val="bg1"/>
                </a:solidFill>
                <a:effectLst>
                  <a:glow rad="228600">
                    <a:schemeClr val="accent1">
                      <a:satMod val="175000"/>
                      <a:alpha val="40000"/>
                    </a:schemeClr>
                  </a:glow>
                  <a:outerShdw blurRad="38100" dist="38100" dir="2700000" algn="tl">
                    <a:srgbClr val="000000">
                      <a:alpha val="43137"/>
                    </a:srgbClr>
                  </a:outerShdw>
                </a:effectLst>
              </a:rPr>
              <a:t>Isaiah’s advice (v4) and sought help.</a:t>
            </a:r>
            <a:endParaRPr lang="en-SG" sz="4800" b="1" dirty="0">
              <a:solidFill>
                <a:schemeClr val="bg1"/>
              </a:solidFill>
              <a:effectLst>
                <a:glow rad="228600">
                  <a:schemeClr val="accent1">
                    <a:satMod val="175000"/>
                    <a:alpha val="40000"/>
                  </a:schemeClr>
                </a:glow>
                <a:outerShdw blurRad="38100" dist="38100" dir="2700000" algn="tl">
                  <a:srgbClr val="000000">
                    <a:alpha val="43137"/>
                  </a:srgbClr>
                </a:outerShdw>
              </a:effectLst>
            </a:endParaRPr>
          </a:p>
        </p:txBody>
      </p:sp>
    </p:spTree>
    <p:extLst>
      <p:ext uri="{BB962C8B-B14F-4D97-AF65-F5344CB8AC3E}">
        <p14:creationId xmlns:p14="http://schemas.microsoft.com/office/powerpoint/2010/main" val="1137714203"/>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388" y="1384442"/>
            <a:ext cx="8601075" cy="5473557"/>
          </a:xfrm>
          <a:prstGeom prst="rect">
            <a:avLst/>
          </a:prstGeom>
          <a:ln>
            <a:noFill/>
          </a:ln>
          <a:effectLst>
            <a:softEdge rad="112500"/>
          </a:effectLst>
        </p:spPr>
      </p:pic>
      <p:sp>
        <p:nvSpPr>
          <p:cNvPr id="11" name="Rectangle 10"/>
          <p:cNvSpPr/>
          <p:nvPr/>
        </p:nvSpPr>
        <p:spPr>
          <a:xfrm>
            <a:off x="52388" y="195913"/>
            <a:ext cx="11585430" cy="1188530"/>
          </a:xfrm>
          <a:prstGeom prst="rect">
            <a:avLst/>
          </a:prstGeom>
        </p:spPr>
        <p:txBody>
          <a:bodyPr wrap="square">
            <a:spAutoFit/>
          </a:bodyPr>
          <a:lstStyle/>
          <a:p>
            <a:pPr marL="457200" algn="just">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babies names are symbolic of what God will do in the nation (Ahaz neglects these symbols).</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TextBox 11"/>
          <p:cNvSpPr txBox="1"/>
          <p:nvPr/>
        </p:nvSpPr>
        <p:spPr>
          <a:xfrm>
            <a:off x="4507343" y="2168922"/>
            <a:ext cx="873957" cy="523220"/>
          </a:xfrm>
          <a:prstGeom prst="rect">
            <a:avLst/>
          </a:prstGeom>
          <a:noFill/>
        </p:spPr>
        <p:txBody>
          <a:bodyPr wrap="none" rtlCol="0">
            <a:spAutoFit/>
          </a:bodyPr>
          <a:lstStyle/>
          <a:p>
            <a:r>
              <a:rPr lang="en-SG" sz="2800" b="1" dirty="0" smtClean="0"/>
              <a:t>(7:3)</a:t>
            </a:r>
            <a:endParaRPr lang="en-SG" sz="2800" b="1" dirty="0"/>
          </a:p>
        </p:txBody>
      </p:sp>
      <p:sp>
        <p:nvSpPr>
          <p:cNvPr id="13" name="TextBox 12"/>
          <p:cNvSpPr txBox="1"/>
          <p:nvPr/>
        </p:nvSpPr>
        <p:spPr>
          <a:xfrm>
            <a:off x="6710155" y="4415824"/>
            <a:ext cx="873957" cy="523220"/>
          </a:xfrm>
          <a:prstGeom prst="rect">
            <a:avLst/>
          </a:prstGeom>
          <a:noFill/>
        </p:spPr>
        <p:txBody>
          <a:bodyPr wrap="none" rtlCol="0">
            <a:spAutoFit/>
          </a:bodyPr>
          <a:lstStyle/>
          <a:p>
            <a:r>
              <a:rPr lang="en-SG" sz="2800" b="1" dirty="0" smtClean="0"/>
              <a:t>(8:1)</a:t>
            </a:r>
            <a:endParaRPr lang="en-SG" sz="2800" b="1" dirty="0"/>
          </a:p>
        </p:txBody>
      </p:sp>
      <p:sp>
        <p:nvSpPr>
          <p:cNvPr id="14" name="TextBox 13"/>
          <p:cNvSpPr txBox="1"/>
          <p:nvPr/>
        </p:nvSpPr>
        <p:spPr>
          <a:xfrm>
            <a:off x="6677892" y="5102765"/>
            <a:ext cx="1532792" cy="523220"/>
          </a:xfrm>
          <a:prstGeom prst="rect">
            <a:avLst/>
          </a:prstGeom>
          <a:noFill/>
        </p:spPr>
        <p:txBody>
          <a:bodyPr wrap="none" rtlCol="0">
            <a:spAutoFit/>
          </a:bodyPr>
          <a:lstStyle/>
          <a:p>
            <a:r>
              <a:rPr lang="en-SG" sz="2800" b="1" dirty="0" smtClean="0"/>
              <a:t>(7:14-16)</a:t>
            </a:r>
            <a:endParaRPr lang="en-SG" sz="2800" b="1" dirty="0"/>
          </a:p>
        </p:txBody>
      </p:sp>
      <p:sp>
        <p:nvSpPr>
          <p:cNvPr id="15" name="Rectangle 14"/>
          <p:cNvSpPr/>
          <p:nvPr/>
        </p:nvSpPr>
        <p:spPr>
          <a:xfrm>
            <a:off x="5625872" y="2110851"/>
            <a:ext cx="3512500" cy="707886"/>
          </a:xfrm>
          <a:prstGeom prst="rect">
            <a:avLst/>
          </a:prstGeom>
          <a:noFill/>
        </p:spPr>
        <p:txBody>
          <a:bodyPr wrap="none" lIns="91440" tIns="45720" rIns="91440" bIns="45720">
            <a:spAutoFit/>
          </a:bodyPr>
          <a:lstStyle/>
          <a:p>
            <a:pPr algn="ctr"/>
            <a:r>
              <a:rPr lang="en-US" sz="4000" b="1" cap="none" spc="50" dirty="0" smtClean="0">
                <a:ln w="9525" cmpd="sng">
                  <a:solidFill>
                    <a:schemeClr val="accent1"/>
                  </a:solidFill>
                  <a:prstDash val="solid"/>
                </a:ln>
                <a:solidFill>
                  <a:srgbClr val="70AD47">
                    <a:tint val="1000"/>
                  </a:srgbClr>
                </a:solidFill>
                <a:effectLst>
                  <a:glow rad="228600">
                    <a:schemeClr val="accent5">
                      <a:satMod val="175000"/>
                      <a:alpha val="40000"/>
                    </a:schemeClr>
                  </a:glow>
                </a:effectLst>
              </a:rPr>
              <a:t>The DELIVERED</a:t>
            </a:r>
            <a:endParaRPr lang="en-US" sz="4000" b="1" cap="none" spc="50" dirty="0">
              <a:ln w="9525" cmpd="sng">
                <a:solidFill>
                  <a:schemeClr val="accent1"/>
                </a:solidFill>
                <a:prstDash val="solid"/>
              </a:ln>
              <a:solidFill>
                <a:srgbClr val="70AD47">
                  <a:tint val="1000"/>
                </a:srgbClr>
              </a:solidFill>
              <a:effectLst>
                <a:glow rad="228600">
                  <a:schemeClr val="accent5">
                    <a:satMod val="175000"/>
                    <a:alpha val="40000"/>
                  </a:schemeClr>
                </a:glow>
              </a:effectLst>
            </a:endParaRPr>
          </a:p>
        </p:txBody>
      </p:sp>
      <p:sp>
        <p:nvSpPr>
          <p:cNvPr id="16" name="Rectangle 15"/>
          <p:cNvSpPr/>
          <p:nvPr/>
        </p:nvSpPr>
        <p:spPr>
          <a:xfrm>
            <a:off x="7515879" y="4225730"/>
            <a:ext cx="3079690" cy="830997"/>
          </a:xfrm>
          <a:prstGeom prst="rect">
            <a:avLst/>
          </a:prstGeom>
          <a:noFill/>
        </p:spPr>
        <p:txBody>
          <a:bodyPr wrap="none" lIns="91440" tIns="45720" rIns="91440" bIns="45720">
            <a:spAutoFit/>
          </a:bodyPr>
          <a:lstStyle/>
          <a:p>
            <a:pPr algn="ctr"/>
            <a:r>
              <a:rPr lang="en-US" sz="4800" b="1" cap="none" spc="50" dirty="0" smtClean="0">
                <a:ln w="9525" cmpd="sng">
                  <a:solidFill>
                    <a:schemeClr val="accent1"/>
                  </a:solidFill>
                  <a:prstDash val="solid"/>
                </a:ln>
                <a:solidFill>
                  <a:srgbClr val="70AD47">
                    <a:tint val="1000"/>
                  </a:srgbClr>
                </a:solidFill>
                <a:effectLst>
                  <a:glow rad="228600">
                    <a:schemeClr val="accent5">
                      <a:satMod val="175000"/>
                      <a:alpha val="40000"/>
                    </a:schemeClr>
                  </a:glow>
                </a:effectLst>
              </a:rPr>
              <a:t>The DOOM</a:t>
            </a:r>
            <a:endParaRPr lang="en-US" sz="4800" b="1" cap="none" spc="50" dirty="0">
              <a:ln w="9525" cmpd="sng">
                <a:solidFill>
                  <a:schemeClr val="accent1"/>
                </a:solidFill>
                <a:prstDash val="solid"/>
              </a:ln>
              <a:solidFill>
                <a:srgbClr val="70AD47">
                  <a:tint val="1000"/>
                </a:srgbClr>
              </a:solidFill>
              <a:effectLst>
                <a:glow rad="228600">
                  <a:schemeClr val="accent5">
                    <a:satMod val="175000"/>
                    <a:alpha val="40000"/>
                  </a:schemeClr>
                </a:glow>
              </a:effectLst>
            </a:endParaRPr>
          </a:p>
        </p:txBody>
      </p:sp>
      <p:sp>
        <p:nvSpPr>
          <p:cNvPr id="17" name="Rectangle 16"/>
          <p:cNvSpPr/>
          <p:nvPr/>
        </p:nvSpPr>
        <p:spPr>
          <a:xfrm>
            <a:off x="8210684" y="5010432"/>
            <a:ext cx="3477234" cy="707886"/>
          </a:xfrm>
          <a:prstGeom prst="rect">
            <a:avLst/>
          </a:prstGeom>
          <a:noFill/>
        </p:spPr>
        <p:txBody>
          <a:bodyPr wrap="none" lIns="91440" tIns="45720" rIns="91440" bIns="45720">
            <a:spAutoFit/>
          </a:bodyPr>
          <a:lstStyle/>
          <a:p>
            <a:pPr algn="ctr"/>
            <a:r>
              <a:rPr lang="en-US" sz="4000" b="1" cap="none" spc="50" dirty="0" smtClean="0">
                <a:ln w="9525" cmpd="sng">
                  <a:solidFill>
                    <a:schemeClr val="accent1"/>
                  </a:solidFill>
                  <a:prstDash val="solid"/>
                </a:ln>
                <a:solidFill>
                  <a:srgbClr val="70AD47">
                    <a:tint val="1000"/>
                  </a:srgbClr>
                </a:solidFill>
                <a:effectLst>
                  <a:glow rad="228600">
                    <a:schemeClr val="accent5">
                      <a:satMod val="175000"/>
                      <a:alpha val="40000"/>
                    </a:schemeClr>
                  </a:glow>
                </a:effectLst>
              </a:rPr>
              <a:t>The DELIVERER</a:t>
            </a:r>
            <a:endParaRPr lang="en-US" sz="4000" b="1" cap="none" spc="50" dirty="0">
              <a:ln w="9525" cmpd="sng">
                <a:solidFill>
                  <a:schemeClr val="accent1"/>
                </a:solidFill>
                <a:prstDash val="solid"/>
              </a:ln>
              <a:solidFill>
                <a:srgbClr val="70AD47">
                  <a:tint val="1000"/>
                </a:srgbClr>
              </a:solidFill>
              <a:effectLst>
                <a:glow rad="228600">
                  <a:schemeClr val="accent5">
                    <a:satMod val="175000"/>
                    <a:alpha val="40000"/>
                  </a:schemeClr>
                </a:glow>
              </a:effectLst>
            </a:endParaRPr>
          </a:p>
        </p:txBody>
      </p:sp>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2388" y="4211693"/>
            <a:ext cx="11834812" cy="2629691"/>
          </a:xfrm>
          <a:prstGeom prst="rect">
            <a:avLst/>
          </a:prstGeom>
        </p:spPr>
      </p:pic>
    </p:spTree>
    <p:extLst>
      <p:ext uri="{BB962C8B-B14F-4D97-AF65-F5344CB8AC3E}">
        <p14:creationId xmlns:p14="http://schemas.microsoft.com/office/powerpoint/2010/main" val="921659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44388" cy="6858000"/>
          </a:xfrm>
          <a:prstGeom prst="rect">
            <a:avLst/>
          </a:prstGeom>
        </p:spPr>
      </p:pic>
      <p:sp>
        <p:nvSpPr>
          <p:cNvPr id="11" name="Rectangle 10"/>
          <p:cNvSpPr/>
          <p:nvPr/>
        </p:nvSpPr>
        <p:spPr>
          <a:xfrm>
            <a:off x="0" y="256745"/>
            <a:ext cx="11970327" cy="2357568"/>
          </a:xfrm>
          <a:prstGeom prst="rect">
            <a:avLst/>
          </a:prstGeom>
        </p:spPr>
        <p:txBody>
          <a:bodyPr wrap="square">
            <a:spAutoFit/>
          </a:bodyPr>
          <a:lstStyle/>
          <a:p>
            <a:pPr marL="457200" algn="just">
              <a:lnSpc>
                <a:spcPct val="115000"/>
              </a:lnSpc>
              <a:spcAft>
                <a:spcPts val="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Chapter 8:5-8</a:t>
            </a:r>
          </a:p>
          <a:p>
            <a:pPr marL="457200" algn="just">
              <a:lnSpc>
                <a:spcPct val="115000"/>
              </a:lnSpc>
              <a:spcAft>
                <a:spcPts val="0"/>
              </a:spcAft>
            </a:pPr>
            <a:r>
              <a:rPr lang="en-SG" sz="3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Because Ahaz sought ASSYRIAN help Isaiah spoke this oracle. They had refused the “waters of </a:t>
            </a:r>
            <a:r>
              <a:rPr lang="en-SG" sz="3200" dirty="0" err="1"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Shiloah</a:t>
            </a:r>
            <a:r>
              <a:rPr lang="en-SG" sz="32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that flowed gently” and put their trust in the mighty Euphrates of Assyria.</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148388" y="2421991"/>
            <a:ext cx="5997864" cy="3907180"/>
          </a:xfrm>
          <a:prstGeom prst="rect">
            <a:avLst/>
          </a:prstGeom>
          <a:ln>
            <a:noFill/>
          </a:ln>
          <a:effectLst>
            <a:softEdge rad="112500"/>
          </a:effectLst>
        </p:spPr>
      </p:pic>
      <p:sp>
        <p:nvSpPr>
          <p:cNvPr id="6" name="TextBox 5"/>
          <p:cNvSpPr txBox="1"/>
          <p:nvPr/>
        </p:nvSpPr>
        <p:spPr>
          <a:xfrm>
            <a:off x="204789" y="2703255"/>
            <a:ext cx="5828579" cy="2554545"/>
          </a:xfrm>
          <a:prstGeom prst="rect">
            <a:avLst/>
          </a:prstGeom>
          <a:solidFill>
            <a:schemeClr val="accent1">
              <a:lumMod val="50000"/>
              <a:alpha val="79000"/>
            </a:schemeClr>
          </a:solidFill>
        </p:spPr>
        <p:txBody>
          <a:bodyPr wrap="square" rtlCol="0">
            <a:spAutoFit/>
          </a:bodyPr>
          <a:lstStyle/>
          <a:p>
            <a:pPr algn="ctr"/>
            <a:r>
              <a:rPr lang="en-SG" sz="4000" dirty="0" err="1" smtClean="0">
                <a:solidFill>
                  <a:schemeClr val="bg1"/>
                </a:solidFill>
              </a:rPr>
              <a:t>Shiloah</a:t>
            </a:r>
            <a:r>
              <a:rPr lang="en-SG" sz="4000" dirty="0" smtClean="0">
                <a:solidFill>
                  <a:schemeClr val="bg1"/>
                </a:solidFill>
              </a:rPr>
              <a:t> = Conduit bringing constant flow of water from spring Gihon to a reservoir in Jerusalem.</a:t>
            </a:r>
            <a:endParaRPr lang="en-SG" sz="4000" dirty="0">
              <a:solidFill>
                <a:schemeClr val="bg1"/>
              </a:solidFill>
            </a:endParaRPr>
          </a:p>
        </p:txBody>
      </p:sp>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00" y="5595263"/>
            <a:ext cx="7200900" cy="15494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10" name="Oval 9"/>
          <p:cNvSpPr/>
          <p:nvPr/>
        </p:nvSpPr>
        <p:spPr>
          <a:xfrm>
            <a:off x="6380018" y="5036304"/>
            <a:ext cx="145473" cy="221496"/>
          </a:xfrm>
          <a:prstGeom prst="ellipse">
            <a:avLst/>
          </a:prstGeom>
          <a:solidFill>
            <a:schemeClr val="tx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20" name="Straight Connector 19"/>
          <p:cNvCxnSpPr>
            <a:stCxn id="10" idx="3"/>
          </p:cNvCxnSpPr>
          <p:nvPr/>
        </p:nvCxnSpPr>
        <p:spPr>
          <a:xfrm flipH="1">
            <a:off x="5527965" y="5225363"/>
            <a:ext cx="873357" cy="551982"/>
          </a:xfrm>
          <a:prstGeom prst="line">
            <a:avLst/>
          </a:prstGeom>
          <a:ln w="381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61768226"/>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244388" cy="6858000"/>
          </a:xfrm>
          <a:prstGeom prst="rect">
            <a:avLst/>
          </a:prstGeom>
        </p:spPr>
      </p:pic>
      <p:sp>
        <p:nvSpPr>
          <p:cNvPr id="11" name="Rectangle 10"/>
          <p:cNvSpPr/>
          <p:nvPr/>
        </p:nvSpPr>
        <p:spPr>
          <a:xfrm>
            <a:off x="0" y="-4846"/>
            <a:ext cx="12192000" cy="7029617"/>
          </a:xfrm>
          <a:prstGeom prst="rect">
            <a:avLst/>
          </a:prstGeom>
          <a:solidFill>
            <a:schemeClr val="tx2">
              <a:lumMod val="50000"/>
              <a:alpha val="56000"/>
            </a:schemeClr>
          </a:solidFill>
        </p:spPr>
        <p:txBody>
          <a:bodyPr wrap="square">
            <a:spAutoFit/>
          </a:bodyPr>
          <a:lstStyle/>
          <a:p>
            <a:pPr marL="457200">
              <a:lnSpc>
                <a:spcPct val="115000"/>
              </a:lnSpc>
              <a:spcAft>
                <a:spcPts val="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Chapters 9-12</a:t>
            </a:r>
          </a:p>
          <a:p>
            <a:pPr marL="457200">
              <a:lnSpc>
                <a:spcPct val="115000"/>
              </a:lnSpc>
              <a:spcAft>
                <a:spcPts val="0"/>
              </a:spcAft>
            </a:pP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Ahaz had shown that he was an UNWORTHY descendant of David, but the Lord would raise up a righteous King (Isaiah 9:1-7 and 11:1-3) – speaking ultimately of Jesus.</a:t>
            </a:r>
          </a:p>
          <a:p>
            <a:pPr marL="457200">
              <a:lnSpc>
                <a:spcPct val="115000"/>
              </a:lnSpc>
              <a:spcAft>
                <a:spcPts val="0"/>
              </a:spcAft>
            </a:pP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The Assyrians were to overrun Judah as they had ISRAEL (9:8-10:5) but when they had served their purpose He would pour out His wrath on them (10:12-19) and restore the remnant of His people (10:20-27). He would bring both Israel and Judah back from far places to restore the Land (11:11-16 and Chapter 12).</a:t>
            </a:r>
          </a:p>
        </p:txBody>
      </p:sp>
    </p:spTree>
    <p:extLst>
      <p:ext uri="{BB962C8B-B14F-4D97-AF65-F5344CB8AC3E}">
        <p14:creationId xmlns:p14="http://schemas.microsoft.com/office/powerpoint/2010/main" val="1630570853"/>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783764" y="260847"/>
            <a:ext cx="6570201" cy="769441"/>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3. SECTION II: </a:t>
            </a:r>
            <a:endParaRPr lang="en-SG" sz="4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948104" y="180951"/>
            <a:ext cx="6942109" cy="6496097"/>
          </a:xfrm>
          <a:prstGeom prst="rect">
            <a:avLst/>
          </a:prstGeom>
          <a:ln>
            <a:noFill/>
          </a:ln>
          <a:effectLst>
            <a:softEdge rad="112500"/>
          </a:effectLst>
        </p:spPr>
      </p:pic>
      <p:sp>
        <p:nvSpPr>
          <p:cNvPr id="7" name="Rectangle 6"/>
          <p:cNvSpPr/>
          <p:nvPr/>
        </p:nvSpPr>
        <p:spPr>
          <a:xfrm>
            <a:off x="-206146" y="4790258"/>
            <a:ext cx="5414963" cy="1791260"/>
          </a:xfrm>
          <a:prstGeom prst="rect">
            <a:avLst/>
          </a:prstGeom>
        </p:spPr>
        <p:txBody>
          <a:bodyPr wrap="square">
            <a:spAutoFit/>
          </a:bodyPr>
          <a:lstStyle/>
          <a:p>
            <a:pPr marL="457200">
              <a:lnSpc>
                <a:spcPct val="115000"/>
              </a:lnSpc>
              <a:spcAft>
                <a:spcPts val="100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These are both </a:t>
            </a: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CONTEMPORARY </a:t>
            </a: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and </a:t>
            </a: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ESCHATALOGICAL.</a:t>
            </a:r>
            <a:endParaRPr lang="en-SG"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301787" y="1211239"/>
            <a:ext cx="4817468" cy="2000548"/>
          </a:xfrm>
          <a:prstGeom prst="rect">
            <a:avLst/>
          </a:prstGeom>
        </p:spPr>
        <p:txBody>
          <a:bodyPr wrap="square">
            <a:spAutoFit/>
          </a:bodyPr>
          <a:lstStyle/>
          <a:p>
            <a:r>
              <a:rPr lang="en-SG" sz="4400" b="1" dirty="0">
                <a:solidFill>
                  <a:schemeClr val="bg1"/>
                </a:solidFill>
                <a:latin typeface="Arial" panose="020B0604020202020204" pitchFamily="34" charset="0"/>
                <a:ea typeface="Calibri" panose="020F0502020204030204" pitchFamily="34" charset="0"/>
              </a:rPr>
              <a:t>Prophecies against Nations </a:t>
            </a:r>
            <a:r>
              <a:rPr lang="en-SG" sz="3600" b="1" dirty="0">
                <a:solidFill>
                  <a:schemeClr val="bg1"/>
                </a:solidFill>
                <a:latin typeface="Arial" panose="020B0604020202020204" pitchFamily="34" charset="0"/>
                <a:ea typeface="Calibri" panose="020F0502020204030204" pitchFamily="34" charset="0"/>
              </a:rPr>
              <a:t>(Chapters 13-23)</a:t>
            </a:r>
            <a:endParaRPr lang="en-SG" sz="4400" dirty="0">
              <a:solidFill>
                <a:schemeClr val="bg1"/>
              </a:solidFill>
            </a:endParaRPr>
          </a:p>
        </p:txBody>
      </p:sp>
    </p:spTree>
    <p:extLst>
      <p:ext uri="{BB962C8B-B14F-4D97-AF65-F5344CB8AC3E}">
        <p14:creationId xmlns:p14="http://schemas.microsoft.com/office/powerpoint/2010/main" val="2289117949"/>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71438"/>
            <a:ext cx="12192000" cy="6929437"/>
          </a:xfrm>
          <a:prstGeom prst="rect">
            <a:avLst/>
          </a:prstGeom>
          <a:solidFill>
            <a:schemeClr val="bg1">
              <a:lumMod val="75000"/>
            </a:schemeClr>
          </a:solidFill>
          <a:effectLst>
            <a:outerShdw blurRad="50800" dist="38100" dir="2700000" algn="tl" rotWithShape="0">
              <a:prstClr val="black">
                <a:alpha val="40000"/>
              </a:prstClr>
            </a:outerShdw>
          </a:effectLst>
        </p:spPr>
      </p:pic>
      <p:sp>
        <p:nvSpPr>
          <p:cNvPr id="4" name="Oval 3"/>
          <p:cNvSpPr/>
          <p:nvPr/>
        </p:nvSpPr>
        <p:spPr>
          <a:xfrm>
            <a:off x="7643813" y="2928938"/>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1</a:t>
            </a:r>
            <a:endParaRPr lang="en-SG" sz="4000" dirty="0"/>
          </a:p>
        </p:txBody>
      </p:sp>
      <p:sp>
        <p:nvSpPr>
          <p:cNvPr id="7" name="Oval 6"/>
          <p:cNvSpPr/>
          <p:nvPr/>
        </p:nvSpPr>
        <p:spPr>
          <a:xfrm>
            <a:off x="7124701" y="831849"/>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2</a:t>
            </a:r>
            <a:endParaRPr lang="en-SG" sz="4000" dirty="0"/>
          </a:p>
        </p:txBody>
      </p:sp>
      <p:sp>
        <p:nvSpPr>
          <p:cNvPr id="8" name="Oval 7"/>
          <p:cNvSpPr/>
          <p:nvPr/>
        </p:nvSpPr>
        <p:spPr>
          <a:xfrm>
            <a:off x="-28575" y="2638425"/>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3</a:t>
            </a:r>
            <a:endParaRPr lang="en-SG" sz="4000" dirty="0"/>
          </a:p>
        </p:txBody>
      </p:sp>
      <p:sp>
        <p:nvSpPr>
          <p:cNvPr id="10" name="Oval 9"/>
          <p:cNvSpPr/>
          <p:nvPr/>
        </p:nvSpPr>
        <p:spPr>
          <a:xfrm>
            <a:off x="3081338" y="3935412"/>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4</a:t>
            </a:r>
            <a:endParaRPr lang="en-SG" sz="4000" dirty="0"/>
          </a:p>
        </p:txBody>
      </p:sp>
      <p:sp>
        <p:nvSpPr>
          <p:cNvPr id="11" name="Oval 10"/>
          <p:cNvSpPr/>
          <p:nvPr/>
        </p:nvSpPr>
        <p:spPr>
          <a:xfrm>
            <a:off x="3695701" y="1420814"/>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5</a:t>
            </a:r>
            <a:endParaRPr lang="en-SG" sz="4000" dirty="0"/>
          </a:p>
        </p:txBody>
      </p:sp>
      <p:sp>
        <p:nvSpPr>
          <p:cNvPr id="12" name="Oval 11"/>
          <p:cNvSpPr/>
          <p:nvPr/>
        </p:nvSpPr>
        <p:spPr>
          <a:xfrm>
            <a:off x="1952626" y="5697536"/>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6</a:t>
            </a:r>
            <a:endParaRPr lang="en-SG" sz="4000" dirty="0"/>
          </a:p>
        </p:txBody>
      </p:sp>
      <p:sp>
        <p:nvSpPr>
          <p:cNvPr id="13" name="Oval 12"/>
          <p:cNvSpPr/>
          <p:nvPr/>
        </p:nvSpPr>
        <p:spPr>
          <a:xfrm>
            <a:off x="2038351" y="4341813"/>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7</a:t>
            </a:r>
            <a:endParaRPr lang="en-SG" sz="4000" dirty="0"/>
          </a:p>
        </p:txBody>
      </p:sp>
      <p:sp>
        <p:nvSpPr>
          <p:cNvPr id="14" name="Oval 13"/>
          <p:cNvSpPr/>
          <p:nvPr/>
        </p:nvSpPr>
        <p:spPr>
          <a:xfrm>
            <a:off x="3224213" y="5667373"/>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8</a:t>
            </a:r>
            <a:endParaRPr lang="en-SG" sz="4000" dirty="0"/>
          </a:p>
        </p:txBody>
      </p:sp>
      <p:sp>
        <p:nvSpPr>
          <p:cNvPr id="16" name="Oval 15"/>
          <p:cNvSpPr/>
          <p:nvPr/>
        </p:nvSpPr>
        <p:spPr>
          <a:xfrm>
            <a:off x="438150" y="266700"/>
            <a:ext cx="1085850" cy="565149"/>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10</a:t>
            </a:r>
            <a:endParaRPr lang="en-SG" sz="4000" dirty="0"/>
          </a:p>
        </p:txBody>
      </p:sp>
      <p:sp>
        <p:nvSpPr>
          <p:cNvPr id="6" name="Rectangle 5"/>
          <p:cNvSpPr/>
          <p:nvPr/>
        </p:nvSpPr>
        <p:spPr>
          <a:xfrm>
            <a:off x="3409952" y="3176155"/>
            <a:ext cx="2709862" cy="616744"/>
          </a:xfrm>
          <a:prstGeom prst="rect">
            <a:avLst/>
          </a:prstGeom>
          <a:solidFill>
            <a:schemeClr val="bg1">
              <a:lumMod val="75000"/>
            </a:schemeClr>
          </a:solidFill>
          <a:ln>
            <a:solidFill>
              <a:schemeClr val="tx1">
                <a:alpha val="95000"/>
              </a:schemeClr>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000" b="1" dirty="0" smtClean="0">
                <a:solidFill>
                  <a:schemeClr val="tx1"/>
                </a:solidFill>
              </a:rPr>
              <a:t>Jerusalem</a:t>
            </a:r>
            <a:r>
              <a:rPr lang="en-SG" sz="2000" dirty="0" smtClean="0">
                <a:solidFill>
                  <a:schemeClr val="tx1"/>
                </a:solidFill>
              </a:rPr>
              <a:t> (Isa 22:1-25)</a:t>
            </a:r>
          </a:p>
          <a:p>
            <a:pPr algn="ctr"/>
            <a:r>
              <a:rPr lang="en-SG" sz="2000" dirty="0">
                <a:solidFill>
                  <a:schemeClr val="tx1"/>
                </a:solidFill>
              </a:rPr>
              <a:t>S</a:t>
            </a:r>
            <a:r>
              <a:rPr lang="en-SG" sz="2000" dirty="0" smtClean="0">
                <a:solidFill>
                  <a:schemeClr val="tx1"/>
                </a:solidFill>
              </a:rPr>
              <a:t>iege and destruction</a:t>
            </a:r>
            <a:endParaRPr lang="en-SG" sz="2000" dirty="0">
              <a:solidFill>
                <a:schemeClr val="tx1"/>
              </a:solidFill>
            </a:endParaRPr>
          </a:p>
        </p:txBody>
      </p:sp>
      <p:sp>
        <p:nvSpPr>
          <p:cNvPr id="15" name="Oval 14"/>
          <p:cNvSpPr/>
          <p:nvPr/>
        </p:nvSpPr>
        <p:spPr>
          <a:xfrm>
            <a:off x="5938838" y="2933483"/>
            <a:ext cx="628650" cy="581025"/>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9</a:t>
            </a:r>
            <a:endParaRPr lang="en-SG" sz="4000" dirty="0"/>
          </a:p>
        </p:txBody>
      </p:sp>
    </p:spTree>
    <p:extLst>
      <p:ext uri="{BB962C8B-B14F-4D97-AF65-F5344CB8AC3E}">
        <p14:creationId xmlns:p14="http://schemas.microsoft.com/office/powerpoint/2010/main" val="29620822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1000"/>
                                        <p:tgtEl>
                                          <p:spTgt spid="7"/>
                                        </p:tgtEl>
                                      </p:cBhvr>
                                    </p:animEffect>
                                    <p:anim calcmode="lin" valueType="num">
                                      <p:cBhvr>
                                        <p:cTn id="15" dur="1000" fill="hold"/>
                                        <p:tgtEl>
                                          <p:spTgt spid="7"/>
                                        </p:tgtEl>
                                        <p:attrNameLst>
                                          <p:attrName>ppt_x</p:attrName>
                                        </p:attrNameLst>
                                      </p:cBhvr>
                                      <p:tavLst>
                                        <p:tav tm="0">
                                          <p:val>
                                            <p:strVal val="#ppt_x"/>
                                          </p:val>
                                        </p:tav>
                                        <p:tav tm="100000">
                                          <p:val>
                                            <p:strVal val="#ppt_x"/>
                                          </p:val>
                                        </p:tav>
                                      </p:tavLst>
                                    </p:anim>
                                    <p:anim calcmode="lin" valueType="num">
                                      <p:cBhvr>
                                        <p:cTn id="16"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gtEl>
                                        <p:attrNameLst>
                                          <p:attrName>style.visibility</p:attrName>
                                        </p:attrNameLst>
                                      </p:cBhvr>
                                      <p:to>
                                        <p:strVal val="visible"/>
                                      </p:to>
                                    </p:set>
                                    <p:animEffect transition="in" filter="fade">
                                      <p:cBhvr>
                                        <p:cTn id="21" dur="1000"/>
                                        <p:tgtEl>
                                          <p:spTgt spid="8"/>
                                        </p:tgtEl>
                                      </p:cBhvr>
                                    </p:animEffect>
                                    <p:anim calcmode="lin" valueType="num">
                                      <p:cBhvr>
                                        <p:cTn id="22" dur="1000" fill="hold"/>
                                        <p:tgtEl>
                                          <p:spTgt spid="8"/>
                                        </p:tgtEl>
                                        <p:attrNameLst>
                                          <p:attrName>ppt_x</p:attrName>
                                        </p:attrNameLst>
                                      </p:cBhvr>
                                      <p:tavLst>
                                        <p:tav tm="0">
                                          <p:val>
                                            <p:strVal val="#ppt_x"/>
                                          </p:val>
                                        </p:tav>
                                        <p:tav tm="100000">
                                          <p:val>
                                            <p:strVal val="#ppt_x"/>
                                          </p:val>
                                        </p:tav>
                                      </p:tavLst>
                                    </p:anim>
                                    <p:anim calcmode="lin" valueType="num">
                                      <p:cBhvr>
                                        <p:cTn id="23"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Effect transition="in" filter="fade">
                                      <p:cBhvr>
                                        <p:cTn id="28" dur="1000"/>
                                        <p:tgtEl>
                                          <p:spTgt spid="10"/>
                                        </p:tgtEl>
                                      </p:cBhvr>
                                    </p:animEffect>
                                    <p:anim calcmode="lin" valueType="num">
                                      <p:cBhvr>
                                        <p:cTn id="29" dur="1000" fill="hold"/>
                                        <p:tgtEl>
                                          <p:spTgt spid="10"/>
                                        </p:tgtEl>
                                        <p:attrNameLst>
                                          <p:attrName>ppt_x</p:attrName>
                                        </p:attrNameLst>
                                      </p:cBhvr>
                                      <p:tavLst>
                                        <p:tav tm="0">
                                          <p:val>
                                            <p:strVal val="#ppt_x"/>
                                          </p:val>
                                        </p:tav>
                                        <p:tav tm="100000">
                                          <p:val>
                                            <p:strVal val="#ppt_x"/>
                                          </p:val>
                                        </p:tav>
                                      </p:tavLst>
                                    </p:anim>
                                    <p:anim calcmode="lin" valueType="num">
                                      <p:cBhvr>
                                        <p:cTn id="30"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1000"/>
                                        <p:tgtEl>
                                          <p:spTgt spid="11"/>
                                        </p:tgtEl>
                                      </p:cBhvr>
                                    </p:animEffect>
                                    <p:anim calcmode="lin" valueType="num">
                                      <p:cBhvr>
                                        <p:cTn id="36" dur="1000" fill="hold"/>
                                        <p:tgtEl>
                                          <p:spTgt spid="11"/>
                                        </p:tgtEl>
                                        <p:attrNameLst>
                                          <p:attrName>ppt_x</p:attrName>
                                        </p:attrNameLst>
                                      </p:cBhvr>
                                      <p:tavLst>
                                        <p:tav tm="0">
                                          <p:val>
                                            <p:strVal val="#ppt_x"/>
                                          </p:val>
                                        </p:tav>
                                        <p:tav tm="100000">
                                          <p:val>
                                            <p:strVal val="#ppt_x"/>
                                          </p:val>
                                        </p:tav>
                                      </p:tavLst>
                                    </p:anim>
                                    <p:anim calcmode="lin" valueType="num">
                                      <p:cBhvr>
                                        <p:cTn id="37"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1000"/>
                                        <p:tgtEl>
                                          <p:spTgt spid="12"/>
                                        </p:tgtEl>
                                      </p:cBhvr>
                                    </p:animEffect>
                                    <p:anim calcmode="lin" valueType="num">
                                      <p:cBhvr>
                                        <p:cTn id="43" dur="1000" fill="hold"/>
                                        <p:tgtEl>
                                          <p:spTgt spid="12"/>
                                        </p:tgtEl>
                                        <p:attrNameLst>
                                          <p:attrName>ppt_x</p:attrName>
                                        </p:attrNameLst>
                                      </p:cBhvr>
                                      <p:tavLst>
                                        <p:tav tm="0">
                                          <p:val>
                                            <p:strVal val="#ppt_x"/>
                                          </p:val>
                                        </p:tav>
                                        <p:tav tm="100000">
                                          <p:val>
                                            <p:strVal val="#ppt_x"/>
                                          </p:val>
                                        </p:tav>
                                      </p:tavLst>
                                    </p:anim>
                                    <p:anim calcmode="lin" valueType="num">
                                      <p:cBhvr>
                                        <p:cTn id="44"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13"/>
                                        </p:tgtEl>
                                        <p:attrNameLst>
                                          <p:attrName>style.visibility</p:attrName>
                                        </p:attrNameLst>
                                      </p:cBhvr>
                                      <p:to>
                                        <p:strVal val="visible"/>
                                      </p:to>
                                    </p:set>
                                    <p:animEffect transition="in" filter="fade">
                                      <p:cBhvr>
                                        <p:cTn id="49" dur="1000"/>
                                        <p:tgtEl>
                                          <p:spTgt spid="13"/>
                                        </p:tgtEl>
                                      </p:cBhvr>
                                    </p:animEffect>
                                    <p:anim calcmode="lin" valueType="num">
                                      <p:cBhvr>
                                        <p:cTn id="50" dur="1000" fill="hold"/>
                                        <p:tgtEl>
                                          <p:spTgt spid="13"/>
                                        </p:tgtEl>
                                        <p:attrNameLst>
                                          <p:attrName>ppt_x</p:attrName>
                                        </p:attrNameLst>
                                      </p:cBhvr>
                                      <p:tavLst>
                                        <p:tav tm="0">
                                          <p:val>
                                            <p:strVal val="#ppt_x"/>
                                          </p:val>
                                        </p:tav>
                                        <p:tav tm="100000">
                                          <p:val>
                                            <p:strVal val="#ppt_x"/>
                                          </p:val>
                                        </p:tav>
                                      </p:tavLst>
                                    </p:anim>
                                    <p:anim calcmode="lin" valueType="num">
                                      <p:cBhvr>
                                        <p:cTn id="51"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52" fill="hold">
                      <p:stCondLst>
                        <p:cond delay="indefinite"/>
                      </p:stCondLst>
                      <p:childTnLst>
                        <p:par>
                          <p:cTn id="53" fill="hold">
                            <p:stCondLst>
                              <p:cond delay="0"/>
                            </p:stCondLst>
                            <p:childTnLst>
                              <p:par>
                                <p:cTn id="54" presetID="42" presetClass="entr" presetSubtype="0" fill="hold" grpId="0" nodeType="clickEffect">
                                  <p:stCondLst>
                                    <p:cond delay="0"/>
                                  </p:stCondLst>
                                  <p:childTnLst>
                                    <p:set>
                                      <p:cBhvr>
                                        <p:cTn id="55" dur="1" fill="hold">
                                          <p:stCondLst>
                                            <p:cond delay="0"/>
                                          </p:stCondLst>
                                        </p:cTn>
                                        <p:tgtEl>
                                          <p:spTgt spid="14"/>
                                        </p:tgtEl>
                                        <p:attrNameLst>
                                          <p:attrName>style.visibility</p:attrName>
                                        </p:attrNameLst>
                                      </p:cBhvr>
                                      <p:to>
                                        <p:strVal val="visible"/>
                                      </p:to>
                                    </p:set>
                                    <p:animEffect transition="in" filter="fade">
                                      <p:cBhvr>
                                        <p:cTn id="56" dur="1000"/>
                                        <p:tgtEl>
                                          <p:spTgt spid="14"/>
                                        </p:tgtEl>
                                      </p:cBhvr>
                                    </p:animEffect>
                                    <p:anim calcmode="lin" valueType="num">
                                      <p:cBhvr>
                                        <p:cTn id="57" dur="1000" fill="hold"/>
                                        <p:tgtEl>
                                          <p:spTgt spid="14"/>
                                        </p:tgtEl>
                                        <p:attrNameLst>
                                          <p:attrName>ppt_x</p:attrName>
                                        </p:attrNameLst>
                                      </p:cBhvr>
                                      <p:tavLst>
                                        <p:tav tm="0">
                                          <p:val>
                                            <p:strVal val="#ppt_x"/>
                                          </p:val>
                                        </p:tav>
                                        <p:tav tm="100000">
                                          <p:val>
                                            <p:strVal val="#ppt_x"/>
                                          </p:val>
                                        </p:tav>
                                      </p:tavLst>
                                    </p:anim>
                                    <p:anim calcmode="lin" valueType="num">
                                      <p:cBhvr>
                                        <p:cTn id="58"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59" fill="hold">
                      <p:stCondLst>
                        <p:cond delay="indefinite"/>
                      </p:stCondLst>
                      <p:childTnLst>
                        <p:par>
                          <p:cTn id="60" fill="hold">
                            <p:stCondLst>
                              <p:cond delay="0"/>
                            </p:stCondLst>
                            <p:childTnLst>
                              <p:par>
                                <p:cTn id="61" presetID="42" presetClass="entr" presetSubtype="0" fill="hold" grpId="0" nodeType="click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fade">
                                      <p:cBhvr>
                                        <p:cTn id="63" dur="1000"/>
                                        <p:tgtEl>
                                          <p:spTgt spid="15"/>
                                        </p:tgtEl>
                                      </p:cBhvr>
                                    </p:animEffect>
                                    <p:anim calcmode="lin" valueType="num">
                                      <p:cBhvr>
                                        <p:cTn id="64" dur="1000" fill="hold"/>
                                        <p:tgtEl>
                                          <p:spTgt spid="15"/>
                                        </p:tgtEl>
                                        <p:attrNameLst>
                                          <p:attrName>ppt_x</p:attrName>
                                        </p:attrNameLst>
                                      </p:cBhvr>
                                      <p:tavLst>
                                        <p:tav tm="0">
                                          <p:val>
                                            <p:strVal val="#ppt_x"/>
                                          </p:val>
                                        </p:tav>
                                        <p:tav tm="100000">
                                          <p:val>
                                            <p:strVal val="#ppt_x"/>
                                          </p:val>
                                        </p:tav>
                                      </p:tavLst>
                                    </p:anim>
                                    <p:anim calcmode="lin" valueType="num">
                                      <p:cBhvr>
                                        <p:cTn id="65"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par>
                    <p:cTn id="66" fill="hold">
                      <p:stCondLst>
                        <p:cond delay="indefinite"/>
                      </p:stCondLst>
                      <p:childTnLst>
                        <p:par>
                          <p:cTn id="67" fill="hold">
                            <p:stCondLst>
                              <p:cond delay="0"/>
                            </p:stCondLst>
                            <p:childTnLst>
                              <p:par>
                                <p:cTn id="68" presetID="42"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1000"/>
                                        <p:tgtEl>
                                          <p:spTgt spid="16"/>
                                        </p:tgtEl>
                                      </p:cBhvr>
                                    </p:animEffect>
                                    <p:anim calcmode="lin" valueType="num">
                                      <p:cBhvr>
                                        <p:cTn id="71" dur="1000" fill="hold"/>
                                        <p:tgtEl>
                                          <p:spTgt spid="16"/>
                                        </p:tgtEl>
                                        <p:attrNameLst>
                                          <p:attrName>ppt_x</p:attrName>
                                        </p:attrNameLst>
                                      </p:cBhvr>
                                      <p:tavLst>
                                        <p:tav tm="0">
                                          <p:val>
                                            <p:strVal val="#ppt_x"/>
                                          </p:val>
                                        </p:tav>
                                        <p:tav tm="100000">
                                          <p:val>
                                            <p:strVal val="#ppt_x"/>
                                          </p:val>
                                        </p:tav>
                                      </p:tavLst>
                                    </p:anim>
                                    <p:anim calcmode="lin" valueType="num">
                                      <p:cBhvr>
                                        <p:cTn id="72"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7" grpId="0" animBg="1"/>
      <p:bldP spid="8" grpId="0" animBg="1"/>
      <p:bldP spid="10" grpId="0" animBg="1"/>
      <p:bldP spid="11" grpId="0" animBg="1"/>
      <p:bldP spid="12" grpId="0" animBg="1"/>
      <p:bldP spid="13" grpId="0" animBg="1"/>
      <p:bldP spid="14" grpId="0" animBg="1"/>
      <p:bldP spid="16" grpId="0" animBg="1"/>
      <p:bldP spid="15"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195376591"/>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783764" y="352922"/>
            <a:ext cx="12975764" cy="769441"/>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4. SECTION </a:t>
            </a:r>
            <a:r>
              <a:rPr lang="en-SG" sz="4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III: “The Little Apocalypse” </a:t>
            </a:r>
            <a:r>
              <a:rPr lang="en-SG" sz="2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(24:1-27:13) </a:t>
            </a:r>
            <a:endParaRPr lang="en-SG" sz="2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sp>
        <p:nvSpPr>
          <p:cNvPr id="4" name="Rectangle 3"/>
          <p:cNvSpPr/>
          <p:nvPr/>
        </p:nvSpPr>
        <p:spPr>
          <a:xfrm>
            <a:off x="192881" y="1410226"/>
            <a:ext cx="11806237" cy="3662541"/>
          </a:xfrm>
          <a:prstGeom prst="rect">
            <a:avLst/>
          </a:prstGeom>
          <a:solidFill>
            <a:schemeClr val="accent1">
              <a:lumMod val="50000"/>
              <a:alpha val="81000"/>
            </a:schemeClr>
          </a:solidFill>
        </p:spPr>
        <p:txBody>
          <a:bodyPr wrap="square">
            <a:spAutoFit/>
          </a:bodyPr>
          <a:lstStyle/>
          <a:p>
            <a:pPr marL="342900" lvl="0" indent="-342900" algn="just">
              <a:lnSpc>
                <a:spcPct val="115000"/>
              </a:lnSpc>
              <a:spcAft>
                <a:spcPts val="1000"/>
              </a:spcAft>
              <a:buFont typeface="Arial" panose="020B0604020202020204" pitchFamily="34" charset="0"/>
              <a:buChar char="-"/>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The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of God (but salvation of a remnant (24:1-23)</a:t>
            </a: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Praise for Kingdom ____________________ (25:1-12)</a:t>
            </a: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Kingdom _____________ (26:1-21)</a:t>
            </a: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Arial" panose="020B0604020202020204" pitchFamily="34" charset="0"/>
              <a:buChar char="-"/>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____________________ in the Kingdom (27:1-13)</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7" name="Rectangle 6"/>
          <p:cNvSpPr/>
          <p:nvPr/>
        </p:nvSpPr>
        <p:spPr>
          <a:xfrm>
            <a:off x="2300057" y="1225193"/>
            <a:ext cx="2106667"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WRATH</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5717297" y="2678524"/>
            <a:ext cx="2919774"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BLESSINGS</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3475955" y="3404051"/>
            <a:ext cx="1691490"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SONG</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956370" y="4204150"/>
            <a:ext cx="3695628"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BLOSSOMING</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578426" y="5282119"/>
            <a:ext cx="11035145" cy="1649682"/>
          </a:xfrm>
          <a:prstGeom prst="rect">
            <a:avLst/>
          </a:prstGeom>
        </p:spPr>
        <p:txBody>
          <a:bodyPr wrap="square">
            <a:spAutoFit/>
          </a:bodyPr>
          <a:lstStyle/>
          <a:p>
            <a:pPr marL="457200" algn="just">
              <a:lnSpc>
                <a:spcPct val="115000"/>
              </a:lnSpc>
              <a:spcAft>
                <a:spcPts val="1000"/>
              </a:spcAft>
            </a:pPr>
            <a:r>
              <a:rPr lang="en-SG" sz="44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This section foretells of THE ________ OF THE LORD.</a:t>
            </a:r>
            <a:endParaRPr lang="en-SG" sz="40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12" name="Rectangle 11"/>
          <p:cNvSpPr/>
          <p:nvPr/>
        </p:nvSpPr>
        <p:spPr>
          <a:xfrm>
            <a:off x="9340256" y="4906631"/>
            <a:ext cx="1708353" cy="1200329"/>
          </a:xfrm>
          <a:prstGeom prst="rect">
            <a:avLst/>
          </a:prstGeom>
          <a:noFill/>
        </p:spPr>
        <p:txBody>
          <a:bodyPr wrap="none" lIns="91440" tIns="45720" rIns="91440" bIns="45720">
            <a:spAutoFit/>
          </a:bodyPr>
          <a:lstStyle/>
          <a:p>
            <a:pPr algn="ctr"/>
            <a:r>
              <a:rPr lang="en-US" sz="7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DAY</a:t>
            </a:r>
            <a:endParaRPr lang="en-US" sz="80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11286875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P spid="10" grpId="0"/>
      <p:bldP spid="12"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251093" y="475070"/>
            <a:ext cx="7689814" cy="8003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dirty="0" smtClean="0">
                <a:ln w="0"/>
                <a:solidFill>
                  <a:schemeClr val="tx1"/>
                </a:solidFill>
                <a:effectLst>
                  <a:outerShdw blurRad="38100" dist="19050" dir="2700000" algn="tl" rotWithShape="0">
                    <a:schemeClr val="dk1">
                      <a:alpha val="40000"/>
                    </a:schemeClr>
                  </a:outerShdw>
                </a:effectLst>
              </a:rPr>
              <a:t>THE DAY OF THE LORD</a:t>
            </a:r>
            <a:endParaRPr lang="en-SG" sz="5400" dirty="0">
              <a:ln w="0"/>
              <a:solidFill>
                <a:schemeClr val="tx1"/>
              </a:solidFill>
              <a:effectLst>
                <a:outerShdw blurRad="38100" dist="19050" dir="2700000" algn="tl" rotWithShape="0">
                  <a:schemeClr val="dk1">
                    <a:alpha val="40000"/>
                  </a:schemeClr>
                </a:outerShdw>
              </a:effectLst>
            </a:endParaRPr>
          </a:p>
        </p:txBody>
      </p:sp>
      <p:sp>
        <p:nvSpPr>
          <p:cNvPr id="7" name="Rectangle 6"/>
          <p:cNvSpPr/>
          <p:nvPr/>
        </p:nvSpPr>
        <p:spPr>
          <a:xfrm>
            <a:off x="432955" y="1732409"/>
            <a:ext cx="11326089" cy="3406061"/>
          </a:xfrm>
          <a:prstGeom prst="rect">
            <a:avLst/>
          </a:prstGeom>
          <a:solidFill>
            <a:schemeClr val="accent1">
              <a:lumMod val="50000"/>
              <a:alpha val="69000"/>
            </a:schemeClr>
          </a:solidFill>
        </p:spPr>
        <p:txBody>
          <a:bodyPr wrap="square">
            <a:spAutoFit/>
          </a:bodyPr>
          <a:lstStyle/>
          <a:p>
            <a:pPr marL="457200" algn="just">
              <a:lnSpc>
                <a:spcPct val="115000"/>
              </a:lnSpc>
              <a:spcAft>
                <a:spcPts val="100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(a) ______________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on the Wicked (God’s wrath)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by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God’s raised up instrument of judgement.</a:t>
            </a: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gn="just">
              <a:lnSpc>
                <a:spcPct val="115000"/>
              </a:lnSpc>
              <a:spcAft>
                <a:spcPts val="1000"/>
              </a:spcAft>
            </a:pP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(b) The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___________________ of a righteous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remnant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from out of tribulation to a time of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peaceful </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rule.</a:t>
            </a:r>
            <a:endParaRPr lang="en-SG" sz="3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9" name="Rectangle 8"/>
          <p:cNvSpPr/>
          <p:nvPr/>
        </p:nvSpPr>
        <p:spPr>
          <a:xfrm>
            <a:off x="2069685" y="1686788"/>
            <a:ext cx="3151824"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JUDGEMENT</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4120191" y="3066275"/>
            <a:ext cx="2763834" cy="769441"/>
          </a:xfrm>
          <a:prstGeom prst="rect">
            <a:avLst/>
          </a:prstGeom>
          <a:noFill/>
        </p:spPr>
        <p:txBody>
          <a:bodyPr wrap="none" lIns="91440" tIns="45720" rIns="91440" bIns="45720">
            <a:spAutoFit/>
          </a:bodyPr>
          <a:lstStyle/>
          <a:p>
            <a:pPr algn="ctr"/>
            <a:r>
              <a:rPr lang="en-US" sz="44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SALVATION</a:t>
            </a:r>
            <a:endParaRPr lang="en-US" sz="48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432955" y="5257800"/>
            <a:ext cx="11475027" cy="1446550"/>
          </a:xfrm>
          <a:prstGeom prst="rect">
            <a:avLst/>
          </a:prstGeom>
        </p:spPr>
        <p:txBody>
          <a:bodyPr wrap="square">
            <a:spAutoFit/>
          </a:bodyPr>
          <a:lstStyle/>
          <a:p>
            <a:pPr algn="ctr"/>
            <a:r>
              <a:rPr lang="en-SG" sz="4400" b="1" dirty="0">
                <a:solidFill>
                  <a:schemeClr val="bg1"/>
                </a:solidFill>
                <a:latin typeface="Arial" panose="020B0604020202020204" pitchFamily="34" charset="0"/>
                <a:ea typeface="Calibri" panose="020F0502020204030204" pitchFamily="34" charset="0"/>
              </a:rPr>
              <a:t>This ultimately speaks of the </a:t>
            </a:r>
            <a:endParaRPr lang="en-SG" sz="4400" b="1" dirty="0" smtClean="0">
              <a:solidFill>
                <a:schemeClr val="bg1"/>
              </a:solidFill>
              <a:latin typeface="Arial" panose="020B0604020202020204" pitchFamily="34" charset="0"/>
              <a:ea typeface="Calibri" panose="020F0502020204030204" pitchFamily="34" charset="0"/>
            </a:endParaRPr>
          </a:p>
          <a:p>
            <a:pPr algn="ctr"/>
            <a:r>
              <a:rPr lang="en-SG" sz="4400" b="1" dirty="0" smtClean="0">
                <a:solidFill>
                  <a:schemeClr val="bg1"/>
                </a:solidFill>
                <a:latin typeface="Arial" panose="020B0604020202020204" pitchFamily="34" charset="0"/>
                <a:ea typeface="Calibri" panose="020F0502020204030204" pitchFamily="34" charset="0"/>
              </a:rPr>
              <a:t>SECOND </a:t>
            </a:r>
            <a:r>
              <a:rPr lang="en-SG" sz="4400" b="1" dirty="0">
                <a:solidFill>
                  <a:schemeClr val="bg1"/>
                </a:solidFill>
                <a:latin typeface="Arial" panose="020B0604020202020204" pitchFamily="34" charset="0"/>
                <a:ea typeface="Calibri" panose="020F0502020204030204" pitchFamily="34" charset="0"/>
              </a:rPr>
              <a:t>COMING OF CHRIST </a:t>
            </a:r>
            <a:endParaRPr lang="en-SG" sz="4400" b="1" dirty="0">
              <a:solidFill>
                <a:schemeClr val="bg1"/>
              </a:solidFill>
            </a:endParaRPr>
          </a:p>
        </p:txBody>
      </p:sp>
    </p:spTree>
    <p:extLst>
      <p:ext uri="{BB962C8B-B14F-4D97-AF65-F5344CB8AC3E}">
        <p14:creationId xmlns:p14="http://schemas.microsoft.com/office/powerpoint/2010/main" val="3041163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down)">
                                      <p:cBhvr>
                                        <p:cTn id="7" dur="580">
                                          <p:stCondLst>
                                            <p:cond delay="0"/>
                                          </p:stCondLst>
                                        </p:cTn>
                                        <p:tgtEl>
                                          <p:spTgt spid="9"/>
                                        </p:tgtEl>
                                      </p:cBhvr>
                                    </p:animEffect>
                                    <p:anim calcmode="lin" valueType="num">
                                      <p:cBhvr>
                                        <p:cTn id="8"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13" dur="26">
                                          <p:stCondLst>
                                            <p:cond delay="650"/>
                                          </p:stCondLst>
                                        </p:cTn>
                                        <p:tgtEl>
                                          <p:spTgt spid="9"/>
                                        </p:tgtEl>
                                      </p:cBhvr>
                                      <p:to x="100000" y="60000"/>
                                    </p:animScale>
                                    <p:animScale>
                                      <p:cBhvr>
                                        <p:cTn id="14" dur="166" decel="50000">
                                          <p:stCondLst>
                                            <p:cond delay="676"/>
                                          </p:stCondLst>
                                        </p:cTn>
                                        <p:tgtEl>
                                          <p:spTgt spid="9"/>
                                        </p:tgtEl>
                                      </p:cBhvr>
                                      <p:to x="100000" y="100000"/>
                                    </p:animScale>
                                    <p:animScale>
                                      <p:cBhvr>
                                        <p:cTn id="15" dur="26">
                                          <p:stCondLst>
                                            <p:cond delay="1312"/>
                                          </p:stCondLst>
                                        </p:cTn>
                                        <p:tgtEl>
                                          <p:spTgt spid="9"/>
                                        </p:tgtEl>
                                      </p:cBhvr>
                                      <p:to x="100000" y="80000"/>
                                    </p:animScale>
                                    <p:animScale>
                                      <p:cBhvr>
                                        <p:cTn id="16" dur="166" decel="50000">
                                          <p:stCondLst>
                                            <p:cond delay="1338"/>
                                          </p:stCondLst>
                                        </p:cTn>
                                        <p:tgtEl>
                                          <p:spTgt spid="9"/>
                                        </p:tgtEl>
                                      </p:cBhvr>
                                      <p:to x="100000" y="100000"/>
                                    </p:animScale>
                                    <p:animScale>
                                      <p:cBhvr>
                                        <p:cTn id="17" dur="26">
                                          <p:stCondLst>
                                            <p:cond delay="1642"/>
                                          </p:stCondLst>
                                        </p:cTn>
                                        <p:tgtEl>
                                          <p:spTgt spid="9"/>
                                        </p:tgtEl>
                                      </p:cBhvr>
                                      <p:to x="100000" y="90000"/>
                                    </p:animScale>
                                    <p:animScale>
                                      <p:cBhvr>
                                        <p:cTn id="18" dur="166" decel="50000">
                                          <p:stCondLst>
                                            <p:cond delay="1668"/>
                                          </p:stCondLst>
                                        </p:cTn>
                                        <p:tgtEl>
                                          <p:spTgt spid="9"/>
                                        </p:tgtEl>
                                      </p:cBhvr>
                                      <p:to x="100000" y="100000"/>
                                    </p:animScale>
                                    <p:animScale>
                                      <p:cBhvr>
                                        <p:cTn id="19" dur="26">
                                          <p:stCondLst>
                                            <p:cond delay="1808"/>
                                          </p:stCondLst>
                                        </p:cTn>
                                        <p:tgtEl>
                                          <p:spTgt spid="9"/>
                                        </p:tgtEl>
                                      </p:cBhvr>
                                      <p:to x="100000" y="95000"/>
                                    </p:animScale>
                                    <p:animScale>
                                      <p:cBhvr>
                                        <p:cTn id="20" dur="166" decel="50000">
                                          <p:stCondLst>
                                            <p:cond delay="1834"/>
                                          </p:stCondLst>
                                        </p:cTn>
                                        <p:tgtEl>
                                          <p:spTgt spid="9"/>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15" name="Rectangle 14"/>
          <p:cNvSpPr/>
          <p:nvPr/>
        </p:nvSpPr>
        <p:spPr>
          <a:xfrm>
            <a:off x="505691" y="985024"/>
            <a:ext cx="7164288" cy="3108543"/>
          </a:xfrm>
          <a:prstGeom prst="rect">
            <a:avLst/>
          </a:prstGeom>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SG" sz="2800" i="1" dirty="0"/>
              <a:t>“Behold, the day of the LORD comes, cruel, with both wrath and fierce anger, to lay the land desolate; And </a:t>
            </a:r>
            <a:r>
              <a:rPr lang="en-SG" sz="2800" b="1" i="1" dirty="0">
                <a:solidFill>
                  <a:srgbClr val="FFFF00"/>
                </a:solidFill>
                <a:effectLst>
                  <a:outerShdw blurRad="38100" dist="38100" dir="2700000" algn="tl">
                    <a:srgbClr val="000000">
                      <a:alpha val="43137"/>
                    </a:srgbClr>
                  </a:outerShdw>
                </a:effectLst>
              </a:rPr>
              <a:t>He will destroy its sinners</a:t>
            </a:r>
            <a:r>
              <a:rPr lang="en-SG" sz="2800" b="1" i="1" dirty="0"/>
              <a:t> </a:t>
            </a:r>
            <a:r>
              <a:rPr lang="en-SG" sz="2800" i="1" dirty="0"/>
              <a:t>from it. For the stars of heaven and their constellations  will not give their light; The sun will be darkened in its going forth, and the moon will not cause its light to shine.”  </a:t>
            </a:r>
            <a:r>
              <a:rPr lang="en-SG" sz="2800" dirty="0"/>
              <a:t>Isaiah 13:9-10 (NKJV)</a:t>
            </a:r>
          </a:p>
        </p:txBody>
      </p:sp>
      <p:sp>
        <p:nvSpPr>
          <p:cNvPr id="18" name="Rectangle 17"/>
          <p:cNvSpPr/>
          <p:nvPr/>
        </p:nvSpPr>
        <p:spPr>
          <a:xfrm>
            <a:off x="505691" y="4211325"/>
            <a:ext cx="7164288" cy="2246769"/>
          </a:xfrm>
          <a:prstGeom prst="rect">
            <a:avLst/>
          </a:prstGeom>
          <a:effectLst>
            <a:outerShdw blurRad="40000" dist="23000" dir="5400000" rotWithShape="0">
              <a:srgbClr val="000000">
                <a:alpha val="35000"/>
              </a:srgbClr>
            </a:outerShdw>
            <a:reflection blurRad="6350" stA="50000" endA="300" endPos="90000" dir="5400000" sy="-100000" algn="bl" rotWithShape="0"/>
          </a:effectLst>
        </p:spPr>
        <p:style>
          <a:lnRef idx="0">
            <a:schemeClr val="accent1"/>
          </a:lnRef>
          <a:fillRef idx="3">
            <a:schemeClr val="accent1"/>
          </a:fillRef>
          <a:effectRef idx="3">
            <a:schemeClr val="accent1"/>
          </a:effectRef>
          <a:fontRef idx="minor">
            <a:schemeClr val="lt1"/>
          </a:fontRef>
        </p:style>
        <p:txBody>
          <a:bodyPr>
            <a:spAutoFit/>
          </a:bodyPr>
          <a:lstStyle/>
          <a:p>
            <a:pPr>
              <a:defRPr/>
            </a:pPr>
            <a:r>
              <a:rPr lang="en-SG" sz="2800" i="1" dirty="0"/>
              <a:t>“The sun shall be turned into darkness, and the moon into blood, before the coming of the great and awesome day of the LORD.  And it shall come to pass  that </a:t>
            </a:r>
            <a:r>
              <a:rPr lang="en-SG" sz="2800" b="1" i="1" dirty="0">
                <a:solidFill>
                  <a:srgbClr val="FFFF00"/>
                </a:solidFill>
                <a:effectLst>
                  <a:outerShdw blurRad="38100" dist="38100" dir="2700000" algn="tl">
                    <a:srgbClr val="000000">
                      <a:alpha val="43137"/>
                    </a:srgbClr>
                  </a:outerShdw>
                </a:effectLst>
              </a:rPr>
              <a:t>whoever calls on the name of the LORD shall be saved</a:t>
            </a:r>
            <a:r>
              <a:rPr lang="en-SG" sz="2800" i="1" dirty="0"/>
              <a:t>.” </a:t>
            </a:r>
            <a:r>
              <a:rPr lang="en-SG" sz="2800" dirty="0"/>
              <a:t>Joel 2:31-32 (NKJV)</a:t>
            </a:r>
          </a:p>
        </p:txBody>
      </p:sp>
      <p:sp>
        <p:nvSpPr>
          <p:cNvPr id="9" name="Rectangle 8"/>
          <p:cNvSpPr/>
          <p:nvPr/>
        </p:nvSpPr>
        <p:spPr>
          <a:xfrm rot="1869729">
            <a:off x="7150872" y="1989575"/>
            <a:ext cx="4455772" cy="1200329"/>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7200" b="1" spc="50" dirty="0" smtClean="0">
                <a:ln w="11430"/>
                <a:gradFill>
                  <a:gsLst>
                    <a:gs pos="25000">
                      <a:schemeClr val="accent2">
                        <a:satMod val="155000"/>
                      </a:schemeClr>
                    </a:gs>
                    <a:gs pos="100000">
                      <a:schemeClr val="accent2">
                        <a:shade val="45000"/>
                        <a:satMod val="165000"/>
                      </a:schemeClr>
                    </a:gs>
                  </a:gsLst>
                  <a:lin ang="5400000"/>
                </a:gradFill>
                <a:effectLst>
                  <a:glow rad="139700">
                    <a:schemeClr val="accent2">
                      <a:satMod val="175000"/>
                      <a:alpha val="40000"/>
                    </a:schemeClr>
                  </a:glow>
                  <a:outerShdw blurRad="76200" dist="50800" dir="5400000" algn="tl" rotWithShape="0">
                    <a:srgbClr val="000000">
                      <a:alpha val="65000"/>
                    </a:srgbClr>
                  </a:outerShdw>
                </a:effectLst>
              </a:rPr>
              <a:t>Judgement</a:t>
            </a:r>
            <a:endParaRPr lang="en-US" sz="7200" b="1" spc="50" dirty="0">
              <a:ln w="11430"/>
              <a:gradFill>
                <a:gsLst>
                  <a:gs pos="25000">
                    <a:schemeClr val="accent2">
                      <a:satMod val="155000"/>
                    </a:schemeClr>
                  </a:gs>
                  <a:gs pos="100000">
                    <a:schemeClr val="accent2">
                      <a:shade val="45000"/>
                      <a:satMod val="165000"/>
                    </a:schemeClr>
                  </a:gs>
                </a:gsLst>
                <a:lin ang="5400000"/>
              </a:gradFill>
              <a:effectLst>
                <a:glow rad="139700">
                  <a:schemeClr val="accent2">
                    <a:satMod val="175000"/>
                    <a:alpha val="40000"/>
                  </a:schemeClr>
                </a:glow>
                <a:outerShdw blurRad="76200" dist="50800" dir="5400000" algn="tl" rotWithShape="0">
                  <a:srgbClr val="000000">
                    <a:alpha val="65000"/>
                  </a:srgbClr>
                </a:outerShdw>
              </a:effectLst>
            </a:endParaRPr>
          </a:p>
        </p:txBody>
      </p:sp>
      <p:sp>
        <p:nvSpPr>
          <p:cNvPr id="11" name="Rectangle 10"/>
          <p:cNvSpPr/>
          <p:nvPr/>
        </p:nvSpPr>
        <p:spPr>
          <a:xfrm rot="1869729">
            <a:off x="7100602" y="4355316"/>
            <a:ext cx="4556312" cy="1446550"/>
          </a:xfrm>
          <a:prstGeom prst="rect">
            <a:avLst/>
          </a:prstGeom>
          <a:noFill/>
        </p:spPr>
        <p:txBody>
          <a:bodyPr wrap="none">
            <a:spAutoFit/>
            <a:scene3d>
              <a:camera prst="orthographicFront"/>
              <a:lightRig rig="soft" dir="tl">
                <a:rot lat="0" lon="0" rev="0"/>
              </a:lightRig>
            </a:scene3d>
            <a:sp3d contourW="25400" prstMaterial="matte">
              <a:bevelT w="25400" h="55880" prst="artDeco"/>
              <a:contourClr>
                <a:schemeClr val="accent2">
                  <a:tint val="20000"/>
                </a:schemeClr>
              </a:contourClr>
            </a:sp3d>
          </a:bodyPr>
          <a:lstStyle/>
          <a:p>
            <a:pPr algn="ctr">
              <a:defRPr/>
            </a:pPr>
            <a:r>
              <a:rPr lang="en-US" sz="8800" b="1" spc="50" dirty="0" smtClean="0">
                <a:ln w="11430"/>
                <a:gradFill>
                  <a:gsLst>
                    <a:gs pos="25000">
                      <a:schemeClr val="accent2">
                        <a:satMod val="155000"/>
                      </a:schemeClr>
                    </a:gs>
                    <a:gs pos="100000">
                      <a:schemeClr val="accent2">
                        <a:shade val="45000"/>
                        <a:satMod val="165000"/>
                      </a:schemeClr>
                    </a:gs>
                  </a:gsLst>
                  <a:lin ang="5400000"/>
                </a:gradFill>
                <a:effectLst>
                  <a:glow rad="139700">
                    <a:schemeClr val="accent2">
                      <a:satMod val="175000"/>
                      <a:alpha val="40000"/>
                    </a:schemeClr>
                  </a:glow>
                  <a:outerShdw blurRad="76200" dist="50800" dir="5400000" algn="tl" rotWithShape="0">
                    <a:srgbClr val="000000">
                      <a:alpha val="65000"/>
                    </a:srgbClr>
                  </a:outerShdw>
                </a:effectLst>
              </a:rPr>
              <a:t>Salvation</a:t>
            </a:r>
            <a:endParaRPr lang="en-US" sz="8800" b="1" spc="50" dirty="0">
              <a:ln w="11430"/>
              <a:gradFill>
                <a:gsLst>
                  <a:gs pos="25000">
                    <a:schemeClr val="accent2">
                      <a:satMod val="155000"/>
                    </a:schemeClr>
                  </a:gs>
                  <a:gs pos="100000">
                    <a:schemeClr val="accent2">
                      <a:shade val="45000"/>
                      <a:satMod val="165000"/>
                    </a:schemeClr>
                  </a:gs>
                </a:gsLst>
                <a:lin ang="5400000"/>
              </a:gradFill>
              <a:effectLst>
                <a:glow rad="139700">
                  <a:schemeClr val="accent2">
                    <a:satMod val="175000"/>
                    <a:alpha val="40000"/>
                  </a:schemeClr>
                </a:glow>
                <a:outerShdw blurRad="76200" dist="50800" dir="5400000" algn="tl" rotWithShape="0">
                  <a:srgbClr val="000000">
                    <a:alpha val="65000"/>
                  </a:srgbClr>
                </a:outerShdw>
              </a:effectLst>
            </a:endParaRPr>
          </a:p>
        </p:txBody>
      </p:sp>
      <p:sp>
        <p:nvSpPr>
          <p:cNvPr id="16" name="Rectangle 15"/>
          <p:cNvSpPr/>
          <p:nvPr/>
        </p:nvSpPr>
        <p:spPr>
          <a:xfrm>
            <a:off x="2438130" y="92083"/>
            <a:ext cx="7689814" cy="8003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dirty="0" smtClean="0">
                <a:ln w="0"/>
                <a:solidFill>
                  <a:schemeClr val="tx1"/>
                </a:solidFill>
                <a:effectLst>
                  <a:outerShdw blurRad="38100" dist="19050" dir="2700000" algn="tl" rotWithShape="0">
                    <a:schemeClr val="dk1">
                      <a:alpha val="40000"/>
                    </a:schemeClr>
                  </a:outerShdw>
                </a:effectLst>
              </a:rPr>
              <a:t>THE DAY OF THE LORD</a:t>
            </a:r>
            <a:endParaRPr lang="en-SG" sz="5400" dirty="0">
              <a:ln w="0"/>
              <a:solidFill>
                <a:schemeClr val="tx1"/>
              </a:solidFill>
              <a:effectLst>
                <a:outerShdw blurRad="38100" dist="19050" dir="2700000" algn="tl" rotWithShape="0">
                  <a:schemeClr val="dk1">
                    <a:alpha val="40000"/>
                  </a:schemeClr>
                </a:outerShdw>
              </a:effectLst>
            </a:endParaRPr>
          </a:p>
        </p:txBody>
      </p:sp>
    </p:spTree>
    <p:custDataLst>
      <p:tags r:id="rId1"/>
    </p:custDataLst>
    <p:extLst>
      <p:ext uri="{BB962C8B-B14F-4D97-AF65-F5344CB8AC3E}">
        <p14:creationId xmlns:p14="http://schemas.microsoft.com/office/powerpoint/2010/main" val="2114798007"/>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30"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fade">
                                      <p:cBhvr>
                                        <p:cTn id="7" dur="800" decel="100000"/>
                                        <p:tgtEl>
                                          <p:spTgt spid="15"/>
                                        </p:tgtEl>
                                      </p:cBhvr>
                                    </p:animEffect>
                                    <p:anim calcmode="lin" valueType="num">
                                      <p:cBhvr>
                                        <p:cTn id="8" dur="800" decel="100000" fill="hold"/>
                                        <p:tgtEl>
                                          <p:spTgt spid="15"/>
                                        </p:tgtEl>
                                        <p:attrNameLst>
                                          <p:attrName>style.rotation</p:attrName>
                                        </p:attrNameLst>
                                      </p:cBhvr>
                                      <p:tavLst>
                                        <p:tav tm="0">
                                          <p:val>
                                            <p:fltVal val="-90"/>
                                          </p:val>
                                        </p:tav>
                                        <p:tav tm="100000">
                                          <p:val>
                                            <p:fltVal val="0"/>
                                          </p:val>
                                        </p:tav>
                                      </p:tavLst>
                                    </p:anim>
                                    <p:anim calcmode="lin" valueType="num">
                                      <p:cBhvr>
                                        <p:cTn id="9" dur="800" decel="100000" fill="hold"/>
                                        <p:tgtEl>
                                          <p:spTgt spid="15"/>
                                        </p:tgtEl>
                                        <p:attrNameLst>
                                          <p:attrName>ppt_x</p:attrName>
                                        </p:attrNameLst>
                                      </p:cBhvr>
                                      <p:tavLst>
                                        <p:tav tm="0">
                                          <p:val>
                                            <p:strVal val="#ppt_x+0.4"/>
                                          </p:val>
                                        </p:tav>
                                        <p:tav tm="100000">
                                          <p:val>
                                            <p:strVal val="#ppt_x-0.05"/>
                                          </p:val>
                                        </p:tav>
                                      </p:tavLst>
                                    </p:anim>
                                    <p:anim calcmode="lin" valueType="num">
                                      <p:cBhvr>
                                        <p:cTn id="10" dur="800" decel="100000" fill="hold"/>
                                        <p:tgtEl>
                                          <p:spTgt spid="15"/>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15"/>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15"/>
                                        </p:tgtEl>
                                        <p:attrNameLst>
                                          <p:attrName>ppt_y</p:attrName>
                                        </p:attrNameLst>
                                      </p:cBhvr>
                                      <p:tavLst>
                                        <p:tav tm="0">
                                          <p:val>
                                            <p:strVal val="#ppt_y+0.1"/>
                                          </p:val>
                                        </p:tav>
                                        <p:tav tm="100000">
                                          <p:val>
                                            <p:strVal val="#ppt_y"/>
                                          </p:val>
                                        </p:tav>
                                      </p:tavLst>
                                    </p:anim>
                                  </p:childTnLst>
                                </p:cTn>
                              </p:par>
                            </p:childTnLst>
                          </p:cTn>
                        </p:par>
                      </p:childTnLst>
                    </p:cTn>
                  </p:par>
                  <p:par>
                    <p:cTn id="13" fill="hold" nodeType="clickPar">
                      <p:stCondLst>
                        <p:cond delay="indefinite"/>
                      </p:stCondLst>
                      <p:childTnLst>
                        <p:par>
                          <p:cTn id="14" fill="hold" nodeType="withGroup">
                            <p:stCondLst>
                              <p:cond delay="0"/>
                            </p:stCondLst>
                            <p:childTnLst>
                              <p:par>
                                <p:cTn id="15" presetID="30" presetClass="entr" presetSubtype="0" fill="hold" nodeType="clickEffect">
                                  <p:stCondLst>
                                    <p:cond delay="0"/>
                                  </p:stCondLst>
                                  <p:childTnLst>
                                    <p:set>
                                      <p:cBhvr>
                                        <p:cTn id="16" dur="1" fill="hold">
                                          <p:stCondLst>
                                            <p:cond delay="0"/>
                                          </p:stCondLst>
                                        </p:cTn>
                                        <p:tgtEl>
                                          <p:spTgt spid="18"/>
                                        </p:tgtEl>
                                        <p:attrNameLst>
                                          <p:attrName>style.visibility</p:attrName>
                                        </p:attrNameLst>
                                      </p:cBhvr>
                                      <p:to>
                                        <p:strVal val="visible"/>
                                      </p:to>
                                    </p:set>
                                    <p:animEffect transition="in" filter="fade">
                                      <p:cBhvr>
                                        <p:cTn id="17" dur="800" decel="100000"/>
                                        <p:tgtEl>
                                          <p:spTgt spid="18"/>
                                        </p:tgtEl>
                                      </p:cBhvr>
                                    </p:animEffect>
                                    <p:anim calcmode="lin" valueType="num">
                                      <p:cBhvr>
                                        <p:cTn id="18" dur="800" decel="100000" fill="hold"/>
                                        <p:tgtEl>
                                          <p:spTgt spid="18"/>
                                        </p:tgtEl>
                                        <p:attrNameLst>
                                          <p:attrName>style.rotation</p:attrName>
                                        </p:attrNameLst>
                                      </p:cBhvr>
                                      <p:tavLst>
                                        <p:tav tm="0">
                                          <p:val>
                                            <p:fltVal val="-90"/>
                                          </p:val>
                                        </p:tav>
                                        <p:tav tm="100000">
                                          <p:val>
                                            <p:fltVal val="0"/>
                                          </p:val>
                                        </p:tav>
                                      </p:tavLst>
                                    </p:anim>
                                    <p:anim calcmode="lin" valueType="num">
                                      <p:cBhvr>
                                        <p:cTn id="19" dur="800" decel="100000" fill="hold"/>
                                        <p:tgtEl>
                                          <p:spTgt spid="18"/>
                                        </p:tgtEl>
                                        <p:attrNameLst>
                                          <p:attrName>ppt_x</p:attrName>
                                        </p:attrNameLst>
                                      </p:cBhvr>
                                      <p:tavLst>
                                        <p:tav tm="0">
                                          <p:val>
                                            <p:strVal val="#ppt_x+0.4"/>
                                          </p:val>
                                        </p:tav>
                                        <p:tav tm="100000">
                                          <p:val>
                                            <p:strVal val="#ppt_x-0.05"/>
                                          </p:val>
                                        </p:tav>
                                      </p:tavLst>
                                    </p:anim>
                                    <p:anim calcmode="lin" valueType="num">
                                      <p:cBhvr>
                                        <p:cTn id="20" dur="800" decel="100000" fill="hold"/>
                                        <p:tgtEl>
                                          <p:spTgt spid="18"/>
                                        </p:tgtEl>
                                        <p:attrNameLst>
                                          <p:attrName>ppt_y</p:attrName>
                                        </p:attrNameLst>
                                      </p:cBhvr>
                                      <p:tavLst>
                                        <p:tav tm="0">
                                          <p:val>
                                            <p:strVal val="#ppt_y-0.4"/>
                                          </p:val>
                                        </p:tav>
                                        <p:tav tm="100000">
                                          <p:val>
                                            <p:strVal val="#ppt_y+0.1"/>
                                          </p:val>
                                        </p:tav>
                                      </p:tavLst>
                                    </p:anim>
                                    <p:anim calcmode="lin" valueType="num">
                                      <p:cBhvr>
                                        <p:cTn id="21" dur="200" accel="100000" fill="hold">
                                          <p:stCondLst>
                                            <p:cond delay="800"/>
                                          </p:stCondLst>
                                        </p:cTn>
                                        <p:tgtEl>
                                          <p:spTgt spid="18"/>
                                        </p:tgtEl>
                                        <p:attrNameLst>
                                          <p:attrName>ppt_x</p:attrName>
                                        </p:attrNameLst>
                                      </p:cBhvr>
                                      <p:tavLst>
                                        <p:tav tm="0">
                                          <p:val>
                                            <p:strVal val="#ppt_x-0.05"/>
                                          </p:val>
                                        </p:tav>
                                        <p:tav tm="100000">
                                          <p:val>
                                            <p:strVal val="#ppt_x"/>
                                          </p:val>
                                        </p:tav>
                                      </p:tavLst>
                                    </p:anim>
                                    <p:anim calcmode="lin" valueType="num">
                                      <p:cBhvr>
                                        <p:cTn id="22" dur="200" accel="100000" fill="hold">
                                          <p:stCondLst>
                                            <p:cond delay="800"/>
                                          </p:stCondLst>
                                        </p:cTn>
                                        <p:tgtEl>
                                          <p:spTgt spid="18"/>
                                        </p:tgtEl>
                                        <p:attrNameLst>
                                          <p:attrName>ppt_y</p:attrName>
                                        </p:attrNameLst>
                                      </p:cBhvr>
                                      <p:tavLst>
                                        <p:tav tm="0">
                                          <p:val>
                                            <p:strVal val="#ppt_y+0.1"/>
                                          </p:val>
                                        </p:tav>
                                        <p:tav tm="100000">
                                          <p:val>
                                            <p:strVal val="#ppt_y"/>
                                          </p:val>
                                        </p:tav>
                                      </p:tavLst>
                                    </p:anim>
                                  </p:childTnLst>
                                </p:cTn>
                              </p:par>
                            </p:childTnLst>
                          </p:cTn>
                        </p:par>
                      </p:childTnLst>
                    </p:cTn>
                  </p:par>
                  <p:par>
                    <p:cTn id="23" fill="hold" nodeType="clickPar">
                      <p:stCondLst>
                        <p:cond delay="indefinite"/>
                      </p:stCondLst>
                      <p:childTnLst>
                        <p:par>
                          <p:cTn id="24" fill="hold" nodeType="withGroup">
                            <p:stCondLst>
                              <p:cond delay="0"/>
                            </p:stCondLst>
                            <p:childTnLst>
                              <p:par>
                                <p:cTn id="25" presetID="30" presetClass="entr" presetSubtype="0"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fade">
                                      <p:cBhvr>
                                        <p:cTn id="27" dur="800" decel="100000"/>
                                        <p:tgtEl>
                                          <p:spTgt spid="9"/>
                                        </p:tgtEl>
                                      </p:cBhvr>
                                    </p:animEffect>
                                    <p:anim calcmode="lin" valueType="num">
                                      <p:cBhvr>
                                        <p:cTn id="28" dur="800" decel="100000" fill="hold"/>
                                        <p:tgtEl>
                                          <p:spTgt spid="9"/>
                                        </p:tgtEl>
                                        <p:attrNameLst>
                                          <p:attrName>style.rotation</p:attrName>
                                        </p:attrNameLst>
                                      </p:cBhvr>
                                      <p:tavLst>
                                        <p:tav tm="0">
                                          <p:val>
                                            <p:fltVal val="-90"/>
                                          </p:val>
                                        </p:tav>
                                        <p:tav tm="100000">
                                          <p:val>
                                            <p:fltVal val="0"/>
                                          </p:val>
                                        </p:tav>
                                      </p:tavLst>
                                    </p:anim>
                                    <p:anim calcmode="lin" valueType="num">
                                      <p:cBhvr>
                                        <p:cTn id="29" dur="800" decel="100000" fill="hold"/>
                                        <p:tgtEl>
                                          <p:spTgt spid="9"/>
                                        </p:tgtEl>
                                        <p:attrNameLst>
                                          <p:attrName>ppt_x</p:attrName>
                                        </p:attrNameLst>
                                      </p:cBhvr>
                                      <p:tavLst>
                                        <p:tav tm="0">
                                          <p:val>
                                            <p:strVal val="#ppt_x+0.4"/>
                                          </p:val>
                                        </p:tav>
                                        <p:tav tm="100000">
                                          <p:val>
                                            <p:strVal val="#ppt_x-0.05"/>
                                          </p:val>
                                        </p:tav>
                                      </p:tavLst>
                                    </p:anim>
                                    <p:anim calcmode="lin" valueType="num">
                                      <p:cBhvr>
                                        <p:cTn id="30" dur="800" decel="100000" fill="hold"/>
                                        <p:tgtEl>
                                          <p:spTgt spid="9"/>
                                        </p:tgtEl>
                                        <p:attrNameLst>
                                          <p:attrName>ppt_y</p:attrName>
                                        </p:attrNameLst>
                                      </p:cBhvr>
                                      <p:tavLst>
                                        <p:tav tm="0">
                                          <p:val>
                                            <p:strVal val="#ppt_y-0.4"/>
                                          </p:val>
                                        </p:tav>
                                        <p:tav tm="100000">
                                          <p:val>
                                            <p:strVal val="#ppt_y+0.1"/>
                                          </p:val>
                                        </p:tav>
                                      </p:tavLst>
                                    </p:anim>
                                    <p:anim calcmode="lin" valueType="num">
                                      <p:cBhvr>
                                        <p:cTn id="31" dur="200" accel="100000" fill="hold">
                                          <p:stCondLst>
                                            <p:cond delay="800"/>
                                          </p:stCondLst>
                                        </p:cTn>
                                        <p:tgtEl>
                                          <p:spTgt spid="9"/>
                                        </p:tgtEl>
                                        <p:attrNameLst>
                                          <p:attrName>ppt_x</p:attrName>
                                        </p:attrNameLst>
                                      </p:cBhvr>
                                      <p:tavLst>
                                        <p:tav tm="0">
                                          <p:val>
                                            <p:strVal val="#ppt_x-0.05"/>
                                          </p:val>
                                        </p:tav>
                                        <p:tav tm="100000">
                                          <p:val>
                                            <p:strVal val="#ppt_x"/>
                                          </p:val>
                                        </p:tav>
                                      </p:tavLst>
                                    </p:anim>
                                    <p:anim calcmode="lin" valueType="num">
                                      <p:cBhvr>
                                        <p:cTn id="32" dur="200" accel="100000" fill="hold">
                                          <p:stCondLst>
                                            <p:cond delay="800"/>
                                          </p:stCondLst>
                                        </p:cTn>
                                        <p:tgtEl>
                                          <p:spTgt spid="9"/>
                                        </p:tgtEl>
                                        <p:attrNameLst>
                                          <p:attrName>ppt_y</p:attrName>
                                        </p:attrNameLst>
                                      </p:cBhvr>
                                      <p:tavLst>
                                        <p:tav tm="0">
                                          <p:val>
                                            <p:strVal val="#ppt_y+0.1"/>
                                          </p:val>
                                        </p:tav>
                                        <p:tav tm="100000">
                                          <p:val>
                                            <p:strVal val="#ppt_y"/>
                                          </p:val>
                                        </p:tav>
                                      </p:tavLst>
                                    </p:anim>
                                  </p:childTnLst>
                                </p:cTn>
                              </p:par>
                              <p:par>
                                <p:cTn id="33" presetID="30" presetClass="entr" presetSubtype="0"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Effect transition="in" filter="fade">
                                      <p:cBhvr>
                                        <p:cTn id="35" dur="800" decel="100000"/>
                                        <p:tgtEl>
                                          <p:spTgt spid="11"/>
                                        </p:tgtEl>
                                      </p:cBhvr>
                                    </p:animEffect>
                                    <p:anim calcmode="lin" valueType="num">
                                      <p:cBhvr>
                                        <p:cTn id="36" dur="800" decel="100000" fill="hold"/>
                                        <p:tgtEl>
                                          <p:spTgt spid="11"/>
                                        </p:tgtEl>
                                        <p:attrNameLst>
                                          <p:attrName>style.rotation</p:attrName>
                                        </p:attrNameLst>
                                      </p:cBhvr>
                                      <p:tavLst>
                                        <p:tav tm="0">
                                          <p:val>
                                            <p:fltVal val="-90"/>
                                          </p:val>
                                        </p:tav>
                                        <p:tav tm="100000">
                                          <p:val>
                                            <p:fltVal val="0"/>
                                          </p:val>
                                        </p:tav>
                                      </p:tavLst>
                                    </p:anim>
                                    <p:anim calcmode="lin" valueType="num">
                                      <p:cBhvr>
                                        <p:cTn id="37" dur="800" decel="100000" fill="hold"/>
                                        <p:tgtEl>
                                          <p:spTgt spid="11"/>
                                        </p:tgtEl>
                                        <p:attrNameLst>
                                          <p:attrName>ppt_x</p:attrName>
                                        </p:attrNameLst>
                                      </p:cBhvr>
                                      <p:tavLst>
                                        <p:tav tm="0">
                                          <p:val>
                                            <p:strVal val="#ppt_x+0.4"/>
                                          </p:val>
                                        </p:tav>
                                        <p:tav tm="100000">
                                          <p:val>
                                            <p:strVal val="#ppt_x-0.05"/>
                                          </p:val>
                                        </p:tav>
                                      </p:tavLst>
                                    </p:anim>
                                    <p:anim calcmode="lin" valueType="num">
                                      <p:cBhvr>
                                        <p:cTn id="38" dur="800" decel="100000" fill="hold"/>
                                        <p:tgtEl>
                                          <p:spTgt spid="11"/>
                                        </p:tgtEl>
                                        <p:attrNameLst>
                                          <p:attrName>ppt_y</p:attrName>
                                        </p:attrNameLst>
                                      </p:cBhvr>
                                      <p:tavLst>
                                        <p:tav tm="0">
                                          <p:val>
                                            <p:strVal val="#ppt_y-0.4"/>
                                          </p:val>
                                        </p:tav>
                                        <p:tav tm="100000">
                                          <p:val>
                                            <p:strVal val="#ppt_y+0.1"/>
                                          </p:val>
                                        </p:tav>
                                      </p:tavLst>
                                    </p:anim>
                                    <p:anim calcmode="lin" valueType="num">
                                      <p:cBhvr>
                                        <p:cTn id="39" dur="200" accel="100000" fill="hold">
                                          <p:stCondLst>
                                            <p:cond delay="800"/>
                                          </p:stCondLst>
                                        </p:cTn>
                                        <p:tgtEl>
                                          <p:spTgt spid="11"/>
                                        </p:tgtEl>
                                        <p:attrNameLst>
                                          <p:attrName>ppt_x</p:attrName>
                                        </p:attrNameLst>
                                      </p:cBhvr>
                                      <p:tavLst>
                                        <p:tav tm="0">
                                          <p:val>
                                            <p:strVal val="#ppt_x-0.05"/>
                                          </p:val>
                                        </p:tav>
                                        <p:tav tm="100000">
                                          <p:val>
                                            <p:strVal val="#ppt_x"/>
                                          </p:val>
                                        </p:tav>
                                      </p:tavLst>
                                    </p:anim>
                                    <p:anim calcmode="lin" valueType="num">
                                      <p:cBhvr>
                                        <p:cTn id="40" dur="200" accel="100000" fill="hold">
                                          <p:stCondLst>
                                            <p:cond delay="800"/>
                                          </p:stCondLst>
                                        </p:cTn>
                                        <p:tgtEl>
                                          <p:spTgt spid="11"/>
                                        </p:tgtEl>
                                        <p:attrNameLst>
                                          <p:attrName>ppt_y</p:attrName>
                                        </p:attrNameLst>
                                      </p:cBhvr>
                                      <p:tavLst>
                                        <p:tav tm="0">
                                          <p:val>
                                            <p:strVal val="#ppt_y+0.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03488" y="1373872"/>
            <a:ext cx="2252230" cy="3500437"/>
          </a:xfrm>
          <a:prstGeom prst="rect">
            <a:avLst/>
          </a:prstGeom>
          <a:solidFill>
            <a:schemeClr val="tx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smtClean="0"/>
              <a:t>The Great Blackout</a:t>
            </a:r>
          </a:p>
          <a:p>
            <a:pPr algn="ctr"/>
            <a:r>
              <a:rPr lang="en-SG" sz="2800" dirty="0" smtClean="0"/>
              <a:t>Isaiah 13:10; Joel 2:31; Matthew 24:29</a:t>
            </a:r>
            <a:endParaRPr lang="en-SG" sz="2800" dirty="0"/>
          </a:p>
        </p:txBody>
      </p:sp>
      <p:sp>
        <p:nvSpPr>
          <p:cNvPr id="6" name="Explosion 2 5"/>
          <p:cNvSpPr/>
          <p:nvPr/>
        </p:nvSpPr>
        <p:spPr>
          <a:xfrm>
            <a:off x="1837893" y="1128688"/>
            <a:ext cx="5569527" cy="3856037"/>
          </a:xfrm>
          <a:prstGeom prst="irregularSeal2">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600" b="1" dirty="0" smtClean="0"/>
              <a:t>The Wrath of God</a:t>
            </a:r>
          </a:p>
          <a:p>
            <a:pPr algn="ctr"/>
            <a:r>
              <a:rPr lang="en-SG" sz="2800" dirty="0" smtClean="0"/>
              <a:t>Isaiah 24; 26:20-12</a:t>
            </a:r>
            <a:endParaRPr lang="en-SG" sz="2800" dirty="0"/>
          </a:p>
        </p:txBody>
      </p:sp>
      <p:sp>
        <p:nvSpPr>
          <p:cNvPr id="7" name="Up Arrow 6"/>
          <p:cNvSpPr/>
          <p:nvPr/>
        </p:nvSpPr>
        <p:spPr>
          <a:xfrm>
            <a:off x="3122468" y="183408"/>
            <a:ext cx="3906982" cy="1671927"/>
          </a:xfrm>
          <a:prstGeom prst="up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800" b="1" dirty="0" smtClean="0"/>
              <a:t>Rapture of Saints </a:t>
            </a:r>
          </a:p>
          <a:p>
            <a:pPr algn="ctr"/>
            <a:r>
              <a:rPr lang="en-SG" sz="2400" dirty="0" smtClean="0"/>
              <a:t>Isaiah 26:19</a:t>
            </a:r>
            <a:endParaRPr lang="en-SG" sz="2400" dirty="0"/>
          </a:p>
        </p:txBody>
      </p:sp>
      <p:sp>
        <p:nvSpPr>
          <p:cNvPr id="8" name="Down Arrow 7"/>
          <p:cNvSpPr/>
          <p:nvPr/>
        </p:nvSpPr>
        <p:spPr>
          <a:xfrm>
            <a:off x="3512128" y="4049543"/>
            <a:ext cx="3262745" cy="1870364"/>
          </a:xfrm>
          <a:prstGeom prst="down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smtClean="0"/>
              <a:t>Satan cast into Pit </a:t>
            </a:r>
          </a:p>
          <a:p>
            <a:pPr algn="ctr"/>
            <a:r>
              <a:rPr lang="en-SG" sz="2400" dirty="0" smtClean="0"/>
              <a:t>Isaiah 27:1</a:t>
            </a:r>
            <a:endParaRPr lang="en-SG" sz="2400" dirty="0"/>
          </a:p>
        </p:txBody>
      </p:sp>
      <p:sp>
        <p:nvSpPr>
          <p:cNvPr id="10" name="6-Point Star 9"/>
          <p:cNvSpPr/>
          <p:nvPr/>
        </p:nvSpPr>
        <p:spPr>
          <a:xfrm>
            <a:off x="8989218" y="1125737"/>
            <a:ext cx="3059690" cy="4359492"/>
          </a:xfrm>
          <a:prstGeom prst="star6">
            <a:avLst/>
          </a:prstGeom>
          <a:solidFill>
            <a:schemeClr val="accent4">
              <a:lumMod val="20000"/>
              <a:lumOff val="8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2400" b="1" dirty="0" smtClean="0">
                <a:solidFill>
                  <a:schemeClr val="tx1"/>
                </a:solidFill>
              </a:rPr>
              <a:t>Time of Peace</a:t>
            </a:r>
          </a:p>
          <a:p>
            <a:pPr algn="ctr"/>
            <a:r>
              <a:rPr lang="en-SG" sz="2400" dirty="0" smtClean="0">
                <a:solidFill>
                  <a:schemeClr val="tx1"/>
                </a:solidFill>
              </a:rPr>
              <a:t>(Kingdom Rule)</a:t>
            </a:r>
          </a:p>
          <a:p>
            <a:pPr algn="ctr"/>
            <a:r>
              <a:rPr lang="en-SG" sz="2400" dirty="0" smtClean="0">
                <a:solidFill>
                  <a:schemeClr val="tx1"/>
                </a:solidFill>
              </a:rPr>
              <a:t>Isaiah 24:23; 26:1-2</a:t>
            </a:r>
            <a:endParaRPr lang="en-SG" sz="2400" dirty="0">
              <a:solidFill>
                <a:schemeClr val="tx1"/>
              </a:solidFill>
            </a:endParaRPr>
          </a:p>
        </p:txBody>
      </p:sp>
      <p:sp>
        <p:nvSpPr>
          <p:cNvPr id="9" name="Left-Right Arrow 8"/>
          <p:cNvSpPr/>
          <p:nvPr/>
        </p:nvSpPr>
        <p:spPr>
          <a:xfrm>
            <a:off x="5726473" y="1978306"/>
            <a:ext cx="4080164" cy="2654354"/>
          </a:xfrm>
          <a:prstGeom prst="leftRightArrow">
            <a:avLst/>
          </a:prstGeom>
          <a:solidFill>
            <a:schemeClr val="accent4">
              <a:lumMod val="75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3200" b="1" dirty="0" smtClean="0"/>
              <a:t>MILLENNIUM</a:t>
            </a:r>
          </a:p>
          <a:p>
            <a:pPr algn="ctr"/>
            <a:r>
              <a:rPr lang="en-SG" sz="2400" b="1" dirty="0" smtClean="0"/>
              <a:t>Isaiah 2:2-4; 4:2-6; 11:4-10; 32:1-8</a:t>
            </a:r>
            <a:endParaRPr lang="en-SG" sz="2400" b="1" dirty="0"/>
          </a:p>
        </p:txBody>
      </p:sp>
      <p:sp>
        <p:nvSpPr>
          <p:cNvPr id="11" name="Rectangle 10"/>
          <p:cNvSpPr/>
          <p:nvPr/>
        </p:nvSpPr>
        <p:spPr>
          <a:xfrm>
            <a:off x="2116823" y="5919906"/>
            <a:ext cx="7689814" cy="800397"/>
          </a:xfrm>
          <a:prstGeom prst="rect">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5400" dirty="0" smtClean="0">
                <a:ln w="0"/>
                <a:solidFill>
                  <a:schemeClr val="tx1"/>
                </a:solidFill>
                <a:effectLst>
                  <a:outerShdw blurRad="38100" dist="19050" dir="2700000" algn="tl" rotWithShape="0">
                    <a:schemeClr val="dk1">
                      <a:alpha val="40000"/>
                    </a:schemeClr>
                  </a:outerShdw>
                </a:effectLst>
              </a:rPr>
              <a:t>THE DAY OF THE LORD</a:t>
            </a:r>
            <a:endParaRPr lang="en-SG" sz="5400" dirty="0">
              <a:ln w="0"/>
              <a:solidFill>
                <a:schemeClr val="tx1"/>
              </a:solidFill>
              <a:effectLst>
                <a:outerShdw blurRad="38100" dist="19050" dir="2700000" algn="tl" rotWithShape="0">
                  <a:schemeClr val="dk1">
                    <a:alpha val="40000"/>
                  </a:schemeClr>
                </a:outerShdw>
              </a:effectLst>
            </a:endParaRPr>
          </a:p>
        </p:txBody>
      </p:sp>
    </p:spTree>
    <p:extLst>
      <p:ext uri="{BB962C8B-B14F-4D97-AF65-F5344CB8AC3E}">
        <p14:creationId xmlns:p14="http://schemas.microsoft.com/office/powerpoint/2010/main" val="39474599"/>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71449" y="178296"/>
            <a:ext cx="5900738" cy="1815882"/>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4. SECTION IV: Hezekiah’s Reign </a:t>
            </a:r>
            <a:r>
              <a:rPr lang="en-SG" sz="2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(Chapters 28-39) </a:t>
            </a:r>
            <a:endParaRPr lang="en-SG" sz="2000" i="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86475" y="-1"/>
            <a:ext cx="6105525" cy="7358063"/>
          </a:xfrm>
          <a:prstGeom prst="rect">
            <a:avLst/>
          </a:prstGeom>
          <a:ln>
            <a:noFill/>
          </a:ln>
          <a:effectLst>
            <a:softEdge rad="112500"/>
          </a:effectLst>
        </p:spPr>
      </p:pic>
      <p:sp>
        <p:nvSpPr>
          <p:cNvPr id="7" name="Rectangle 6"/>
          <p:cNvSpPr/>
          <p:nvPr/>
        </p:nvSpPr>
        <p:spPr>
          <a:xfrm>
            <a:off x="288130" y="2172474"/>
            <a:ext cx="5655469" cy="4401205"/>
          </a:xfrm>
          <a:prstGeom prst="rect">
            <a:avLst/>
          </a:prstGeom>
          <a:solidFill>
            <a:schemeClr val="accent1">
              <a:lumMod val="50000"/>
              <a:alpha val="71000"/>
            </a:schemeClr>
          </a:solidFill>
        </p:spPr>
        <p:txBody>
          <a:bodyPr wrap="square">
            <a:spAutoFit/>
          </a:bodyPr>
          <a:lstStyle/>
          <a:p>
            <a:pPr marL="457200" indent="-457200">
              <a:buFont typeface="Arial" panose="020B0604020202020204" pitchFamily="34" charset="0"/>
              <a:buChar char="•"/>
            </a:pPr>
            <a:r>
              <a:rPr lang="en-SG" sz="2800" dirty="0" smtClean="0">
                <a:solidFill>
                  <a:schemeClr val="bg1"/>
                </a:solidFill>
                <a:latin typeface="Arial" panose="020B0604020202020204" pitchFamily="34" charset="0"/>
                <a:ea typeface="Calibri" panose="020F0502020204030204" pitchFamily="34" charset="0"/>
              </a:rPr>
              <a:t>These </a:t>
            </a:r>
            <a:r>
              <a:rPr lang="en-SG" sz="2800" dirty="0">
                <a:solidFill>
                  <a:schemeClr val="bg1"/>
                </a:solidFill>
                <a:latin typeface="Arial" panose="020B0604020202020204" pitchFamily="34" charset="0"/>
                <a:ea typeface="Calibri" panose="020F0502020204030204" pitchFamily="34" charset="0"/>
              </a:rPr>
              <a:t>chapters deal with the time Hezekiah joined </a:t>
            </a:r>
            <a:r>
              <a:rPr lang="en-SG" sz="2800" dirty="0" smtClean="0">
                <a:solidFill>
                  <a:schemeClr val="bg1"/>
                </a:solidFill>
                <a:latin typeface="Arial" panose="020B0604020202020204" pitchFamily="34" charset="0"/>
                <a:ea typeface="Calibri" panose="020F0502020204030204" pitchFamily="34" charset="0"/>
              </a:rPr>
              <a:t>a ___________ of neighbouring </a:t>
            </a:r>
            <a:r>
              <a:rPr lang="en-SG" sz="2800" dirty="0">
                <a:solidFill>
                  <a:schemeClr val="bg1"/>
                </a:solidFill>
                <a:latin typeface="Arial" panose="020B0604020202020204" pitchFamily="34" charset="0"/>
                <a:ea typeface="Calibri" panose="020F0502020204030204" pitchFamily="34" charset="0"/>
              </a:rPr>
              <a:t>nations to try and win freedom for his </a:t>
            </a:r>
            <a:r>
              <a:rPr lang="en-SG" sz="2800" dirty="0" smtClean="0">
                <a:solidFill>
                  <a:schemeClr val="bg1"/>
                </a:solidFill>
                <a:latin typeface="Arial" panose="020B0604020202020204" pitchFamily="34" charset="0"/>
                <a:ea typeface="Calibri" panose="020F0502020204030204" pitchFamily="34" charset="0"/>
              </a:rPr>
              <a:t>realm</a:t>
            </a:r>
            <a:r>
              <a:rPr lang="en-SG" sz="2800" dirty="0">
                <a:solidFill>
                  <a:schemeClr val="bg1"/>
                </a:solidFill>
                <a:latin typeface="Arial" panose="020B0604020202020204" pitchFamily="34" charset="0"/>
                <a:ea typeface="Calibri" panose="020F0502020204030204" pitchFamily="34" charset="0"/>
              </a:rPr>
              <a:t> </a:t>
            </a:r>
            <a:r>
              <a:rPr lang="en-SG" sz="2800" dirty="0" smtClean="0">
                <a:solidFill>
                  <a:schemeClr val="bg1"/>
                </a:solidFill>
                <a:latin typeface="Arial" panose="020B0604020202020204" pitchFamily="34" charset="0"/>
                <a:ea typeface="Calibri" panose="020F0502020204030204" pitchFamily="34" charset="0"/>
              </a:rPr>
              <a:t>(705 BC)</a:t>
            </a:r>
          </a:p>
          <a:p>
            <a:pPr marL="457200" indent="-457200">
              <a:buFont typeface="Arial" panose="020B0604020202020204" pitchFamily="34" charset="0"/>
              <a:buChar char="•"/>
            </a:pPr>
            <a:r>
              <a:rPr lang="en-SG" sz="2800" dirty="0" smtClean="0">
                <a:solidFill>
                  <a:schemeClr val="bg1"/>
                </a:solidFill>
                <a:latin typeface="Arial" panose="020B0604020202020204" pitchFamily="34" charset="0"/>
              </a:rPr>
              <a:t>______________ were useless and wrong.</a:t>
            </a:r>
          </a:p>
          <a:p>
            <a:pPr marL="457200" indent="-457200">
              <a:buFont typeface="Arial" panose="020B0604020202020204" pitchFamily="34" charset="0"/>
              <a:buChar char="•"/>
            </a:pPr>
            <a:r>
              <a:rPr lang="en-SG" sz="2800" dirty="0" smtClean="0">
                <a:solidFill>
                  <a:schemeClr val="bg1"/>
                </a:solidFill>
              </a:rPr>
              <a:t>There </a:t>
            </a:r>
            <a:r>
              <a:rPr lang="en-SG" sz="2800" dirty="0">
                <a:solidFill>
                  <a:schemeClr val="bg1"/>
                </a:solidFill>
              </a:rPr>
              <a:t>was a coming ___________ (32:1-20) with His _______________ (35:1-10</a:t>
            </a:r>
            <a:r>
              <a:rPr lang="en-SG" sz="2800" dirty="0" smtClean="0">
                <a:solidFill>
                  <a:schemeClr val="bg1"/>
                </a:solidFill>
              </a:rPr>
              <a:t>)</a:t>
            </a:r>
            <a:endParaRPr lang="en-SG" sz="2800" dirty="0">
              <a:solidFill>
                <a:schemeClr val="bg1"/>
              </a:solidFill>
            </a:endParaRPr>
          </a:p>
        </p:txBody>
      </p:sp>
      <p:sp>
        <p:nvSpPr>
          <p:cNvPr id="8" name="Rectangle 7"/>
          <p:cNvSpPr/>
          <p:nvPr/>
        </p:nvSpPr>
        <p:spPr>
          <a:xfrm>
            <a:off x="856000" y="2971225"/>
            <a:ext cx="2062744"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COALITION</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1076461" y="4267686"/>
            <a:ext cx="2016066"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ALLIANCES</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4037331" y="5057487"/>
            <a:ext cx="1050289"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KING</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1112111" y="5923448"/>
            <a:ext cx="1944764"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KINGDOM</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9971688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90525" y="402317"/>
            <a:ext cx="11696700" cy="5759525"/>
          </a:xfrm>
          <a:prstGeom prst="rect">
            <a:avLst/>
          </a:prstGeom>
          <a:solidFill>
            <a:schemeClr val="accent1">
              <a:lumMod val="50000"/>
              <a:alpha val="68000"/>
            </a:schemeClr>
          </a:solidFill>
        </p:spPr>
        <p:txBody>
          <a:bodyPr wrap="square">
            <a:spAutoFit/>
          </a:bodyPr>
          <a:lstStyle/>
          <a:p>
            <a:pPr marL="914400" algn="just">
              <a:lnSpc>
                <a:spcPct val="115000"/>
              </a:lnSpc>
              <a:spcAft>
                <a:spcPts val="1000"/>
              </a:spcAft>
            </a:pP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Because Hezekiah stayed with the alliance, Assyrian armies surrounded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Jerusalem</a:t>
            </a:r>
            <a:r>
              <a:rPr lang="en-SG" sz="36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36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(701 BC)</a:t>
            </a:r>
          </a:p>
          <a:p>
            <a:pPr marL="914400" algn="just">
              <a:lnSpc>
                <a:spcPct val="115000"/>
              </a:lnSpc>
              <a:spcAft>
                <a:spcPts val="1000"/>
              </a:spcAft>
            </a:pPr>
            <a:endParaRPr lang="en-SG" sz="32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342900" lvl="0" indent="-342900" algn="just">
              <a:lnSpc>
                <a:spcPct val="115000"/>
              </a:lnSpc>
              <a:spcAft>
                <a:spcPts val="1000"/>
              </a:spcAft>
              <a:buFont typeface="Symbol" panose="05050102010706020507" pitchFamily="18" charset="2"/>
              <a:buChar char=""/>
            </a:pPr>
            <a:r>
              <a:rPr lang="en-SG" sz="3600" dirty="0">
                <a:solidFill>
                  <a:schemeClr val="bg1"/>
                </a:solidFill>
                <a:latin typeface="Arial" panose="020B0604020202020204" pitchFamily="34" charset="0"/>
                <a:ea typeface="Calibri" panose="020F0502020204030204" pitchFamily="34" charset="0"/>
                <a:cs typeface="Arial" panose="020B0604020202020204" pitchFamily="34" charset="0"/>
              </a:rPr>
              <a:t>Assyria </a:t>
            </a:r>
            <a:r>
              <a:rPr lang="en-SG"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______________ </a:t>
            </a:r>
            <a:r>
              <a:rPr lang="en-SG" sz="3600" dirty="0">
                <a:solidFill>
                  <a:schemeClr val="bg1"/>
                </a:solidFill>
                <a:latin typeface="Arial" panose="020B0604020202020204" pitchFamily="34" charset="0"/>
                <a:ea typeface="Calibri" panose="020F0502020204030204" pitchFamily="34" charset="0"/>
                <a:cs typeface="Arial" panose="020B0604020202020204" pitchFamily="34" charset="0"/>
              </a:rPr>
              <a:t>God (36:1-22)</a:t>
            </a:r>
            <a:endParaRPr lang="en-SG" sz="32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r>
              <a:rPr lang="en-SG" sz="3600" dirty="0">
                <a:solidFill>
                  <a:schemeClr val="bg1"/>
                </a:solidFill>
                <a:latin typeface="Arial" panose="020B0604020202020204" pitchFamily="34" charset="0"/>
                <a:ea typeface="Calibri" panose="020F0502020204030204" pitchFamily="34" charset="0"/>
                <a:cs typeface="Arial" panose="020B0604020202020204" pitchFamily="34" charset="0"/>
              </a:rPr>
              <a:t>God </a:t>
            </a:r>
            <a:r>
              <a:rPr lang="en-SG"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_______________ </a:t>
            </a:r>
            <a:r>
              <a:rPr lang="en-SG" sz="3600" dirty="0">
                <a:solidFill>
                  <a:schemeClr val="bg1"/>
                </a:solidFill>
                <a:latin typeface="Arial" panose="020B0604020202020204" pitchFamily="34" charset="0"/>
                <a:ea typeface="Calibri" panose="020F0502020204030204" pitchFamily="34" charset="0"/>
                <a:cs typeface="Arial" panose="020B0604020202020204" pitchFamily="34" charset="0"/>
              </a:rPr>
              <a:t>Assyria (37:1-38)</a:t>
            </a:r>
            <a:endParaRPr lang="en-SG" sz="32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r>
              <a:rPr lang="en-SG" sz="3600" dirty="0">
                <a:solidFill>
                  <a:schemeClr val="bg1"/>
                </a:solidFill>
                <a:latin typeface="Arial" panose="020B0604020202020204" pitchFamily="34" charset="0"/>
                <a:ea typeface="Calibri" panose="020F0502020204030204" pitchFamily="34" charset="0"/>
                <a:cs typeface="Arial" panose="020B0604020202020204" pitchFamily="34" charset="0"/>
              </a:rPr>
              <a:t>Hezekiah’s life </a:t>
            </a:r>
            <a:r>
              <a:rPr lang="en-SG" sz="3600" dirty="0" smtClean="0">
                <a:solidFill>
                  <a:schemeClr val="bg1"/>
                </a:solidFill>
                <a:latin typeface="Arial" panose="020B0604020202020204" pitchFamily="34" charset="0"/>
                <a:ea typeface="Calibri" panose="020F0502020204030204" pitchFamily="34" charset="0"/>
                <a:cs typeface="Arial" panose="020B0604020202020204" pitchFamily="34" charset="0"/>
              </a:rPr>
              <a:t>_________________ </a:t>
            </a:r>
            <a:r>
              <a:rPr lang="en-SG" sz="3600" dirty="0">
                <a:solidFill>
                  <a:schemeClr val="bg1"/>
                </a:solidFill>
                <a:latin typeface="Arial" panose="020B0604020202020204" pitchFamily="34" charset="0"/>
                <a:ea typeface="Calibri" panose="020F0502020204030204" pitchFamily="34" charset="0"/>
                <a:cs typeface="Arial" panose="020B0604020202020204" pitchFamily="34" charset="0"/>
              </a:rPr>
              <a:t>(Chapter 38)</a:t>
            </a:r>
            <a:endParaRPr lang="en-SG" sz="3200" dirty="0">
              <a:solidFill>
                <a:schemeClr val="bg1"/>
              </a:solidFill>
              <a:latin typeface="Calibri" panose="020F0502020204030204" pitchFamily="34" charset="0"/>
              <a:ea typeface="Calibri" panose="020F0502020204030204" pitchFamily="34" charset="0"/>
              <a:cs typeface="Arial" panose="020B0604020202020204" pitchFamily="34" charset="0"/>
            </a:endParaRPr>
          </a:p>
          <a:p>
            <a:pPr marL="342900" lvl="0" indent="-342900" algn="just">
              <a:lnSpc>
                <a:spcPct val="115000"/>
              </a:lnSpc>
              <a:spcAft>
                <a:spcPts val="1000"/>
              </a:spcAft>
              <a:buFont typeface="Symbol" panose="05050102010706020507" pitchFamily="18" charset="2"/>
              <a:buChar char=""/>
            </a:pPr>
            <a:r>
              <a:rPr lang="en-SG" sz="3600" dirty="0">
                <a:solidFill>
                  <a:schemeClr val="bg1"/>
                </a:solidFill>
                <a:latin typeface="Arial" panose="020B0604020202020204" pitchFamily="34" charset="0"/>
                <a:ea typeface="Calibri" panose="020F0502020204030204" pitchFamily="34" charset="0"/>
                <a:cs typeface="Arial" panose="020B0604020202020204" pitchFamily="34" charset="0"/>
              </a:rPr>
              <a:t>______________ would eventually come to judge Judah in full (Chapter 39)</a:t>
            </a:r>
            <a:endParaRPr lang="en-SG" sz="3200" dirty="0">
              <a:solidFill>
                <a:schemeClr val="bg1"/>
              </a:solidFill>
              <a:effectLst/>
              <a:latin typeface="Calibri" panose="020F0502020204030204" pitchFamily="34" charset="0"/>
              <a:ea typeface="Calibri" panose="020F0502020204030204" pitchFamily="34" charset="0"/>
              <a:cs typeface="Arial" panose="020B0604020202020204" pitchFamily="34" charset="0"/>
            </a:endParaRPr>
          </a:p>
        </p:txBody>
      </p:sp>
      <p:sp>
        <p:nvSpPr>
          <p:cNvPr id="6" name="Rectangle 5"/>
          <p:cNvSpPr/>
          <p:nvPr/>
        </p:nvSpPr>
        <p:spPr>
          <a:xfrm>
            <a:off x="2542934" y="2390237"/>
            <a:ext cx="3474413"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CHALLENGES</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7" name="Rectangle 6"/>
          <p:cNvSpPr/>
          <p:nvPr/>
        </p:nvSpPr>
        <p:spPr>
          <a:xfrm>
            <a:off x="2277725" y="3118732"/>
            <a:ext cx="2797369"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DESTROYS</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4307199" y="3912280"/>
            <a:ext cx="3420295"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PROLONGED</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1128272" y="4675335"/>
            <a:ext cx="2612190" cy="830997"/>
          </a:xfrm>
          <a:prstGeom prst="rect">
            <a:avLst/>
          </a:prstGeom>
          <a:noFill/>
        </p:spPr>
        <p:txBody>
          <a:bodyPr wrap="none" lIns="91440" tIns="45720" rIns="91440" bIns="45720">
            <a:spAutoFit/>
          </a:bodyPr>
          <a:lstStyle/>
          <a:p>
            <a:pPr algn="ctr"/>
            <a:r>
              <a:rPr lang="en-US" sz="4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BABYLON</a:t>
            </a:r>
            <a:endParaRPr lang="en-US" sz="5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25644452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0"/>
                                        </p:tgtEl>
                                        <p:attrNameLst>
                                          <p:attrName>style.visibility</p:attrName>
                                        </p:attrNameLst>
                                      </p:cBhvr>
                                      <p:to>
                                        <p:strVal val="visible"/>
                                      </p:to>
                                    </p:set>
                                    <p:animEffect transition="in" filter="wipe(down)">
                                      <p:cBhvr>
                                        <p:cTn id="61" dur="580">
                                          <p:stCondLst>
                                            <p:cond delay="0"/>
                                          </p:stCondLst>
                                        </p:cTn>
                                        <p:tgtEl>
                                          <p:spTgt spid="10"/>
                                        </p:tgtEl>
                                      </p:cBhvr>
                                    </p:animEffect>
                                    <p:anim calcmode="lin" valueType="num">
                                      <p:cBhvr>
                                        <p:cTn id="62"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67" dur="26">
                                          <p:stCondLst>
                                            <p:cond delay="650"/>
                                          </p:stCondLst>
                                        </p:cTn>
                                        <p:tgtEl>
                                          <p:spTgt spid="10"/>
                                        </p:tgtEl>
                                      </p:cBhvr>
                                      <p:to x="100000" y="60000"/>
                                    </p:animScale>
                                    <p:animScale>
                                      <p:cBhvr>
                                        <p:cTn id="68" dur="166" decel="50000">
                                          <p:stCondLst>
                                            <p:cond delay="676"/>
                                          </p:stCondLst>
                                        </p:cTn>
                                        <p:tgtEl>
                                          <p:spTgt spid="10"/>
                                        </p:tgtEl>
                                      </p:cBhvr>
                                      <p:to x="100000" y="100000"/>
                                    </p:animScale>
                                    <p:animScale>
                                      <p:cBhvr>
                                        <p:cTn id="69" dur="26">
                                          <p:stCondLst>
                                            <p:cond delay="1312"/>
                                          </p:stCondLst>
                                        </p:cTn>
                                        <p:tgtEl>
                                          <p:spTgt spid="10"/>
                                        </p:tgtEl>
                                      </p:cBhvr>
                                      <p:to x="100000" y="80000"/>
                                    </p:animScale>
                                    <p:animScale>
                                      <p:cBhvr>
                                        <p:cTn id="70" dur="166" decel="50000">
                                          <p:stCondLst>
                                            <p:cond delay="1338"/>
                                          </p:stCondLst>
                                        </p:cTn>
                                        <p:tgtEl>
                                          <p:spTgt spid="10"/>
                                        </p:tgtEl>
                                      </p:cBhvr>
                                      <p:to x="100000" y="100000"/>
                                    </p:animScale>
                                    <p:animScale>
                                      <p:cBhvr>
                                        <p:cTn id="71" dur="26">
                                          <p:stCondLst>
                                            <p:cond delay="1642"/>
                                          </p:stCondLst>
                                        </p:cTn>
                                        <p:tgtEl>
                                          <p:spTgt spid="10"/>
                                        </p:tgtEl>
                                      </p:cBhvr>
                                      <p:to x="100000" y="90000"/>
                                    </p:animScale>
                                    <p:animScale>
                                      <p:cBhvr>
                                        <p:cTn id="72" dur="166" decel="50000">
                                          <p:stCondLst>
                                            <p:cond delay="1668"/>
                                          </p:stCondLst>
                                        </p:cTn>
                                        <p:tgtEl>
                                          <p:spTgt spid="10"/>
                                        </p:tgtEl>
                                      </p:cBhvr>
                                      <p:to x="100000" y="100000"/>
                                    </p:animScale>
                                    <p:animScale>
                                      <p:cBhvr>
                                        <p:cTn id="73" dur="26">
                                          <p:stCondLst>
                                            <p:cond delay="1808"/>
                                          </p:stCondLst>
                                        </p:cTn>
                                        <p:tgtEl>
                                          <p:spTgt spid="10"/>
                                        </p:tgtEl>
                                      </p:cBhvr>
                                      <p:to x="100000" y="95000"/>
                                    </p:animScale>
                                    <p:animScale>
                                      <p:cBhvr>
                                        <p:cTn id="74"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P spid="10" grpId="0"/>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22225"/>
            <a:ext cx="6096001" cy="687173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9050" y="352425"/>
            <a:ext cx="6076950" cy="6315075"/>
          </a:xfrm>
          <a:prstGeom prst="rect">
            <a:avLst/>
          </a:prstGeom>
          <a:ln>
            <a:noFill/>
          </a:ln>
          <a:effectLst>
            <a:softEdge rad="112500"/>
          </a:effectLst>
        </p:spPr>
      </p:pic>
    </p:spTree>
    <p:extLst>
      <p:ext uri="{BB962C8B-B14F-4D97-AF65-F5344CB8AC3E}">
        <p14:creationId xmlns:p14="http://schemas.microsoft.com/office/powerpoint/2010/main" val="3921636099"/>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234070"/>
          </a:xfrm>
          <a:prstGeom prst="rect">
            <a:avLst/>
          </a:prstGeom>
          <a:ln>
            <a:noFill/>
          </a:ln>
          <a:effectLst>
            <a:softEdge rad="112500"/>
          </a:effectLst>
        </p:spPr>
      </p:pic>
      <p:sp>
        <p:nvSpPr>
          <p:cNvPr id="4" name="Rectangle 3"/>
          <p:cNvSpPr/>
          <p:nvPr/>
        </p:nvSpPr>
        <p:spPr>
          <a:xfrm>
            <a:off x="145373" y="1024751"/>
            <a:ext cx="6262958" cy="4808496"/>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FOUR: ISAIAH 3</a:t>
            </a:r>
          </a:p>
          <a:p>
            <a:pPr algn="ctr">
              <a:lnSpc>
                <a:spcPct val="115000"/>
              </a:lnSpc>
              <a:spcAft>
                <a:spcPts val="1000"/>
              </a:spcAft>
            </a:pPr>
            <a:r>
              <a:rPr lang="en-SG" sz="7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Chapters 40-66</a:t>
            </a:r>
          </a:p>
          <a:p>
            <a:pPr algn="ctr">
              <a:lnSpc>
                <a:spcPct val="115000"/>
              </a:lnSpc>
              <a:spcAft>
                <a:spcPts val="1000"/>
              </a:spcAft>
            </a:pPr>
            <a:r>
              <a:rPr lang="en-SG" sz="36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COMFORT FOR THE CAPTIVES</a:t>
            </a:r>
            <a:endParaRPr lang="en-S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81457930"/>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253010" y="16649"/>
            <a:ext cx="4387740" cy="769441"/>
          </a:xfrm>
          <a:prstGeom prst="rect">
            <a:avLst/>
          </a:prstGeom>
        </p:spPr>
        <p:txBody>
          <a:bodyPr wrap="none">
            <a:spAutoFit/>
          </a:bodyPr>
          <a:lstStyle/>
          <a:p>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1. The Situation</a:t>
            </a:r>
            <a:endParaRPr lang="en-SG" sz="4400" dirty="0"/>
          </a:p>
        </p:txBody>
      </p:sp>
      <p:sp>
        <p:nvSpPr>
          <p:cNvPr id="6" name="Rectangle 5"/>
          <p:cNvSpPr/>
          <p:nvPr/>
        </p:nvSpPr>
        <p:spPr>
          <a:xfrm>
            <a:off x="187849" y="878165"/>
            <a:ext cx="11816302" cy="3046988"/>
          </a:xfrm>
          <a:prstGeom prst="rect">
            <a:avLst/>
          </a:prstGeom>
          <a:solidFill>
            <a:schemeClr val="accent1">
              <a:lumMod val="50000"/>
              <a:alpha val="59000"/>
            </a:schemeClr>
          </a:solidFill>
        </p:spPr>
        <p:txBody>
          <a:bodyPr wrap="square">
            <a:spAutoFit/>
          </a:bodyPr>
          <a:lstStyle/>
          <a:p>
            <a:pPr marL="457200" indent="-457200">
              <a:buFont typeface="Arial" panose="020B0604020202020204" pitchFamily="34" charset="0"/>
              <a:buChar char="•"/>
            </a:pPr>
            <a:r>
              <a:rPr lang="en-SG" sz="3200" dirty="0" smtClean="0">
                <a:solidFill>
                  <a:schemeClr val="bg1"/>
                </a:solidFill>
                <a:latin typeface="Arial" panose="020B0604020202020204" pitchFamily="34" charset="0"/>
                <a:ea typeface="Calibri" panose="020F0502020204030204" pitchFamily="34" charset="0"/>
              </a:rPr>
              <a:t>In </a:t>
            </a:r>
            <a:r>
              <a:rPr lang="en-SG" sz="3200" dirty="0">
                <a:solidFill>
                  <a:schemeClr val="bg1"/>
                </a:solidFill>
                <a:latin typeface="Arial" panose="020B0604020202020204" pitchFamily="34" charset="0"/>
                <a:ea typeface="Calibri" panose="020F0502020204030204" pitchFamily="34" charset="0"/>
              </a:rPr>
              <a:t>this section of Isaiah we see that Judah is in </a:t>
            </a:r>
            <a:r>
              <a:rPr lang="en-SG" sz="3200" dirty="0" smtClean="0">
                <a:solidFill>
                  <a:schemeClr val="bg1"/>
                </a:solidFill>
                <a:latin typeface="Arial" panose="020B0604020202020204" pitchFamily="34" charset="0"/>
                <a:ea typeface="Calibri" panose="020F0502020204030204" pitchFamily="34" charset="0"/>
              </a:rPr>
              <a:t>___________ </a:t>
            </a:r>
            <a:r>
              <a:rPr lang="en-SG" sz="3200" dirty="0">
                <a:solidFill>
                  <a:schemeClr val="bg1"/>
                </a:solidFill>
                <a:latin typeface="Arial" panose="020B0604020202020204" pitchFamily="34" charset="0"/>
                <a:ea typeface="Calibri" panose="020F0502020204030204" pitchFamily="34" charset="0"/>
              </a:rPr>
              <a:t>in Babylon (49:19</a:t>
            </a:r>
            <a:r>
              <a:rPr lang="en-SG" sz="3200" dirty="0" smtClean="0">
                <a:solidFill>
                  <a:schemeClr val="bg1"/>
                </a:solidFill>
                <a:latin typeface="Arial" panose="020B0604020202020204" pitchFamily="34" charset="0"/>
                <a:ea typeface="Calibri" panose="020F0502020204030204" pitchFamily="34" charset="0"/>
              </a:rPr>
              <a:t>). Temple destroyed, Jerusalem flattened.</a:t>
            </a:r>
          </a:p>
          <a:p>
            <a:endParaRPr lang="en-SG" sz="3200" dirty="0" smtClean="0">
              <a:solidFill>
                <a:schemeClr val="bg1"/>
              </a:solidFill>
              <a:latin typeface="Arial" panose="020B0604020202020204" pitchFamily="34" charset="0"/>
              <a:ea typeface="Calibri" panose="020F0502020204030204" pitchFamily="34" charset="0"/>
            </a:endParaRPr>
          </a:p>
          <a:p>
            <a:pPr marL="457200" indent="-457200">
              <a:buFont typeface="Arial" panose="020B0604020202020204" pitchFamily="34" charset="0"/>
              <a:buChar char="•"/>
            </a:pPr>
            <a:r>
              <a:rPr lang="en-SG" sz="3200" dirty="0" smtClean="0">
                <a:solidFill>
                  <a:schemeClr val="bg1"/>
                </a:solidFill>
                <a:latin typeface="Arial" panose="020B0604020202020204" pitchFamily="34" charset="0"/>
                <a:cs typeface="Arial" panose="020B0604020202020204" pitchFamily="34" charset="0"/>
              </a:rPr>
              <a:t>The </a:t>
            </a:r>
            <a:r>
              <a:rPr lang="en-SG" sz="3200" dirty="0">
                <a:solidFill>
                  <a:schemeClr val="bg1"/>
                </a:solidFill>
                <a:latin typeface="Arial" panose="020B0604020202020204" pitchFamily="34" charset="0"/>
                <a:cs typeface="Arial" panose="020B0604020202020204" pitchFamily="34" charset="0"/>
              </a:rPr>
              <a:t>Prophet is commissioned to speak </a:t>
            </a:r>
            <a:r>
              <a:rPr lang="en-SG" sz="3200" i="1" dirty="0" smtClean="0">
                <a:solidFill>
                  <a:schemeClr val="bg1"/>
                </a:solidFill>
                <a:latin typeface="Arial" panose="020B0604020202020204" pitchFamily="34" charset="0"/>
                <a:cs typeface="Arial" panose="020B0604020202020204" pitchFamily="34" charset="0"/>
              </a:rPr>
              <a:t>“______________” </a:t>
            </a:r>
            <a:r>
              <a:rPr lang="en-SG" sz="3200" dirty="0">
                <a:solidFill>
                  <a:schemeClr val="bg1"/>
                </a:solidFill>
                <a:latin typeface="Arial" panose="020B0604020202020204" pitchFamily="34" charset="0"/>
                <a:cs typeface="Arial" panose="020B0604020202020204" pitchFamily="34" charset="0"/>
              </a:rPr>
              <a:t>to </a:t>
            </a:r>
            <a:r>
              <a:rPr lang="en-SG" sz="3200" i="1" dirty="0">
                <a:solidFill>
                  <a:schemeClr val="bg1"/>
                </a:solidFill>
                <a:latin typeface="Arial" panose="020B0604020202020204" pitchFamily="34" charset="0"/>
                <a:cs typeface="Arial" panose="020B0604020202020204" pitchFamily="34" charset="0"/>
              </a:rPr>
              <a:t>“Jerusalem”</a:t>
            </a:r>
            <a:r>
              <a:rPr lang="en-SG" sz="3200" dirty="0">
                <a:solidFill>
                  <a:schemeClr val="bg1"/>
                </a:solidFill>
                <a:latin typeface="Arial" panose="020B0604020202020204" pitchFamily="34" charset="0"/>
                <a:cs typeface="Arial" panose="020B0604020202020204" pitchFamily="34" charset="0"/>
              </a:rPr>
              <a:t> (Israel) (40:1, 2)</a:t>
            </a:r>
            <a:endParaRPr lang="en-SG" sz="3200" dirty="0" smtClean="0">
              <a:solidFill>
                <a:schemeClr val="bg1"/>
              </a:solidFill>
              <a:latin typeface="Arial" panose="020B0604020202020204" pitchFamily="34" charset="0"/>
              <a:ea typeface="Calibri" panose="020F0502020204030204" pitchFamily="34" charset="0"/>
              <a:cs typeface="Arial" panose="020B0604020202020204" pitchFamily="34" charset="0"/>
            </a:endParaRPr>
          </a:p>
          <a:p>
            <a:pPr marL="457200" indent="-457200">
              <a:buFont typeface="Arial" panose="020B0604020202020204" pitchFamily="34" charset="0"/>
              <a:buChar char="•"/>
            </a:pPr>
            <a:endParaRPr lang="en-SG" sz="3200" dirty="0">
              <a:solidFill>
                <a:schemeClr val="bg1"/>
              </a:solidFill>
            </a:endParaRPr>
          </a:p>
        </p:txBody>
      </p:sp>
      <p:sp>
        <p:nvSpPr>
          <p:cNvPr id="7" name="Rectangle 6"/>
          <p:cNvSpPr/>
          <p:nvPr/>
        </p:nvSpPr>
        <p:spPr>
          <a:xfrm>
            <a:off x="9281499" y="722383"/>
            <a:ext cx="2385718"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CAPTIVITY</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8435839" y="2198479"/>
            <a:ext cx="2326086"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TENDERLY</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0" y="3887936"/>
            <a:ext cx="12044363" cy="2923877"/>
          </a:xfrm>
          <a:prstGeom prst="rect">
            <a:avLst/>
          </a:prstGeom>
          <a:solidFill>
            <a:schemeClr val="accent1">
              <a:lumMod val="50000"/>
              <a:alpha val="78000"/>
            </a:schemeClr>
          </a:solidFill>
        </p:spPr>
        <p:txBody>
          <a:bodyPr wrap="square">
            <a:spAutoFit/>
          </a:bodyPr>
          <a:lstStyle/>
          <a:p>
            <a:pPr marL="457200" algn="just">
              <a:lnSpc>
                <a:spcPct val="115000"/>
              </a:lnSpc>
              <a:spcAft>
                <a:spcPts val="0"/>
              </a:spcAft>
            </a:pPr>
            <a:r>
              <a:rPr lang="en-SG" sz="32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Because Isaiah prophesies in detail of a time after his death many scholars have postulated that there was a second Isaiah. If you believe in supernatural fore-telling prophecy then there should be no problem accepting is was simply the same Isaiah prophesying of future events.</a:t>
            </a: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222464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9" name="Picture 8"/>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747712" y="536576"/>
            <a:ext cx="10339388" cy="5920697"/>
          </a:xfrm>
          <a:prstGeom prst="rect">
            <a:avLst/>
          </a:prstGeom>
          <a:ln>
            <a:noFill/>
          </a:ln>
          <a:effectLst>
            <a:softEdge rad="112500"/>
          </a:effectLst>
        </p:spPr>
      </p:pic>
    </p:spTree>
    <p:extLst>
      <p:ext uri="{BB962C8B-B14F-4D97-AF65-F5344CB8AC3E}">
        <p14:creationId xmlns:p14="http://schemas.microsoft.com/office/powerpoint/2010/main" val="1209693244"/>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4584970" y="0"/>
            <a:ext cx="7607030" cy="6858000"/>
          </a:xfrm>
          <a:prstGeom prst="rect">
            <a:avLst/>
          </a:prstGeom>
          <a:ln>
            <a:noFill/>
          </a:ln>
          <a:effectLst>
            <a:softEdge rad="112500"/>
          </a:effectLst>
        </p:spPr>
      </p:pic>
      <p:sp>
        <p:nvSpPr>
          <p:cNvPr id="6" name="Rectangle 5"/>
          <p:cNvSpPr/>
          <p:nvPr/>
        </p:nvSpPr>
        <p:spPr>
          <a:xfrm>
            <a:off x="435403" y="408695"/>
            <a:ext cx="3746842" cy="4524315"/>
          </a:xfrm>
          <a:prstGeom prst="rect">
            <a:avLst/>
          </a:prstGeom>
          <a:noFill/>
        </p:spPr>
        <p:txBody>
          <a:bodyPr wrap="square" lIns="91440" tIns="45720" rIns="91440" bIns="45720">
            <a:spAutoFit/>
          </a:bodyPr>
          <a:lstStyle/>
          <a:p>
            <a:pPr algn="ctr"/>
            <a:r>
              <a:rPr lang="en-US" sz="7200" b="1" cap="none" spc="0" dirty="0" smtClean="0">
                <a:ln w="10160">
                  <a:solidFill>
                    <a:schemeClr val="accent5"/>
                  </a:solidFill>
                  <a:prstDash val="solid"/>
                </a:ln>
                <a:solidFill>
                  <a:srgbClr val="FFFFFF"/>
                </a:solidFill>
                <a:effectLst>
                  <a:outerShdw blurRad="38100" dist="22860" dir="5400000" algn="tl" rotWithShape="0">
                    <a:srgbClr val="000000">
                      <a:alpha val="30000"/>
                    </a:srgbClr>
                  </a:outerShdw>
                </a:effectLst>
              </a:rPr>
              <a:t>2. The Time of the Prophets</a:t>
            </a:r>
            <a:endParaRPr lang="en-US" sz="7200" b="1" cap="none" spc="0" dirty="0">
              <a:ln w="10160">
                <a:solidFill>
                  <a:schemeClr val="accent5"/>
                </a:solidFill>
                <a:prstDash val="solid"/>
              </a:ln>
              <a:solidFill>
                <a:srgbClr val="FFFFFF"/>
              </a:solidFill>
              <a:effectLst>
                <a:outerShdw blurRad="38100" dist="22860" dir="5400000" algn="tl" rotWithShape="0">
                  <a:srgbClr val="000000">
                    <a:alpha val="30000"/>
                  </a:srgbClr>
                </a:outerShdw>
              </a:effectLst>
            </a:endParaRPr>
          </a:p>
        </p:txBody>
      </p:sp>
      <p:sp>
        <p:nvSpPr>
          <p:cNvPr id="7" name="TextBox 6"/>
          <p:cNvSpPr txBox="1"/>
          <p:nvPr/>
        </p:nvSpPr>
        <p:spPr>
          <a:xfrm>
            <a:off x="402725" y="5110675"/>
            <a:ext cx="3779520" cy="1569660"/>
          </a:xfrm>
          <a:prstGeom prst="rect">
            <a:avLst/>
          </a:prstGeom>
          <a:noFill/>
        </p:spPr>
        <p:txBody>
          <a:bodyPr wrap="square" rtlCol="0">
            <a:spAutoFit/>
          </a:bodyPr>
          <a:lstStyle/>
          <a:p>
            <a:pPr algn="ctr"/>
            <a:r>
              <a:rPr lang="en-SG" sz="3200" i="1" dirty="0" smtClean="0">
                <a:solidFill>
                  <a:schemeClr val="bg1"/>
                </a:solidFill>
              </a:rPr>
              <a:t>Ministered in context of the divided kingdom and exile.</a:t>
            </a:r>
            <a:endParaRPr lang="en-SG" sz="3200" i="1" dirty="0">
              <a:solidFill>
                <a:schemeClr val="bg1"/>
              </a:solidFill>
            </a:endParaRPr>
          </a:p>
        </p:txBody>
      </p:sp>
    </p:spTree>
    <p:extLst>
      <p:ext uri="{BB962C8B-B14F-4D97-AF65-F5344CB8AC3E}">
        <p14:creationId xmlns:p14="http://schemas.microsoft.com/office/powerpoint/2010/main" val="2706857450"/>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668191" y="249240"/>
            <a:ext cx="6321236" cy="6310143"/>
          </a:xfrm>
          <a:prstGeom prst="rect">
            <a:avLst/>
          </a:prstGeom>
          <a:ln>
            <a:noFill/>
          </a:ln>
          <a:effectLst>
            <a:softEdge rad="112500"/>
          </a:effectLst>
        </p:spPr>
      </p:pic>
      <p:sp>
        <p:nvSpPr>
          <p:cNvPr id="6" name="Rectangle 5"/>
          <p:cNvSpPr/>
          <p:nvPr/>
        </p:nvSpPr>
        <p:spPr>
          <a:xfrm>
            <a:off x="202573" y="194565"/>
            <a:ext cx="5465618" cy="6364819"/>
          </a:xfrm>
          <a:prstGeom prst="rect">
            <a:avLst/>
          </a:prstGeom>
          <a:solidFill>
            <a:schemeClr val="accent1">
              <a:lumMod val="50000"/>
              <a:alpha val="43000"/>
            </a:schemeClr>
          </a:solidFill>
        </p:spPr>
        <p:txBody>
          <a:bodyPr wrap="square">
            <a:spAutoFit/>
          </a:bodyPr>
          <a:lstStyle/>
          <a:p>
            <a:pPr marL="457200" algn="ctr">
              <a:lnSpc>
                <a:spcPct val="115000"/>
              </a:lnSpc>
              <a:spcAft>
                <a:spcPts val="0"/>
              </a:spcAft>
            </a:pPr>
            <a:r>
              <a:rPr lang="en-SG" sz="44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Cyrus</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endParaRPr>
          </a:p>
          <a:p>
            <a:pPr marL="457200" algn="ctr">
              <a:lnSpc>
                <a:spcPct val="115000"/>
              </a:lnSpc>
              <a:spcAft>
                <a:spcPts val="0"/>
              </a:spcAft>
            </a:pP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Isaiah 44:28; 45</a:t>
            </a: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p>
          <a:p>
            <a:pPr marL="457200" algn="ctr">
              <a:lnSpc>
                <a:spcPct val="115000"/>
              </a:lnSpc>
              <a:spcAft>
                <a:spcPts val="0"/>
              </a:spcAft>
            </a:pP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gn="ctr"/>
            <a:r>
              <a:rPr lang="en-SG" sz="3200" dirty="0">
                <a:solidFill>
                  <a:schemeClr val="bg1"/>
                </a:solidFill>
                <a:latin typeface="Arial" panose="020B0604020202020204" pitchFamily="34" charset="0"/>
                <a:ea typeface="Calibri" panose="020F0502020204030204" pitchFamily="34" charset="0"/>
              </a:rPr>
              <a:t>In 539 BC the Persians and Babylonians fought a decisive battle at </a:t>
            </a:r>
            <a:r>
              <a:rPr lang="en-SG" sz="3200" dirty="0" smtClean="0">
                <a:solidFill>
                  <a:schemeClr val="bg1"/>
                </a:solidFill>
                <a:latin typeface="Arial" panose="020B0604020202020204" pitchFamily="34" charset="0"/>
                <a:ea typeface="Calibri" panose="020F0502020204030204" pitchFamily="34" charset="0"/>
              </a:rPr>
              <a:t>_______ on </a:t>
            </a:r>
            <a:r>
              <a:rPr lang="en-SG" sz="3200" dirty="0">
                <a:solidFill>
                  <a:schemeClr val="bg1"/>
                </a:solidFill>
                <a:latin typeface="Arial" panose="020B0604020202020204" pitchFamily="34" charset="0"/>
                <a:ea typeface="Calibri" panose="020F0502020204030204" pitchFamily="34" charset="0"/>
              </a:rPr>
              <a:t>the river Tigris</a:t>
            </a:r>
            <a:r>
              <a:rPr lang="en-SG" sz="3200" dirty="0" smtClean="0">
                <a:solidFill>
                  <a:schemeClr val="bg1"/>
                </a:solidFill>
                <a:latin typeface="Arial" panose="020B0604020202020204" pitchFamily="34" charset="0"/>
                <a:ea typeface="Calibri" panose="020F0502020204030204" pitchFamily="34" charset="0"/>
              </a:rPr>
              <a:t>. The Persians won and Cyrus was King of new superpower. In ____ BC he issued a decree for the Jews to return to their homeland.</a:t>
            </a:r>
            <a:endParaRPr lang="en-SG" sz="3200" dirty="0">
              <a:solidFill>
                <a:schemeClr val="bg1"/>
              </a:solidFill>
            </a:endParaRPr>
          </a:p>
        </p:txBody>
      </p:sp>
      <p:sp>
        <p:nvSpPr>
          <p:cNvPr id="8" name="Rectangle 7"/>
          <p:cNvSpPr/>
          <p:nvPr/>
        </p:nvSpPr>
        <p:spPr>
          <a:xfrm>
            <a:off x="3602554" y="2949479"/>
            <a:ext cx="1181735"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OPIS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4043752" y="4345279"/>
            <a:ext cx="963725"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538</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1583553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wipe(down)">
                                      <p:cBhvr>
                                        <p:cTn id="25" dur="580">
                                          <p:stCondLst>
                                            <p:cond delay="0"/>
                                          </p:stCondLst>
                                        </p:cTn>
                                        <p:tgtEl>
                                          <p:spTgt spid="10"/>
                                        </p:tgtEl>
                                      </p:cBhvr>
                                    </p:animEffect>
                                    <p:anim calcmode="lin" valueType="num">
                                      <p:cBhvr>
                                        <p:cTn id="26"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31" dur="26">
                                          <p:stCondLst>
                                            <p:cond delay="650"/>
                                          </p:stCondLst>
                                        </p:cTn>
                                        <p:tgtEl>
                                          <p:spTgt spid="10"/>
                                        </p:tgtEl>
                                      </p:cBhvr>
                                      <p:to x="100000" y="60000"/>
                                    </p:animScale>
                                    <p:animScale>
                                      <p:cBhvr>
                                        <p:cTn id="32" dur="166" decel="50000">
                                          <p:stCondLst>
                                            <p:cond delay="676"/>
                                          </p:stCondLst>
                                        </p:cTn>
                                        <p:tgtEl>
                                          <p:spTgt spid="10"/>
                                        </p:tgtEl>
                                      </p:cBhvr>
                                      <p:to x="100000" y="100000"/>
                                    </p:animScale>
                                    <p:animScale>
                                      <p:cBhvr>
                                        <p:cTn id="33" dur="26">
                                          <p:stCondLst>
                                            <p:cond delay="1312"/>
                                          </p:stCondLst>
                                        </p:cTn>
                                        <p:tgtEl>
                                          <p:spTgt spid="10"/>
                                        </p:tgtEl>
                                      </p:cBhvr>
                                      <p:to x="100000" y="80000"/>
                                    </p:animScale>
                                    <p:animScale>
                                      <p:cBhvr>
                                        <p:cTn id="34" dur="166" decel="50000">
                                          <p:stCondLst>
                                            <p:cond delay="1338"/>
                                          </p:stCondLst>
                                        </p:cTn>
                                        <p:tgtEl>
                                          <p:spTgt spid="10"/>
                                        </p:tgtEl>
                                      </p:cBhvr>
                                      <p:to x="100000" y="100000"/>
                                    </p:animScale>
                                    <p:animScale>
                                      <p:cBhvr>
                                        <p:cTn id="35" dur="26">
                                          <p:stCondLst>
                                            <p:cond delay="1642"/>
                                          </p:stCondLst>
                                        </p:cTn>
                                        <p:tgtEl>
                                          <p:spTgt spid="10"/>
                                        </p:tgtEl>
                                      </p:cBhvr>
                                      <p:to x="100000" y="90000"/>
                                    </p:animScale>
                                    <p:animScale>
                                      <p:cBhvr>
                                        <p:cTn id="36" dur="166" decel="50000">
                                          <p:stCondLst>
                                            <p:cond delay="1668"/>
                                          </p:stCondLst>
                                        </p:cTn>
                                        <p:tgtEl>
                                          <p:spTgt spid="10"/>
                                        </p:tgtEl>
                                      </p:cBhvr>
                                      <p:to x="100000" y="100000"/>
                                    </p:animScale>
                                    <p:animScale>
                                      <p:cBhvr>
                                        <p:cTn id="37" dur="26">
                                          <p:stCondLst>
                                            <p:cond delay="1808"/>
                                          </p:stCondLst>
                                        </p:cTn>
                                        <p:tgtEl>
                                          <p:spTgt spid="10"/>
                                        </p:tgtEl>
                                      </p:cBhvr>
                                      <p:to x="100000" y="95000"/>
                                    </p:animScale>
                                    <p:animScale>
                                      <p:cBhvr>
                                        <p:cTn id="38"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10" grpId="0"/>
    </p:bld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34925"/>
            <a:ext cx="7223779" cy="6802756"/>
          </a:xfrm>
          <a:prstGeom prst="rect">
            <a:avLst/>
          </a:prstGeom>
          <a:ln>
            <a:noFill/>
          </a:ln>
          <a:effectLst>
            <a:softEdge rad="112500"/>
          </a:effectLst>
        </p:spPr>
      </p:pic>
      <p:pic>
        <p:nvPicPr>
          <p:cNvPr id="9" name="Picture 8"/>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223778" y="0"/>
            <a:ext cx="5004227" cy="5014490"/>
          </a:xfrm>
          <a:prstGeom prst="rect">
            <a:avLst/>
          </a:prstGeom>
          <a:ln>
            <a:noFill/>
          </a:ln>
          <a:effectLst>
            <a:softEdge rad="112500"/>
          </a:effectLst>
        </p:spPr>
      </p:pic>
      <p:sp>
        <p:nvSpPr>
          <p:cNvPr id="11" name="Rectangle 10"/>
          <p:cNvSpPr/>
          <p:nvPr/>
        </p:nvSpPr>
        <p:spPr>
          <a:xfrm>
            <a:off x="7223778" y="4928575"/>
            <a:ext cx="4849160" cy="1754326"/>
          </a:xfrm>
          <a:prstGeom prst="rect">
            <a:avLst/>
          </a:prstGeom>
          <a:solidFill>
            <a:schemeClr val="accent1">
              <a:lumMod val="50000"/>
            </a:schemeClr>
          </a:solidFill>
        </p:spPr>
        <p:txBody>
          <a:bodyPr wrap="square">
            <a:spAutoFit/>
          </a:bodyPr>
          <a:lstStyle/>
          <a:p>
            <a:r>
              <a:rPr lang="en-GB" b="1" i="1" dirty="0">
                <a:solidFill>
                  <a:schemeClr val="bg1"/>
                </a:solidFill>
                <a:latin typeface="Helvetica Neue"/>
              </a:rPr>
              <a:t>“Thus says the </a:t>
            </a:r>
            <a:r>
              <a:rPr lang="en-GB" b="1" i="1" cap="small" dirty="0">
                <a:solidFill>
                  <a:schemeClr val="bg1"/>
                </a:solidFill>
                <a:latin typeface="Helvetica Neue"/>
              </a:rPr>
              <a:t>Lord</a:t>
            </a:r>
            <a:r>
              <a:rPr lang="en-GB" b="1" i="1" dirty="0">
                <a:solidFill>
                  <a:schemeClr val="bg1"/>
                </a:solidFill>
                <a:latin typeface="Helvetica Neue"/>
              </a:rPr>
              <a:t> to His anointed,</a:t>
            </a:r>
            <a:r>
              <a:rPr lang="en-GB" b="1" i="1" dirty="0">
                <a:solidFill>
                  <a:schemeClr val="bg1"/>
                </a:solidFill>
              </a:rPr>
              <a:t/>
            </a:r>
            <a:br>
              <a:rPr lang="en-GB" b="1" i="1" dirty="0">
                <a:solidFill>
                  <a:schemeClr val="bg1"/>
                </a:solidFill>
              </a:rPr>
            </a:br>
            <a:r>
              <a:rPr lang="en-GB" b="1" i="1" dirty="0">
                <a:solidFill>
                  <a:schemeClr val="bg1"/>
                </a:solidFill>
                <a:latin typeface="Helvetica Neue"/>
              </a:rPr>
              <a:t>To Cyrus, whose right hand I have held—</a:t>
            </a:r>
            <a:r>
              <a:rPr lang="en-GB" b="1" i="1" dirty="0">
                <a:solidFill>
                  <a:schemeClr val="bg1"/>
                </a:solidFill>
              </a:rPr>
              <a:t/>
            </a:r>
            <a:br>
              <a:rPr lang="en-GB" b="1" i="1" dirty="0">
                <a:solidFill>
                  <a:schemeClr val="bg1"/>
                </a:solidFill>
              </a:rPr>
            </a:br>
            <a:r>
              <a:rPr lang="en-GB" b="1" i="1" dirty="0">
                <a:solidFill>
                  <a:schemeClr val="bg1"/>
                </a:solidFill>
                <a:latin typeface="Helvetica Neue"/>
              </a:rPr>
              <a:t>To subdue nations before him</a:t>
            </a:r>
            <a:r>
              <a:rPr lang="en-GB" b="1" i="1" dirty="0">
                <a:solidFill>
                  <a:schemeClr val="bg1"/>
                </a:solidFill>
              </a:rPr>
              <a:t/>
            </a:r>
            <a:br>
              <a:rPr lang="en-GB" b="1" i="1" dirty="0">
                <a:solidFill>
                  <a:schemeClr val="bg1"/>
                </a:solidFill>
              </a:rPr>
            </a:br>
            <a:r>
              <a:rPr lang="en-GB" b="1" i="1" dirty="0">
                <a:solidFill>
                  <a:schemeClr val="bg1"/>
                </a:solidFill>
                <a:latin typeface="Helvetica Neue"/>
              </a:rPr>
              <a:t>And loose the </a:t>
            </a:r>
            <a:r>
              <a:rPr lang="en-GB" b="1" i="1" dirty="0" err="1">
                <a:solidFill>
                  <a:schemeClr val="bg1"/>
                </a:solidFill>
                <a:latin typeface="Helvetica Neue"/>
              </a:rPr>
              <a:t>armor</a:t>
            </a:r>
            <a:r>
              <a:rPr lang="en-GB" b="1" i="1" dirty="0">
                <a:solidFill>
                  <a:schemeClr val="bg1"/>
                </a:solidFill>
                <a:latin typeface="Helvetica Neue"/>
              </a:rPr>
              <a:t> of kings,</a:t>
            </a:r>
            <a:r>
              <a:rPr lang="en-GB" b="1" i="1" dirty="0">
                <a:solidFill>
                  <a:schemeClr val="bg1"/>
                </a:solidFill>
              </a:rPr>
              <a:t/>
            </a:r>
            <a:br>
              <a:rPr lang="en-GB" b="1" i="1" dirty="0">
                <a:solidFill>
                  <a:schemeClr val="bg1"/>
                </a:solidFill>
              </a:rPr>
            </a:br>
            <a:r>
              <a:rPr lang="en-GB" b="1" i="1" dirty="0">
                <a:solidFill>
                  <a:schemeClr val="bg1"/>
                </a:solidFill>
                <a:latin typeface="Helvetica Neue"/>
              </a:rPr>
              <a:t>To open before him the double doors,</a:t>
            </a:r>
            <a:r>
              <a:rPr lang="en-GB" b="1" i="1" dirty="0">
                <a:solidFill>
                  <a:schemeClr val="bg1"/>
                </a:solidFill>
              </a:rPr>
              <a:t/>
            </a:r>
            <a:br>
              <a:rPr lang="en-GB" b="1" i="1" dirty="0">
                <a:solidFill>
                  <a:schemeClr val="bg1"/>
                </a:solidFill>
              </a:rPr>
            </a:br>
            <a:r>
              <a:rPr lang="en-GB" b="1" i="1" dirty="0">
                <a:solidFill>
                  <a:schemeClr val="bg1"/>
                </a:solidFill>
                <a:latin typeface="Helvetica Neue"/>
              </a:rPr>
              <a:t>So that the gates will not be </a:t>
            </a:r>
            <a:r>
              <a:rPr lang="en-GB" b="1" i="1" dirty="0" smtClean="0">
                <a:solidFill>
                  <a:schemeClr val="bg1"/>
                </a:solidFill>
                <a:latin typeface="Helvetica Neue"/>
              </a:rPr>
              <a:t>shut.” </a:t>
            </a:r>
            <a:r>
              <a:rPr lang="en-GB" b="1" dirty="0" smtClean="0">
                <a:solidFill>
                  <a:schemeClr val="bg1"/>
                </a:solidFill>
                <a:latin typeface="Helvetica Neue"/>
              </a:rPr>
              <a:t>Isa 45:1</a:t>
            </a:r>
            <a:endParaRPr lang="en-SG" b="1" dirty="0">
              <a:solidFill>
                <a:schemeClr val="bg1"/>
              </a:solidFill>
            </a:endParaRPr>
          </a:p>
        </p:txBody>
      </p:sp>
    </p:spTree>
    <p:extLst>
      <p:ext uri="{BB962C8B-B14F-4D97-AF65-F5344CB8AC3E}">
        <p14:creationId xmlns:p14="http://schemas.microsoft.com/office/powerpoint/2010/main" val="427006477"/>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dirty="0"/>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7999"/>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2938"/>
            <a:ext cx="12192000" cy="6215061"/>
          </a:xfrm>
          <a:prstGeom prst="rect">
            <a:avLst/>
          </a:prstGeom>
        </p:spPr>
      </p:pic>
      <p:sp>
        <p:nvSpPr>
          <p:cNvPr id="6" name="Rectangle 5"/>
          <p:cNvSpPr/>
          <p:nvPr/>
        </p:nvSpPr>
        <p:spPr>
          <a:xfrm>
            <a:off x="156624" y="0"/>
            <a:ext cx="6806672" cy="769441"/>
          </a:xfrm>
          <a:prstGeom prst="rect">
            <a:avLst/>
          </a:prstGeom>
        </p:spPr>
        <p:txBody>
          <a:bodyPr wrap="none">
            <a:spAutoFit/>
          </a:bodyPr>
          <a:lstStyle/>
          <a:p>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2. Outline of Isaiah 40-66</a:t>
            </a:r>
            <a:endParaRPr lang="en-SG" sz="4400" dirty="0"/>
          </a:p>
        </p:txBody>
      </p:sp>
    </p:spTree>
    <p:extLst>
      <p:ext uri="{BB962C8B-B14F-4D97-AF65-F5344CB8AC3E}">
        <p14:creationId xmlns:p14="http://schemas.microsoft.com/office/powerpoint/2010/main" val="2429512338"/>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7164" y="0"/>
            <a:ext cx="7015163" cy="6858000"/>
          </a:xfrm>
          <a:prstGeom prst="rect">
            <a:avLst/>
          </a:prstGeom>
        </p:spPr>
      </p:pic>
      <p:sp>
        <p:nvSpPr>
          <p:cNvPr id="7" name="Rounded Rectangle 6"/>
          <p:cNvSpPr/>
          <p:nvPr/>
        </p:nvSpPr>
        <p:spPr>
          <a:xfrm>
            <a:off x="3086099" y="2800350"/>
            <a:ext cx="3771899" cy="3529013"/>
          </a:xfrm>
          <a:prstGeom prst="roundRect">
            <a:avLst/>
          </a:prstGeom>
          <a:noFill/>
          <a:ln w="984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Tree>
    <p:extLst>
      <p:ext uri="{BB962C8B-B14F-4D97-AF65-F5344CB8AC3E}">
        <p14:creationId xmlns:p14="http://schemas.microsoft.com/office/powerpoint/2010/main" val="32057152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3998"/>
            <a:ext cx="12192000" cy="7308416"/>
          </a:xfrm>
          <a:prstGeom prst="rect">
            <a:avLst/>
          </a:prstGeom>
        </p:spPr>
      </p:pic>
    </p:spTree>
    <p:extLst>
      <p:ext uri="{BB962C8B-B14F-4D97-AF65-F5344CB8AC3E}">
        <p14:creationId xmlns:p14="http://schemas.microsoft.com/office/powerpoint/2010/main" val="1320333075"/>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114300" y="1117598"/>
            <a:ext cx="11615738" cy="4622804"/>
          </a:xfrm>
          <a:prstGeom prst="rect">
            <a:avLst/>
          </a:prstGeom>
        </p:spPr>
        <p:txBody>
          <a:bodyPr wrap="square">
            <a:spAutoFit/>
          </a:bodyPr>
          <a:lstStyle/>
          <a:p>
            <a:pPr marL="457200" algn="just">
              <a:lnSpc>
                <a:spcPct val="115000"/>
              </a:lnSpc>
              <a:spcAft>
                <a:spcPts val="0"/>
              </a:spcAft>
            </a:pPr>
            <a:r>
              <a:rPr lang="en-SG" sz="32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SECTION 1: Prophecies of Israel’s _________________ (40:1-48:22)</a:t>
            </a:r>
            <a:endParaRPr lang="en-SG" sz="28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32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SG" sz="28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32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SECTION 2: Prophecies of Israel’s _________________ (49:1-57:21)</a:t>
            </a:r>
            <a:endParaRPr lang="en-SG" sz="28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32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 </a:t>
            </a:r>
            <a:endParaRPr lang="en-SG" sz="28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a:p>
            <a:pPr marL="457200" algn="just">
              <a:lnSpc>
                <a:spcPct val="115000"/>
              </a:lnSpc>
              <a:spcAft>
                <a:spcPts val="0"/>
              </a:spcAft>
            </a:pPr>
            <a:r>
              <a:rPr lang="en-SG" sz="32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SECTION 3: Prophecies of Israel’s _________________ (58:1-66:24)</a:t>
            </a:r>
            <a:endParaRPr lang="en-SG" sz="2800" b="1" dirty="0">
              <a:solidFill>
                <a:schemeClr val="bg1"/>
              </a:solidFill>
              <a:effectLst>
                <a:glow rad="228600">
                  <a:schemeClr val="accent2">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7852825" y="1030288"/>
            <a:ext cx="3122971"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DELIVERANCE</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7" name="Rectangle 6"/>
          <p:cNvSpPr/>
          <p:nvPr/>
        </p:nvSpPr>
        <p:spPr>
          <a:xfrm>
            <a:off x="8240055" y="2721114"/>
            <a:ext cx="2491388"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DELIVERER</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7661080" y="4411940"/>
            <a:ext cx="4530920"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DESTINY </a:t>
            </a:r>
            <a:r>
              <a:rPr lang="en-US" sz="2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(glorious future)</a:t>
            </a:r>
            <a:endPar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0142757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wipe(down)">
                                      <p:cBhvr>
                                        <p:cTn id="7" dur="580">
                                          <p:stCondLst>
                                            <p:cond delay="0"/>
                                          </p:stCondLst>
                                        </p:cTn>
                                        <p:tgtEl>
                                          <p:spTgt spid="6"/>
                                        </p:tgtEl>
                                      </p:cBhvr>
                                    </p:animEffect>
                                    <p:anim calcmode="lin" valueType="num">
                                      <p:cBhvr>
                                        <p:cTn id="8" dur="1822" tmFilter="0,0; 0.14,0.36; 0.43,0.73; 0.71,0.91; 1.0,1.0">
                                          <p:stCondLst>
                                            <p:cond delay="0"/>
                                          </p:stCondLst>
                                        </p:cTn>
                                        <p:tgtEl>
                                          <p:spTgt spid="6"/>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6"/>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6"/>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6"/>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6"/>
                                        </p:tgtEl>
                                        <p:attrNameLst>
                                          <p:attrName>ppt_y</p:attrName>
                                        </p:attrNameLst>
                                      </p:cBhvr>
                                      <p:tavLst>
                                        <p:tav tm="0" fmla="#ppt_y-sin(pi*$)/81">
                                          <p:val>
                                            <p:fltVal val="0"/>
                                          </p:val>
                                        </p:tav>
                                        <p:tav tm="100000">
                                          <p:val>
                                            <p:fltVal val="1"/>
                                          </p:val>
                                        </p:tav>
                                      </p:tavLst>
                                    </p:anim>
                                    <p:animScale>
                                      <p:cBhvr>
                                        <p:cTn id="13" dur="26">
                                          <p:stCondLst>
                                            <p:cond delay="650"/>
                                          </p:stCondLst>
                                        </p:cTn>
                                        <p:tgtEl>
                                          <p:spTgt spid="6"/>
                                        </p:tgtEl>
                                      </p:cBhvr>
                                      <p:to x="100000" y="60000"/>
                                    </p:animScale>
                                    <p:animScale>
                                      <p:cBhvr>
                                        <p:cTn id="14" dur="166" decel="50000">
                                          <p:stCondLst>
                                            <p:cond delay="676"/>
                                          </p:stCondLst>
                                        </p:cTn>
                                        <p:tgtEl>
                                          <p:spTgt spid="6"/>
                                        </p:tgtEl>
                                      </p:cBhvr>
                                      <p:to x="100000" y="100000"/>
                                    </p:animScale>
                                    <p:animScale>
                                      <p:cBhvr>
                                        <p:cTn id="15" dur="26">
                                          <p:stCondLst>
                                            <p:cond delay="1312"/>
                                          </p:stCondLst>
                                        </p:cTn>
                                        <p:tgtEl>
                                          <p:spTgt spid="6"/>
                                        </p:tgtEl>
                                      </p:cBhvr>
                                      <p:to x="100000" y="80000"/>
                                    </p:animScale>
                                    <p:animScale>
                                      <p:cBhvr>
                                        <p:cTn id="16" dur="166" decel="50000">
                                          <p:stCondLst>
                                            <p:cond delay="1338"/>
                                          </p:stCondLst>
                                        </p:cTn>
                                        <p:tgtEl>
                                          <p:spTgt spid="6"/>
                                        </p:tgtEl>
                                      </p:cBhvr>
                                      <p:to x="100000" y="100000"/>
                                    </p:animScale>
                                    <p:animScale>
                                      <p:cBhvr>
                                        <p:cTn id="17" dur="26">
                                          <p:stCondLst>
                                            <p:cond delay="1642"/>
                                          </p:stCondLst>
                                        </p:cTn>
                                        <p:tgtEl>
                                          <p:spTgt spid="6"/>
                                        </p:tgtEl>
                                      </p:cBhvr>
                                      <p:to x="100000" y="90000"/>
                                    </p:animScale>
                                    <p:animScale>
                                      <p:cBhvr>
                                        <p:cTn id="18" dur="166" decel="50000">
                                          <p:stCondLst>
                                            <p:cond delay="1668"/>
                                          </p:stCondLst>
                                        </p:cTn>
                                        <p:tgtEl>
                                          <p:spTgt spid="6"/>
                                        </p:tgtEl>
                                      </p:cBhvr>
                                      <p:to x="100000" y="100000"/>
                                    </p:animScale>
                                    <p:animScale>
                                      <p:cBhvr>
                                        <p:cTn id="19" dur="26">
                                          <p:stCondLst>
                                            <p:cond delay="1808"/>
                                          </p:stCondLst>
                                        </p:cTn>
                                        <p:tgtEl>
                                          <p:spTgt spid="6"/>
                                        </p:tgtEl>
                                      </p:cBhvr>
                                      <p:to x="100000" y="95000"/>
                                    </p:animScale>
                                    <p:animScale>
                                      <p:cBhvr>
                                        <p:cTn id="20" dur="166" decel="50000">
                                          <p:stCondLst>
                                            <p:cond delay="1834"/>
                                          </p:stCondLst>
                                        </p:cTn>
                                        <p:tgtEl>
                                          <p:spTgt spid="6"/>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wipe(down)">
                                      <p:cBhvr>
                                        <p:cTn id="25" dur="580">
                                          <p:stCondLst>
                                            <p:cond delay="0"/>
                                          </p:stCondLst>
                                        </p:cTn>
                                        <p:tgtEl>
                                          <p:spTgt spid="7"/>
                                        </p:tgtEl>
                                      </p:cBhvr>
                                    </p:animEffect>
                                    <p:anim calcmode="lin" valueType="num">
                                      <p:cBhvr>
                                        <p:cTn id="26"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31" dur="26">
                                          <p:stCondLst>
                                            <p:cond delay="650"/>
                                          </p:stCondLst>
                                        </p:cTn>
                                        <p:tgtEl>
                                          <p:spTgt spid="7"/>
                                        </p:tgtEl>
                                      </p:cBhvr>
                                      <p:to x="100000" y="60000"/>
                                    </p:animScale>
                                    <p:animScale>
                                      <p:cBhvr>
                                        <p:cTn id="32" dur="166" decel="50000">
                                          <p:stCondLst>
                                            <p:cond delay="676"/>
                                          </p:stCondLst>
                                        </p:cTn>
                                        <p:tgtEl>
                                          <p:spTgt spid="7"/>
                                        </p:tgtEl>
                                      </p:cBhvr>
                                      <p:to x="100000" y="100000"/>
                                    </p:animScale>
                                    <p:animScale>
                                      <p:cBhvr>
                                        <p:cTn id="33" dur="26">
                                          <p:stCondLst>
                                            <p:cond delay="1312"/>
                                          </p:stCondLst>
                                        </p:cTn>
                                        <p:tgtEl>
                                          <p:spTgt spid="7"/>
                                        </p:tgtEl>
                                      </p:cBhvr>
                                      <p:to x="100000" y="80000"/>
                                    </p:animScale>
                                    <p:animScale>
                                      <p:cBhvr>
                                        <p:cTn id="34" dur="166" decel="50000">
                                          <p:stCondLst>
                                            <p:cond delay="1338"/>
                                          </p:stCondLst>
                                        </p:cTn>
                                        <p:tgtEl>
                                          <p:spTgt spid="7"/>
                                        </p:tgtEl>
                                      </p:cBhvr>
                                      <p:to x="100000" y="100000"/>
                                    </p:animScale>
                                    <p:animScale>
                                      <p:cBhvr>
                                        <p:cTn id="35" dur="26">
                                          <p:stCondLst>
                                            <p:cond delay="1642"/>
                                          </p:stCondLst>
                                        </p:cTn>
                                        <p:tgtEl>
                                          <p:spTgt spid="7"/>
                                        </p:tgtEl>
                                      </p:cBhvr>
                                      <p:to x="100000" y="90000"/>
                                    </p:animScale>
                                    <p:animScale>
                                      <p:cBhvr>
                                        <p:cTn id="36" dur="166" decel="50000">
                                          <p:stCondLst>
                                            <p:cond delay="1668"/>
                                          </p:stCondLst>
                                        </p:cTn>
                                        <p:tgtEl>
                                          <p:spTgt spid="7"/>
                                        </p:tgtEl>
                                      </p:cBhvr>
                                      <p:to x="100000" y="100000"/>
                                    </p:animScale>
                                    <p:animScale>
                                      <p:cBhvr>
                                        <p:cTn id="37" dur="26">
                                          <p:stCondLst>
                                            <p:cond delay="1808"/>
                                          </p:stCondLst>
                                        </p:cTn>
                                        <p:tgtEl>
                                          <p:spTgt spid="7"/>
                                        </p:tgtEl>
                                      </p:cBhvr>
                                      <p:to x="100000" y="95000"/>
                                    </p:animScale>
                                    <p:animScale>
                                      <p:cBhvr>
                                        <p:cTn id="38" dur="166" decel="50000">
                                          <p:stCondLst>
                                            <p:cond delay="1834"/>
                                          </p:stCondLst>
                                        </p:cTn>
                                        <p:tgtEl>
                                          <p:spTgt spid="7"/>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8"/>
                                        </p:tgtEl>
                                        <p:attrNameLst>
                                          <p:attrName>style.visibility</p:attrName>
                                        </p:attrNameLst>
                                      </p:cBhvr>
                                      <p:to>
                                        <p:strVal val="visible"/>
                                      </p:to>
                                    </p:set>
                                    <p:animEffect transition="in" filter="wipe(down)">
                                      <p:cBhvr>
                                        <p:cTn id="43" dur="580">
                                          <p:stCondLst>
                                            <p:cond delay="0"/>
                                          </p:stCondLst>
                                        </p:cTn>
                                        <p:tgtEl>
                                          <p:spTgt spid="8"/>
                                        </p:tgtEl>
                                      </p:cBhvr>
                                    </p:animEffect>
                                    <p:anim calcmode="lin" valueType="num">
                                      <p:cBhvr>
                                        <p:cTn id="44"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49" dur="26">
                                          <p:stCondLst>
                                            <p:cond delay="650"/>
                                          </p:stCondLst>
                                        </p:cTn>
                                        <p:tgtEl>
                                          <p:spTgt spid="8"/>
                                        </p:tgtEl>
                                      </p:cBhvr>
                                      <p:to x="100000" y="60000"/>
                                    </p:animScale>
                                    <p:animScale>
                                      <p:cBhvr>
                                        <p:cTn id="50" dur="166" decel="50000">
                                          <p:stCondLst>
                                            <p:cond delay="676"/>
                                          </p:stCondLst>
                                        </p:cTn>
                                        <p:tgtEl>
                                          <p:spTgt spid="8"/>
                                        </p:tgtEl>
                                      </p:cBhvr>
                                      <p:to x="100000" y="100000"/>
                                    </p:animScale>
                                    <p:animScale>
                                      <p:cBhvr>
                                        <p:cTn id="51" dur="26">
                                          <p:stCondLst>
                                            <p:cond delay="1312"/>
                                          </p:stCondLst>
                                        </p:cTn>
                                        <p:tgtEl>
                                          <p:spTgt spid="8"/>
                                        </p:tgtEl>
                                      </p:cBhvr>
                                      <p:to x="100000" y="80000"/>
                                    </p:animScale>
                                    <p:animScale>
                                      <p:cBhvr>
                                        <p:cTn id="52" dur="166" decel="50000">
                                          <p:stCondLst>
                                            <p:cond delay="1338"/>
                                          </p:stCondLst>
                                        </p:cTn>
                                        <p:tgtEl>
                                          <p:spTgt spid="8"/>
                                        </p:tgtEl>
                                      </p:cBhvr>
                                      <p:to x="100000" y="100000"/>
                                    </p:animScale>
                                    <p:animScale>
                                      <p:cBhvr>
                                        <p:cTn id="53" dur="26">
                                          <p:stCondLst>
                                            <p:cond delay="1642"/>
                                          </p:stCondLst>
                                        </p:cTn>
                                        <p:tgtEl>
                                          <p:spTgt spid="8"/>
                                        </p:tgtEl>
                                      </p:cBhvr>
                                      <p:to x="100000" y="90000"/>
                                    </p:animScale>
                                    <p:animScale>
                                      <p:cBhvr>
                                        <p:cTn id="54" dur="166" decel="50000">
                                          <p:stCondLst>
                                            <p:cond delay="1668"/>
                                          </p:stCondLst>
                                        </p:cTn>
                                        <p:tgtEl>
                                          <p:spTgt spid="8"/>
                                        </p:tgtEl>
                                      </p:cBhvr>
                                      <p:to x="100000" y="100000"/>
                                    </p:animScale>
                                    <p:animScale>
                                      <p:cBhvr>
                                        <p:cTn id="55" dur="26">
                                          <p:stCondLst>
                                            <p:cond delay="1808"/>
                                          </p:stCondLst>
                                        </p:cTn>
                                        <p:tgtEl>
                                          <p:spTgt spid="8"/>
                                        </p:tgtEl>
                                      </p:cBhvr>
                                      <p:to x="100000" y="95000"/>
                                    </p:animScale>
                                    <p:animScale>
                                      <p:cBhvr>
                                        <p:cTn id="56"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p:bldP spid="8" grpId="0"/>
    </p:bld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170912" y="353051"/>
            <a:ext cx="5858413" cy="1446550"/>
          </a:xfrm>
          <a:prstGeom prst="rect">
            <a:avLst/>
          </a:prstGeom>
        </p:spPr>
        <p:txBody>
          <a:bodyPr wrap="square">
            <a:spAutoFit/>
          </a:bodyPr>
          <a:lstStyle/>
          <a:p>
            <a:pPr algn="ctr"/>
            <a:r>
              <a:rPr lang="en-SG" sz="44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3. The Message of Comfort.</a:t>
            </a:r>
            <a:endParaRPr lang="en-SG" sz="4400" dirty="0"/>
          </a:p>
        </p:txBody>
      </p:sp>
      <p:pic>
        <p:nvPicPr>
          <p:cNvPr id="4" name="Picture 3"/>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029325" y="0"/>
            <a:ext cx="6162675" cy="6858000"/>
          </a:xfrm>
          <a:prstGeom prst="rect">
            <a:avLst/>
          </a:prstGeom>
          <a:ln>
            <a:noFill/>
          </a:ln>
          <a:effectLst>
            <a:softEdge rad="112500"/>
          </a:effectLst>
        </p:spPr>
      </p:pic>
      <p:sp>
        <p:nvSpPr>
          <p:cNvPr id="7" name="Rectangle 6"/>
          <p:cNvSpPr/>
          <p:nvPr/>
        </p:nvSpPr>
        <p:spPr>
          <a:xfrm>
            <a:off x="409305" y="1912754"/>
            <a:ext cx="5381625" cy="4832092"/>
          </a:xfrm>
          <a:prstGeom prst="rect">
            <a:avLst/>
          </a:prstGeom>
        </p:spPr>
        <p:txBody>
          <a:bodyPr wrap="square">
            <a:spAutoFit/>
          </a:bodyPr>
          <a:lstStyle/>
          <a:p>
            <a:pPr algn="ctr"/>
            <a:r>
              <a:rPr lang="en-GB" sz="4400" b="1" dirty="0">
                <a:solidFill>
                  <a:schemeClr val="bg1"/>
                </a:solidFill>
                <a:effectLst>
                  <a:outerShdw blurRad="38100" dist="38100" dir="2700000" algn="tl">
                    <a:srgbClr val="000000">
                      <a:alpha val="43137"/>
                    </a:srgbClr>
                  </a:outerShdw>
                </a:effectLst>
              </a:rPr>
              <a:t>Numerous </a:t>
            </a:r>
            <a:r>
              <a:rPr lang="en-GB" sz="4400" b="1" dirty="0" smtClean="0">
                <a:solidFill>
                  <a:schemeClr val="bg1"/>
                </a:solidFill>
                <a:effectLst>
                  <a:outerShdw blurRad="38100" dist="38100" dir="2700000" algn="tl">
                    <a:srgbClr val="000000">
                      <a:alpha val="43137"/>
                    </a:srgbClr>
                  </a:outerShdw>
                </a:effectLst>
              </a:rPr>
              <a:t>_________ </a:t>
            </a:r>
            <a:r>
              <a:rPr lang="en-GB" sz="4400" b="1" dirty="0">
                <a:solidFill>
                  <a:schemeClr val="bg1"/>
                </a:solidFill>
                <a:effectLst>
                  <a:outerShdw blurRad="38100" dist="38100" dir="2700000" algn="tl">
                    <a:srgbClr val="000000">
                      <a:alpha val="43137"/>
                    </a:srgbClr>
                  </a:outerShdw>
                </a:effectLst>
              </a:rPr>
              <a:t>weave their way through this section. They are put in the form of a dialogue between the Lord and His people.</a:t>
            </a:r>
          </a:p>
        </p:txBody>
      </p:sp>
      <p:sp>
        <p:nvSpPr>
          <p:cNvPr id="8" name="Rectangle 7"/>
          <p:cNvSpPr/>
          <p:nvPr/>
        </p:nvSpPr>
        <p:spPr>
          <a:xfrm>
            <a:off x="3371923" y="1946896"/>
            <a:ext cx="1947777"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THEMES</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13621821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100" y="342900"/>
            <a:ext cx="6400800"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i="1" dirty="0" smtClean="0"/>
              <a:t>Lord</a:t>
            </a:r>
            <a:r>
              <a:rPr lang="en-GB" sz="3600" i="1" dirty="0"/>
              <a:t>, we are thrilled that you plan to rescue us from Babylon, but will the Babylonian gods simply stand back and let you lead us out of their land</a:t>
            </a:r>
            <a:r>
              <a:rPr lang="en-GB" sz="3600" i="1" dirty="0" smtClean="0"/>
              <a:t>?</a:t>
            </a:r>
            <a:endParaRPr lang="en-GB" sz="3600" i="1" dirty="0"/>
          </a:p>
        </p:txBody>
      </p:sp>
      <p:sp>
        <p:nvSpPr>
          <p:cNvPr id="36" name="Oval Callout 35"/>
          <p:cNvSpPr/>
          <p:nvPr/>
        </p:nvSpPr>
        <p:spPr>
          <a:xfrm>
            <a:off x="6341268" y="2053829"/>
            <a:ext cx="5434013"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dirty="0" smtClean="0"/>
              <a:t>There are no other gods like me. I am above all and they are not really gods but are useless and powerless before me.</a:t>
            </a:r>
          </a:p>
          <a:p>
            <a:endParaRPr lang="en-GB" dirty="0"/>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1</a:t>
            </a:r>
            <a:endParaRPr lang="en-SG" sz="4000" dirty="0"/>
          </a:p>
        </p:txBody>
      </p:sp>
    </p:spTree>
    <p:extLst>
      <p:ext uri="{BB962C8B-B14F-4D97-AF65-F5344CB8AC3E}">
        <p14:creationId xmlns:p14="http://schemas.microsoft.com/office/powerpoint/2010/main" val="12572024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909955"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4000" i="1" dirty="0"/>
              <a:t>Lord, there are many temples in Babylon! Are you saying that the Babylonians who go to them worship NOTHINGS</a:t>
            </a:r>
            <a:r>
              <a:rPr lang="en-GB" sz="4000" i="1" dirty="0" smtClean="0"/>
              <a:t>?</a:t>
            </a:r>
            <a:endParaRPr lang="en-GB" sz="4000" i="1" dirty="0"/>
          </a:p>
        </p:txBody>
      </p:sp>
      <p:sp>
        <p:nvSpPr>
          <p:cNvPr id="36" name="Oval Callout 35"/>
          <p:cNvSpPr/>
          <p:nvPr/>
        </p:nvSpPr>
        <p:spPr>
          <a:xfrm>
            <a:off x="6341268" y="2053829"/>
            <a:ext cx="5434013"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smtClean="0"/>
              <a:t>That’s right. There’s none like Me. I have created all things with a purpose. These idols are nothing compared to me.</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2</a:t>
            </a:r>
            <a:endParaRPr lang="en-SG" sz="4000" dirty="0"/>
          </a:p>
        </p:txBody>
      </p:sp>
    </p:spTree>
    <p:extLst>
      <p:ext uri="{BB962C8B-B14F-4D97-AF65-F5344CB8AC3E}">
        <p14:creationId xmlns:p14="http://schemas.microsoft.com/office/powerpoint/2010/main" val="31093658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909955"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6000" i="1" dirty="0"/>
              <a:t>Do you really have power to get us out of </a:t>
            </a:r>
            <a:r>
              <a:rPr lang="en-GB" sz="6000" i="1" dirty="0" smtClean="0"/>
              <a:t>Babylon?</a:t>
            </a:r>
            <a:endParaRPr lang="en-GB" sz="6000" i="1" dirty="0"/>
          </a:p>
        </p:txBody>
      </p:sp>
      <p:sp>
        <p:nvSpPr>
          <p:cNvPr id="36" name="Oval Callout 35"/>
          <p:cNvSpPr/>
          <p:nvPr/>
        </p:nvSpPr>
        <p:spPr>
          <a:xfrm>
            <a:off x="6341268" y="2053829"/>
            <a:ext cx="5434013"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smtClean="0"/>
              <a:t>There’s none like me in power. I made you , the world and the heavens. Look around and see my power.</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3</a:t>
            </a:r>
            <a:endParaRPr lang="en-SG" sz="4000" dirty="0"/>
          </a:p>
        </p:txBody>
      </p:sp>
    </p:spTree>
    <p:extLst>
      <p:ext uri="{BB962C8B-B14F-4D97-AF65-F5344CB8AC3E}">
        <p14:creationId xmlns:p14="http://schemas.microsoft.com/office/powerpoint/2010/main" val="369578876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 y="0"/>
            <a:ext cx="5350747" cy="6858000"/>
          </a:xfrm>
          <a:prstGeom prst="rect">
            <a:avLst/>
          </a:prstGeom>
          <a:ln>
            <a:noFill/>
          </a:ln>
          <a:effectLst>
            <a:softEdge rad="112500"/>
          </a:effectLst>
        </p:spPr>
      </p:pic>
      <p:pic>
        <p:nvPicPr>
          <p:cNvPr id="8" name="Picture 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18897" y="0"/>
            <a:ext cx="5284446" cy="6858000"/>
          </a:xfrm>
          <a:prstGeom prst="rect">
            <a:avLst/>
          </a:prstGeom>
          <a:ln>
            <a:noFill/>
          </a:ln>
          <a:effectLst>
            <a:softEdge rad="112500"/>
          </a:effectLst>
        </p:spPr>
      </p:pic>
      <p:sp>
        <p:nvSpPr>
          <p:cNvPr id="9" name="Rounded Rectangle 8"/>
          <p:cNvSpPr/>
          <p:nvPr/>
        </p:nvSpPr>
        <p:spPr>
          <a:xfrm>
            <a:off x="3819391" y="5401055"/>
            <a:ext cx="472522" cy="1549019"/>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0" name="Rounded Rectangle 9"/>
          <p:cNvSpPr/>
          <p:nvPr/>
        </p:nvSpPr>
        <p:spPr>
          <a:xfrm>
            <a:off x="9540569" y="-92074"/>
            <a:ext cx="472522" cy="1311579"/>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1" name="Rounded Rectangle 10"/>
          <p:cNvSpPr/>
          <p:nvPr/>
        </p:nvSpPr>
        <p:spPr>
          <a:xfrm>
            <a:off x="7872407" y="1880888"/>
            <a:ext cx="472522" cy="1721149"/>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2" name="Rounded Rectangle 11"/>
          <p:cNvSpPr/>
          <p:nvPr/>
        </p:nvSpPr>
        <p:spPr>
          <a:xfrm>
            <a:off x="9132796" y="1373981"/>
            <a:ext cx="472522" cy="1410408"/>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13" name="Rounded Rectangle 12"/>
          <p:cNvSpPr/>
          <p:nvPr/>
        </p:nvSpPr>
        <p:spPr>
          <a:xfrm>
            <a:off x="8380312" y="1921583"/>
            <a:ext cx="358550" cy="1120303"/>
          </a:xfrm>
          <a:prstGeom prst="roundRect">
            <a:avLst/>
          </a:prstGeom>
          <a:noFill/>
          <a:ln w="47625">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cxnSp>
        <p:nvCxnSpPr>
          <p:cNvPr id="15" name="Straight Connector 14"/>
          <p:cNvCxnSpPr/>
          <p:nvPr/>
        </p:nvCxnSpPr>
        <p:spPr>
          <a:xfrm flipH="1">
            <a:off x="7872407" y="2698535"/>
            <a:ext cx="2424890" cy="0"/>
          </a:xfrm>
          <a:prstGeom prst="line">
            <a:avLst/>
          </a:prstGeom>
          <a:ln w="85725">
            <a:solidFill>
              <a:schemeClr val="bg2">
                <a:lumMod val="10000"/>
              </a:schemeClr>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687752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1000"/>
                                        <p:tgtEl>
                                          <p:spTgt spid="9"/>
                                        </p:tgtEl>
                                      </p:cBhvr>
                                    </p:animEffect>
                                    <p:anim calcmode="lin" valueType="num">
                                      <p:cBhvr>
                                        <p:cTn id="8" dur="1000" fill="hold"/>
                                        <p:tgtEl>
                                          <p:spTgt spid="9"/>
                                        </p:tgtEl>
                                        <p:attrNameLst>
                                          <p:attrName>ppt_x</p:attrName>
                                        </p:attrNameLst>
                                      </p:cBhvr>
                                      <p:tavLst>
                                        <p:tav tm="0">
                                          <p:val>
                                            <p:strVal val="#ppt_x"/>
                                          </p:val>
                                        </p:tav>
                                        <p:tav tm="100000">
                                          <p:val>
                                            <p:strVal val="#ppt_x"/>
                                          </p:val>
                                        </p:tav>
                                      </p:tavLst>
                                    </p:anim>
                                    <p:anim calcmode="lin" valueType="num">
                                      <p:cBhvr>
                                        <p:cTn id="9" dur="1000" fill="hold"/>
                                        <p:tgtEl>
                                          <p:spTgt spid="9"/>
                                        </p:tgtEl>
                                        <p:attrNameLst>
                                          <p:attrName>ppt_y</p:attrName>
                                        </p:attrNameLst>
                                      </p:cBhvr>
                                      <p:tavLst>
                                        <p:tav tm="0">
                                          <p:val>
                                            <p:strVal val="#ppt_y+.1"/>
                                          </p:val>
                                        </p:tav>
                                        <p:tav tm="100000">
                                          <p:val>
                                            <p:strVal val="#ppt_y"/>
                                          </p:val>
                                        </p:tav>
                                      </p:tavLst>
                                    </p:anim>
                                  </p:childTnLst>
                                </p:cTn>
                              </p:par>
                              <p:par>
                                <p:cTn id="10" presetID="42" presetClass="entr" presetSubtype="0" fill="hold" grpId="0" nodeType="withEffect">
                                  <p:stCondLst>
                                    <p:cond delay="0"/>
                                  </p:stCondLst>
                                  <p:childTnLst>
                                    <p:set>
                                      <p:cBhvr>
                                        <p:cTn id="11" dur="1" fill="hold">
                                          <p:stCondLst>
                                            <p:cond delay="0"/>
                                          </p:stCondLst>
                                        </p:cTn>
                                        <p:tgtEl>
                                          <p:spTgt spid="10"/>
                                        </p:tgtEl>
                                        <p:attrNameLst>
                                          <p:attrName>style.visibility</p:attrName>
                                        </p:attrNameLst>
                                      </p:cBhvr>
                                      <p:to>
                                        <p:strVal val="visible"/>
                                      </p:to>
                                    </p:set>
                                    <p:animEffect transition="in" filter="fade">
                                      <p:cBhvr>
                                        <p:cTn id="12" dur="1000"/>
                                        <p:tgtEl>
                                          <p:spTgt spid="10"/>
                                        </p:tgtEl>
                                      </p:cBhvr>
                                    </p:animEffect>
                                    <p:anim calcmode="lin" valueType="num">
                                      <p:cBhvr>
                                        <p:cTn id="13" dur="1000" fill="hold"/>
                                        <p:tgtEl>
                                          <p:spTgt spid="10"/>
                                        </p:tgtEl>
                                        <p:attrNameLst>
                                          <p:attrName>ppt_x</p:attrName>
                                        </p:attrNameLst>
                                      </p:cBhvr>
                                      <p:tavLst>
                                        <p:tav tm="0">
                                          <p:val>
                                            <p:strVal val="#ppt_x"/>
                                          </p:val>
                                        </p:tav>
                                        <p:tav tm="100000">
                                          <p:val>
                                            <p:strVal val="#ppt_x"/>
                                          </p:val>
                                        </p:tav>
                                      </p:tavLst>
                                    </p:anim>
                                    <p:anim calcmode="lin" valueType="num">
                                      <p:cBhvr>
                                        <p:cTn id="14" dur="1000" fill="hold"/>
                                        <p:tgtEl>
                                          <p:spTgt spid="10"/>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fade">
                                      <p:cBhvr>
                                        <p:cTn id="17" dur="1000"/>
                                        <p:tgtEl>
                                          <p:spTgt spid="12"/>
                                        </p:tgtEl>
                                      </p:cBhvr>
                                    </p:animEffect>
                                    <p:anim calcmode="lin" valueType="num">
                                      <p:cBhvr>
                                        <p:cTn id="18" dur="1000" fill="hold"/>
                                        <p:tgtEl>
                                          <p:spTgt spid="12"/>
                                        </p:tgtEl>
                                        <p:attrNameLst>
                                          <p:attrName>ppt_x</p:attrName>
                                        </p:attrNameLst>
                                      </p:cBhvr>
                                      <p:tavLst>
                                        <p:tav tm="0">
                                          <p:val>
                                            <p:strVal val="#ppt_x"/>
                                          </p:val>
                                        </p:tav>
                                        <p:tav tm="100000">
                                          <p:val>
                                            <p:strVal val="#ppt_x"/>
                                          </p:val>
                                        </p:tav>
                                      </p:tavLst>
                                    </p:anim>
                                    <p:anim calcmode="lin" valueType="num">
                                      <p:cBhvr>
                                        <p:cTn id="19" dur="1000" fill="hold"/>
                                        <p:tgtEl>
                                          <p:spTgt spid="1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13"/>
                                        </p:tgtEl>
                                        <p:attrNameLst>
                                          <p:attrName>style.visibility</p:attrName>
                                        </p:attrNameLst>
                                      </p:cBhvr>
                                      <p:to>
                                        <p:strVal val="visible"/>
                                      </p:to>
                                    </p:set>
                                    <p:animEffect transition="in" filter="fade">
                                      <p:cBhvr>
                                        <p:cTn id="22" dur="1000"/>
                                        <p:tgtEl>
                                          <p:spTgt spid="13"/>
                                        </p:tgtEl>
                                      </p:cBhvr>
                                    </p:animEffect>
                                    <p:anim calcmode="lin" valueType="num">
                                      <p:cBhvr>
                                        <p:cTn id="23" dur="1000" fill="hold"/>
                                        <p:tgtEl>
                                          <p:spTgt spid="13"/>
                                        </p:tgtEl>
                                        <p:attrNameLst>
                                          <p:attrName>ppt_x</p:attrName>
                                        </p:attrNameLst>
                                      </p:cBhvr>
                                      <p:tavLst>
                                        <p:tav tm="0">
                                          <p:val>
                                            <p:strVal val="#ppt_x"/>
                                          </p:val>
                                        </p:tav>
                                        <p:tav tm="100000">
                                          <p:val>
                                            <p:strVal val="#ppt_x"/>
                                          </p:val>
                                        </p:tav>
                                      </p:tavLst>
                                    </p:anim>
                                    <p:anim calcmode="lin" valueType="num">
                                      <p:cBhvr>
                                        <p:cTn id="24" dur="1000" fill="hold"/>
                                        <p:tgtEl>
                                          <p:spTgt spid="13"/>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5"/>
                                        </p:tgtEl>
                                        <p:attrNameLst>
                                          <p:attrName>style.visibility</p:attrName>
                                        </p:attrNameLst>
                                      </p:cBhvr>
                                      <p:to>
                                        <p:strVal val="visible"/>
                                      </p:to>
                                    </p:set>
                                    <p:animEffect transition="in" filter="fade">
                                      <p:cBhvr>
                                        <p:cTn id="32" dur="1000"/>
                                        <p:tgtEl>
                                          <p:spTgt spid="15"/>
                                        </p:tgtEl>
                                      </p:cBhvr>
                                    </p:animEffect>
                                    <p:anim calcmode="lin" valueType="num">
                                      <p:cBhvr>
                                        <p:cTn id="33" dur="1000" fill="hold"/>
                                        <p:tgtEl>
                                          <p:spTgt spid="15"/>
                                        </p:tgtEl>
                                        <p:attrNameLst>
                                          <p:attrName>ppt_x</p:attrName>
                                        </p:attrNameLst>
                                      </p:cBhvr>
                                      <p:tavLst>
                                        <p:tav tm="0">
                                          <p:val>
                                            <p:strVal val="#ppt_x"/>
                                          </p:val>
                                        </p:tav>
                                        <p:tav tm="100000">
                                          <p:val>
                                            <p:strVal val="#ppt_x"/>
                                          </p:val>
                                        </p:tav>
                                      </p:tavLst>
                                    </p:anim>
                                    <p:anim calcmode="lin" valueType="num">
                                      <p:cBhvr>
                                        <p:cTn id="34" dur="1000" fill="hold"/>
                                        <p:tgtEl>
                                          <p:spTgt spid="1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animBg="1"/>
      <p:bldP spid="10" grpId="0" animBg="1"/>
      <p:bldP spid="11" grpId="0" animBg="1"/>
      <p:bldP spid="12" grpId="0" animBg="1"/>
      <p:bldP spid="13" grpId="0" animBg="1"/>
    </p:bld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909955"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en-GB" sz="3600" i="1" dirty="0"/>
              <a:t>If you are the only God, and if you created and control the universe, why did you allow us to go to Babylon in the first place? Have you increased in power lately</a:t>
            </a:r>
            <a:r>
              <a:rPr lang="en-GB" sz="3600" i="1" dirty="0" smtClean="0"/>
              <a:t>?</a:t>
            </a:r>
            <a:endParaRPr lang="en-GB" sz="3600" i="1" dirty="0"/>
          </a:p>
        </p:txBody>
      </p:sp>
      <p:sp>
        <p:nvSpPr>
          <p:cNvPr id="36" name="Oval Callout 35"/>
          <p:cNvSpPr/>
          <p:nvPr/>
        </p:nvSpPr>
        <p:spPr>
          <a:xfrm>
            <a:off x="6341268" y="2053829"/>
            <a:ext cx="5434013"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dirty="0" smtClean="0"/>
              <a:t>You went to Babylon because you continued in sin and did not call out to me. I am testing and refining you and will rescue you.</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4</a:t>
            </a:r>
            <a:endParaRPr lang="en-SG" sz="4000" dirty="0"/>
          </a:p>
        </p:txBody>
      </p:sp>
    </p:spTree>
    <p:extLst>
      <p:ext uri="{BB962C8B-B14F-4D97-AF65-F5344CB8AC3E}">
        <p14:creationId xmlns:p14="http://schemas.microsoft.com/office/powerpoint/2010/main" val="13968136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909955"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i="1" dirty="0"/>
              <a:t>How will you get us out from under the Babylonian yoke</a:t>
            </a:r>
            <a:r>
              <a:rPr lang="en-GB" sz="5400" i="1" dirty="0" smtClean="0"/>
              <a:t>?</a:t>
            </a:r>
            <a:endParaRPr lang="en-GB" sz="5400" i="1" dirty="0"/>
          </a:p>
        </p:txBody>
      </p:sp>
      <p:sp>
        <p:nvSpPr>
          <p:cNvPr id="36" name="Oval Callout 35"/>
          <p:cNvSpPr/>
          <p:nvPr/>
        </p:nvSpPr>
        <p:spPr>
          <a:xfrm>
            <a:off x="5757864" y="2053829"/>
            <a:ext cx="6017418"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dirty="0" smtClean="0"/>
              <a:t>I will make them useless and judge them. I raise up nations and I cause them to fall. I will use Babylon to judge you but then I will bring them down using the Persians.</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5</a:t>
            </a:r>
            <a:endParaRPr lang="en-SG" sz="4000" dirty="0"/>
          </a:p>
        </p:txBody>
      </p:sp>
    </p:spTree>
    <p:extLst>
      <p:ext uri="{BB962C8B-B14F-4D97-AF65-F5344CB8AC3E}">
        <p14:creationId xmlns:p14="http://schemas.microsoft.com/office/powerpoint/2010/main" val="23849983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029326"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i="1" dirty="0"/>
              <a:t>Lord, it’s a massive undertaking to rescue us from Babylon and get us back to our land! How</a:t>
            </a:r>
            <a:r>
              <a:rPr lang="en-GB" sz="3600" i="1" dirty="0" smtClean="0"/>
              <a:t>?</a:t>
            </a:r>
            <a:endParaRPr lang="en-GB" sz="3600" i="1" dirty="0"/>
          </a:p>
        </p:txBody>
      </p:sp>
      <p:sp>
        <p:nvSpPr>
          <p:cNvPr id="36" name="Oval Callout 35"/>
          <p:cNvSpPr/>
          <p:nvPr/>
        </p:nvSpPr>
        <p:spPr>
          <a:xfrm>
            <a:off x="4300536" y="2053829"/>
            <a:ext cx="7474746"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dirty="0" smtClean="0"/>
              <a:t>I will do a new thing and make a way in the wilderness, rivers in the desert. You will not be harmed and will have all you need to eat and drink. As I parted the sea before I will make a way for you.</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6</a:t>
            </a:r>
            <a:endParaRPr lang="en-SG" sz="4000" dirty="0"/>
          </a:p>
        </p:txBody>
      </p:sp>
    </p:spTree>
    <p:extLst>
      <p:ext uri="{BB962C8B-B14F-4D97-AF65-F5344CB8AC3E}">
        <p14:creationId xmlns:p14="http://schemas.microsoft.com/office/powerpoint/2010/main" val="38983305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029326"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i="1" dirty="0"/>
              <a:t>So you have not forgotten us after all</a:t>
            </a:r>
            <a:r>
              <a:rPr lang="en-GB" sz="5400" i="1" dirty="0" smtClean="0"/>
              <a:t>?</a:t>
            </a:r>
            <a:endParaRPr lang="en-GB" sz="5400" i="1" dirty="0"/>
          </a:p>
        </p:txBody>
      </p:sp>
      <p:sp>
        <p:nvSpPr>
          <p:cNvPr id="36" name="Oval Callout 35"/>
          <p:cNvSpPr/>
          <p:nvPr/>
        </p:nvSpPr>
        <p:spPr>
          <a:xfrm>
            <a:off x="4300536" y="2053829"/>
            <a:ext cx="7474746"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dirty="0" smtClean="0"/>
              <a:t>I will never forget you but will nourish and care for you as a mother. Wait on me and I will give you power in my time. I have made you and will take care of, carry and deliver you.</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7</a:t>
            </a:r>
            <a:endParaRPr lang="en-SG" sz="4000" dirty="0"/>
          </a:p>
        </p:txBody>
      </p:sp>
    </p:spTree>
    <p:extLst>
      <p:ext uri="{BB962C8B-B14F-4D97-AF65-F5344CB8AC3E}">
        <p14:creationId xmlns:p14="http://schemas.microsoft.com/office/powerpoint/2010/main" val="82472329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029326"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i="1" dirty="0"/>
              <a:t>Lord, it’s a long walk back to Judah. What will we do for shade and water along the way? Will we be safe</a:t>
            </a:r>
            <a:r>
              <a:rPr lang="en-GB" sz="3600" i="1" dirty="0" smtClean="0"/>
              <a:t>?</a:t>
            </a:r>
            <a:endParaRPr lang="en-GB" sz="3600" i="1" dirty="0"/>
          </a:p>
        </p:txBody>
      </p:sp>
      <p:sp>
        <p:nvSpPr>
          <p:cNvPr id="36" name="Oval Callout 35"/>
          <p:cNvSpPr/>
          <p:nvPr/>
        </p:nvSpPr>
        <p:spPr>
          <a:xfrm>
            <a:off x="4686300" y="2053829"/>
            <a:ext cx="7088981"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b="1" i="1" dirty="0" smtClean="0"/>
              <a:t>I will cause water to flow in the desert and plants and trees to grow. I will make a way. I will protect you and multiply you because you are precious to me. Leave with singing for I will redeem you fully. </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8</a:t>
            </a:r>
            <a:endParaRPr lang="en-SG" sz="4000" dirty="0"/>
          </a:p>
        </p:txBody>
      </p:sp>
    </p:spTree>
    <p:extLst>
      <p:ext uri="{BB962C8B-B14F-4D97-AF65-F5344CB8AC3E}">
        <p14:creationId xmlns:p14="http://schemas.microsoft.com/office/powerpoint/2010/main" val="42634347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029326"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400" i="1" dirty="0"/>
              <a:t>Lord, the Babylonians really wrecked our land. Is it worth going back to</a:t>
            </a:r>
            <a:r>
              <a:rPr lang="en-GB" sz="4400" i="1" dirty="0" smtClean="0"/>
              <a:t>?</a:t>
            </a:r>
            <a:endParaRPr lang="en-GB" sz="4400" i="1" dirty="0"/>
          </a:p>
        </p:txBody>
      </p:sp>
      <p:sp>
        <p:nvSpPr>
          <p:cNvPr id="36" name="Oval Callout 35"/>
          <p:cNvSpPr/>
          <p:nvPr/>
        </p:nvSpPr>
        <p:spPr>
          <a:xfrm>
            <a:off x="4686300" y="2053829"/>
            <a:ext cx="7088981"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b="1" i="1" dirty="0" smtClean="0"/>
              <a:t>I will comfort you and transform the barren land into a garden of Eden where there is joy and gladness. Jerusalem will be rebuilt and inhabited as sure as I created all things.</a:t>
            </a:r>
          </a:p>
        </p:txBody>
      </p:sp>
      <p:sp>
        <p:nvSpPr>
          <p:cNvPr id="37" name="Oval 36"/>
          <p:cNvSpPr/>
          <p:nvPr/>
        </p:nvSpPr>
        <p:spPr>
          <a:xfrm>
            <a:off x="122634" y="249238"/>
            <a:ext cx="677466"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9</a:t>
            </a:r>
            <a:endParaRPr lang="en-SG" sz="4000" dirty="0"/>
          </a:p>
        </p:txBody>
      </p:sp>
    </p:spTree>
    <p:extLst>
      <p:ext uri="{BB962C8B-B14F-4D97-AF65-F5344CB8AC3E}">
        <p14:creationId xmlns:p14="http://schemas.microsoft.com/office/powerpoint/2010/main" val="26490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029326"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4800" i="1" dirty="0"/>
              <a:t>We are so few. Can we become a great people again</a:t>
            </a:r>
            <a:r>
              <a:rPr lang="en-GB" sz="4800" i="1" dirty="0" smtClean="0"/>
              <a:t>?</a:t>
            </a:r>
            <a:endParaRPr lang="en-GB" sz="4800" i="1" dirty="0"/>
          </a:p>
        </p:txBody>
      </p:sp>
      <p:sp>
        <p:nvSpPr>
          <p:cNvPr id="36" name="Oval Callout 35"/>
          <p:cNvSpPr/>
          <p:nvPr/>
        </p:nvSpPr>
        <p:spPr>
          <a:xfrm>
            <a:off x="4224338" y="2053829"/>
            <a:ext cx="7550943"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smtClean="0"/>
              <a:t>Remember Abraham. He became a great nation and so will you once again. Indeed the place will be too small to contain all  your descendants.</a:t>
            </a:r>
          </a:p>
        </p:txBody>
      </p:sp>
      <p:sp>
        <p:nvSpPr>
          <p:cNvPr id="37" name="Oval 36"/>
          <p:cNvSpPr/>
          <p:nvPr/>
        </p:nvSpPr>
        <p:spPr>
          <a:xfrm>
            <a:off x="122634" y="249238"/>
            <a:ext cx="1091804"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10</a:t>
            </a:r>
            <a:endParaRPr lang="en-SG" sz="4000" dirty="0"/>
          </a:p>
        </p:txBody>
      </p:sp>
    </p:spTree>
    <p:extLst>
      <p:ext uri="{BB962C8B-B14F-4D97-AF65-F5344CB8AC3E}">
        <p14:creationId xmlns:p14="http://schemas.microsoft.com/office/powerpoint/2010/main" val="262960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029326"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5400" i="1" dirty="0"/>
              <a:t>Lord, what moves you to be so good to us</a:t>
            </a:r>
            <a:r>
              <a:rPr lang="en-GB" sz="5400" i="1" dirty="0" smtClean="0"/>
              <a:t>?</a:t>
            </a:r>
            <a:endParaRPr lang="en-GB" sz="5400" i="1" dirty="0"/>
          </a:p>
        </p:txBody>
      </p:sp>
      <p:sp>
        <p:nvSpPr>
          <p:cNvPr id="36" name="Oval Callout 35"/>
          <p:cNvSpPr/>
          <p:nvPr/>
        </p:nvSpPr>
        <p:spPr>
          <a:xfrm>
            <a:off x="3838574" y="2053829"/>
            <a:ext cx="7936707"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smtClean="0"/>
              <a:t>I love you and will blot out your sins if you cry to me. Return to me and I will shower mercy and grace on you. For my name’s sake I will turn from my anger.</a:t>
            </a:r>
          </a:p>
        </p:txBody>
      </p:sp>
      <p:sp>
        <p:nvSpPr>
          <p:cNvPr id="37" name="Oval 36"/>
          <p:cNvSpPr/>
          <p:nvPr/>
        </p:nvSpPr>
        <p:spPr>
          <a:xfrm>
            <a:off x="122634" y="249238"/>
            <a:ext cx="1091804"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11</a:t>
            </a:r>
            <a:endParaRPr lang="en-SG" sz="4000" dirty="0"/>
          </a:p>
        </p:txBody>
      </p:sp>
    </p:spTree>
    <p:extLst>
      <p:ext uri="{BB962C8B-B14F-4D97-AF65-F5344CB8AC3E}">
        <p14:creationId xmlns:p14="http://schemas.microsoft.com/office/powerpoint/2010/main" val="3756353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34" name="Picture 3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8137" y="3602038"/>
            <a:ext cx="3162300" cy="3162300"/>
          </a:xfrm>
          <a:prstGeom prst="rect">
            <a:avLst/>
          </a:prstGeom>
        </p:spPr>
      </p:pic>
      <p:sp>
        <p:nvSpPr>
          <p:cNvPr id="35" name="Rounded Rectangular Callout 34"/>
          <p:cNvSpPr/>
          <p:nvPr/>
        </p:nvSpPr>
        <p:spPr>
          <a:xfrm>
            <a:off x="800099" y="342900"/>
            <a:ext cx="6029326" cy="2786063"/>
          </a:xfrm>
          <a:prstGeom prst="wedgeRoundRectCallout">
            <a:avLst>
              <a:gd name="adj1" fmla="val -28422"/>
              <a:gd name="adj2" fmla="val 93782"/>
              <a:gd name="adj3" fmla="val 16667"/>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6000" i="1" dirty="0"/>
              <a:t>You still have a purpose for us then</a:t>
            </a:r>
            <a:r>
              <a:rPr lang="en-GB" sz="6000" i="1" dirty="0" smtClean="0"/>
              <a:t>?</a:t>
            </a:r>
            <a:endParaRPr lang="en-GB" sz="6000" i="1" dirty="0"/>
          </a:p>
        </p:txBody>
      </p:sp>
      <p:sp>
        <p:nvSpPr>
          <p:cNvPr id="36" name="Oval Callout 35"/>
          <p:cNvSpPr/>
          <p:nvPr/>
        </p:nvSpPr>
        <p:spPr>
          <a:xfrm>
            <a:off x="3838574" y="2053829"/>
            <a:ext cx="7936707" cy="4394994"/>
          </a:xfrm>
          <a:prstGeom prst="wedgeEllipseCallout">
            <a:avLst>
              <a:gd name="adj1" fmla="val 55384"/>
              <a:gd name="adj2" fmla="val -95298"/>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600" b="1" i="1" dirty="0" smtClean="0"/>
              <a:t>Yes – you are to be  my witnesses to the nations. I will put my spirit on you to bring Jews and Gentiles to me. You will be my servant, my light and bring salvation to the ends of the earth.</a:t>
            </a:r>
          </a:p>
        </p:txBody>
      </p:sp>
      <p:sp>
        <p:nvSpPr>
          <p:cNvPr id="37" name="Oval 36"/>
          <p:cNvSpPr/>
          <p:nvPr/>
        </p:nvSpPr>
        <p:spPr>
          <a:xfrm>
            <a:off x="122634" y="249238"/>
            <a:ext cx="1091804" cy="779463"/>
          </a:xfrm>
          <a:prstGeom prst="ellipse">
            <a:avLst/>
          </a:prstGeom>
          <a:solidFill>
            <a:srgbClr val="FF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SG" sz="4000" dirty="0" smtClean="0"/>
              <a:t>12</a:t>
            </a:r>
            <a:endParaRPr lang="en-SG" sz="4000" dirty="0"/>
          </a:p>
        </p:txBody>
      </p:sp>
    </p:spTree>
    <p:extLst>
      <p:ext uri="{BB962C8B-B14F-4D97-AF65-F5344CB8AC3E}">
        <p14:creationId xmlns:p14="http://schemas.microsoft.com/office/powerpoint/2010/main" val="21626989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fade">
                                      <p:cBhvr>
                                        <p:cTn id="7" dur="1000"/>
                                        <p:tgtEl>
                                          <p:spTgt spid="36"/>
                                        </p:tgtEl>
                                      </p:cBhvr>
                                    </p:animEffect>
                                    <p:anim calcmode="lin" valueType="num">
                                      <p:cBhvr>
                                        <p:cTn id="8" dur="1000" fill="hold"/>
                                        <p:tgtEl>
                                          <p:spTgt spid="36"/>
                                        </p:tgtEl>
                                        <p:attrNameLst>
                                          <p:attrName>ppt_x</p:attrName>
                                        </p:attrNameLst>
                                      </p:cBhvr>
                                      <p:tavLst>
                                        <p:tav tm="0">
                                          <p:val>
                                            <p:strVal val="#ppt_x"/>
                                          </p:val>
                                        </p:tav>
                                        <p:tav tm="100000">
                                          <p:val>
                                            <p:strVal val="#ppt_x"/>
                                          </p:val>
                                        </p:tav>
                                      </p:tavLst>
                                    </p:anim>
                                    <p:anim calcmode="lin" valueType="num">
                                      <p:cBhvr>
                                        <p:cTn id="9" dur="1000" fill="hold"/>
                                        <p:tgtEl>
                                          <p:spTgt spid="3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32" name="Rectangle 31"/>
          <p:cNvSpPr/>
          <p:nvPr/>
        </p:nvSpPr>
        <p:spPr>
          <a:xfrm>
            <a:off x="209764" y="258178"/>
            <a:ext cx="6652783" cy="707886"/>
          </a:xfrm>
          <a:prstGeom prst="rect">
            <a:avLst/>
          </a:prstGeom>
        </p:spPr>
        <p:txBody>
          <a:bodyPr wrap="none">
            <a:spAutoFit/>
          </a:bodyPr>
          <a:lstStyle/>
          <a:p>
            <a:pPr algn="ctr"/>
            <a:r>
              <a:rPr lang="en-SG"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4. </a:t>
            </a:r>
            <a:r>
              <a:rPr lang="en-SG" sz="4000" b="1" dirty="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The </a:t>
            </a:r>
            <a:r>
              <a:rPr lang="en-SG" sz="40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rPr>
              <a:t>Servant of the Lord.</a:t>
            </a:r>
            <a:endParaRPr lang="en-SG" sz="4000" dirty="0"/>
          </a:p>
        </p:txBody>
      </p:sp>
      <p:pic>
        <p:nvPicPr>
          <p:cNvPr id="33" name="Picture 3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72313" y="0"/>
            <a:ext cx="5119687" cy="6858000"/>
          </a:xfrm>
          <a:prstGeom prst="rect">
            <a:avLst/>
          </a:prstGeom>
          <a:ln>
            <a:noFill/>
          </a:ln>
          <a:effectLst>
            <a:softEdge rad="112500"/>
          </a:effectLst>
        </p:spPr>
      </p:pic>
      <p:sp>
        <p:nvSpPr>
          <p:cNvPr id="34" name="Rectangle 33"/>
          <p:cNvSpPr/>
          <p:nvPr/>
        </p:nvSpPr>
        <p:spPr>
          <a:xfrm>
            <a:off x="-209766" y="1191184"/>
            <a:ext cx="7072313" cy="5189113"/>
          </a:xfrm>
          <a:prstGeom prst="rect">
            <a:avLst/>
          </a:prstGeom>
        </p:spPr>
        <p:txBody>
          <a:bodyPr wrap="square">
            <a:spAutoFit/>
          </a:bodyPr>
          <a:lstStyle/>
          <a:p>
            <a:pPr marL="457200">
              <a:lnSpc>
                <a:spcPct val="115000"/>
              </a:lnSpc>
              <a:spcAft>
                <a:spcPts val="0"/>
              </a:spcAft>
            </a:pP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Servant Songs </a:t>
            </a:r>
            <a:endParaRPr lang="en-SG"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SONG 1: Isaiah 42:1-4</a:t>
            </a:r>
            <a:endParaRPr lang="en-SG"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SONG 2: Isaiah 49:1-6</a:t>
            </a:r>
            <a:endParaRPr lang="en-SG"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SONG 3: Isaiah 50:4-11</a:t>
            </a:r>
            <a:endParaRPr lang="en-SG" sz="2800" b="1"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SONG 4: Isaiah 52:13 – </a:t>
            </a:r>
            <a:r>
              <a:rPr lang="en-SG" sz="32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53:12</a:t>
            </a:r>
          </a:p>
          <a:p>
            <a:pPr marL="457200">
              <a:lnSpc>
                <a:spcPct val="115000"/>
              </a:lnSpc>
              <a:spcAft>
                <a:spcPts val="0"/>
              </a:spcAft>
            </a:pPr>
            <a:endParaRPr lang="en-SG" sz="32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b="1" dirty="0" smtClean="0">
                <a:solidFill>
                  <a:schemeClr val="bg1"/>
                </a:solidFill>
                <a:effectLst>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The Servant is both GOD’S PEOPLE and the MESSIAH (God’s people and Jesus)</a:t>
            </a:r>
            <a:endParaRPr lang="en-SG" sz="2800" b="1" dirty="0">
              <a:solidFill>
                <a:schemeClr val="bg1"/>
              </a:solidFill>
              <a:effectLst>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82147376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14528"/>
            <a:ext cx="12192000" cy="7815072"/>
          </a:xfrm>
          <a:prstGeom prst="rect">
            <a:avLst/>
          </a:prstGeom>
        </p:spPr>
      </p:pic>
    </p:spTree>
    <p:extLst>
      <p:ext uri="{BB962C8B-B14F-4D97-AF65-F5344CB8AC3E}">
        <p14:creationId xmlns:p14="http://schemas.microsoft.com/office/powerpoint/2010/main" val="745058903"/>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1018" y="0"/>
            <a:ext cx="11129963" cy="7558088"/>
          </a:xfrm>
          <a:prstGeom prst="rect">
            <a:avLst/>
          </a:prstGeom>
        </p:spPr>
      </p:pic>
    </p:spTree>
    <p:extLst>
      <p:ext uri="{BB962C8B-B14F-4D97-AF65-F5344CB8AC3E}">
        <p14:creationId xmlns:p14="http://schemas.microsoft.com/office/powerpoint/2010/main" val="1069311274"/>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1999" cy="6858000"/>
          </a:xfrm>
          <a:prstGeom prst="rect">
            <a:avLst/>
          </a:prstGeom>
        </p:spPr>
      </p:pic>
      <p:pic>
        <p:nvPicPr>
          <p:cNvPr id="6" name="Picture 5"/>
          <p:cNvPicPr>
            <a:picLocks noChangeAspect="1"/>
          </p:cNvPicPr>
          <p:nvPr/>
        </p:nvPicPr>
        <p:blipFill>
          <a:blip r:embed="rId3" cstate="print">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6408331" y="811964"/>
            <a:ext cx="5558886" cy="5645986"/>
          </a:xfrm>
          <a:prstGeom prst="rect">
            <a:avLst/>
          </a:prstGeom>
          <a:ln>
            <a:noFill/>
          </a:ln>
          <a:effectLst>
            <a:softEdge rad="112500"/>
          </a:effectLst>
        </p:spPr>
      </p:pic>
      <p:sp>
        <p:nvSpPr>
          <p:cNvPr id="4" name="Rectangle 3"/>
          <p:cNvSpPr/>
          <p:nvPr/>
        </p:nvSpPr>
        <p:spPr>
          <a:xfrm>
            <a:off x="145373" y="1024751"/>
            <a:ext cx="6262958" cy="5317353"/>
          </a:xfrm>
          <a:prstGeom prst="rect">
            <a:avLst/>
          </a:prstGeom>
          <a:solidFill>
            <a:schemeClr val="accent1">
              <a:lumMod val="50000"/>
              <a:alpha val="66000"/>
            </a:schemeClr>
          </a:solidFill>
        </p:spPr>
        <p:txBody>
          <a:bodyPr wrap="square">
            <a:spAutoFit/>
          </a:bodyPr>
          <a:lstStyle/>
          <a:p>
            <a:pPr algn="ctr">
              <a:lnSpc>
                <a:spcPct val="115000"/>
              </a:lnSpc>
              <a:spcAft>
                <a:spcPts val="1000"/>
              </a:spcAft>
            </a:pPr>
            <a:r>
              <a:rPr lang="en-SG" sz="7200" b="1" dirty="0">
                <a:solidFill>
                  <a:schemeClr val="bg1"/>
                </a:solidFill>
                <a:latin typeface="Calibri" panose="020F0502020204030204" pitchFamily="34" charset="0"/>
                <a:ea typeface="Calibri" panose="020F0502020204030204" pitchFamily="34" charset="0"/>
                <a:cs typeface="Times New Roman" panose="02020603050405020304" pitchFamily="18" charset="0"/>
              </a:rPr>
              <a:t>LESSON </a:t>
            </a:r>
            <a:r>
              <a:rPr lang="en-SG" sz="7200" b="1" dirty="0" smtClean="0">
                <a:solidFill>
                  <a:schemeClr val="bg1"/>
                </a:solidFill>
                <a:latin typeface="Calibri" panose="020F0502020204030204" pitchFamily="34" charset="0"/>
                <a:ea typeface="Calibri" panose="020F0502020204030204" pitchFamily="34" charset="0"/>
                <a:cs typeface="Times New Roman" panose="02020603050405020304" pitchFamily="18" charset="0"/>
              </a:rPr>
              <a:t>FIVE: JEREMIAH 1</a:t>
            </a:r>
          </a:p>
          <a:p>
            <a:pPr algn="ctr">
              <a:lnSpc>
                <a:spcPct val="115000"/>
              </a:lnSpc>
              <a:spcAft>
                <a:spcPts val="1000"/>
              </a:spcAft>
            </a:pPr>
            <a:r>
              <a:rPr lang="en-SG" sz="7200" b="1" dirty="0" smtClean="0">
                <a:solidFill>
                  <a:schemeClr val="bg1"/>
                </a:solidFill>
                <a:effectLst/>
                <a:latin typeface="Calibri" panose="020F0502020204030204" pitchFamily="34" charset="0"/>
                <a:ea typeface="Calibri" panose="020F0502020204030204" pitchFamily="34" charset="0"/>
                <a:cs typeface="Times New Roman" panose="02020603050405020304" pitchFamily="18" charset="0"/>
              </a:rPr>
              <a:t>Overview of Jeremiah</a:t>
            </a:r>
            <a:endParaRPr lang="en-SG"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4103486003"/>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348088" y="183835"/>
            <a:ext cx="7069884" cy="754694"/>
          </a:xfrm>
          <a:prstGeom prst="rect">
            <a:avLst/>
          </a:prstGeom>
        </p:spPr>
        <p:txBody>
          <a:bodyPr wrap="none">
            <a:spAutoFit/>
          </a:bodyPr>
          <a:lstStyle/>
          <a:p>
            <a:pPr marL="342900" lvl="0" indent="-342900">
              <a:lnSpc>
                <a:spcPct val="115000"/>
              </a:lnSpc>
              <a:spcAft>
                <a:spcPts val="0"/>
              </a:spcAft>
              <a:buFont typeface="+mj-lt"/>
              <a:buAutoNum type="arabicPeriod"/>
            </a:pPr>
            <a:r>
              <a:rPr lang="en-SG" sz="40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Prophet and His </a:t>
            </a:r>
            <a:r>
              <a:rPr lang="en-SG" sz="40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Time.</a:t>
            </a:r>
            <a:endParaRPr lang="en-SG" sz="2800" b="1"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6" name="Rectangle 5"/>
          <p:cNvSpPr/>
          <p:nvPr/>
        </p:nvSpPr>
        <p:spPr>
          <a:xfrm>
            <a:off x="494385" y="938529"/>
            <a:ext cx="10766282" cy="5681555"/>
          </a:xfrm>
          <a:prstGeom prst="rect">
            <a:avLst/>
          </a:prstGeom>
          <a:solidFill>
            <a:schemeClr val="accent1">
              <a:lumMod val="50000"/>
              <a:alpha val="75000"/>
            </a:schemeClr>
          </a:solidFill>
        </p:spPr>
        <p:txBody>
          <a:bodyPr wrap="square">
            <a:spAutoFit/>
          </a:bodyPr>
          <a:lstStyle/>
          <a:p>
            <a:pPr marL="4572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Jeremiah’s ministry spanned about ________ years, 626-580 BC. He was a prophet divinely called in his youth (1:6) from the Priest-City of </a:t>
            </a:r>
            <a:r>
              <a:rPr lang="en-SG" sz="3200"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Anathoth</a:t>
            </a:r>
            <a:r>
              <a:rPr lang="en-SG" sz="32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a:t>
            </a:r>
          </a:p>
          <a:p>
            <a:pPr marL="4572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His ministry took place during a time of political _____________. The Assyrians were in their death throes. The Babylonians had gained their independence from them and Egypt was coming to life.</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marL="457200">
              <a:lnSpc>
                <a:spcPct val="115000"/>
              </a:lnSpc>
              <a:spcAft>
                <a:spcPts val="0"/>
              </a:spcAft>
            </a:pPr>
            <a:r>
              <a:rPr lang="en-SG" sz="32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endParaRPr lang="en-SG" sz="28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r>
              <a:rPr lang="en-SG" sz="3200" dirty="0">
                <a:solidFill>
                  <a:schemeClr val="bg1"/>
                </a:solidFill>
                <a:latin typeface="Arial" panose="020B0604020202020204" pitchFamily="34" charset="0"/>
                <a:ea typeface="Calibri" panose="020F0502020204030204" pitchFamily="34" charset="0"/>
              </a:rPr>
              <a:t> </a:t>
            </a:r>
            <a:r>
              <a:rPr lang="en-SG" sz="3200" dirty="0" smtClean="0">
                <a:solidFill>
                  <a:schemeClr val="bg1"/>
                </a:solidFill>
                <a:latin typeface="Arial" panose="020B0604020202020204" pitchFamily="34" charset="0"/>
                <a:ea typeface="Calibri" panose="020F0502020204030204" pitchFamily="34" charset="0"/>
              </a:rPr>
              <a:t>    He </a:t>
            </a:r>
            <a:r>
              <a:rPr lang="en-SG" sz="3200" dirty="0">
                <a:solidFill>
                  <a:schemeClr val="bg1"/>
                </a:solidFill>
                <a:latin typeface="Arial" panose="020B0604020202020204" pitchFamily="34" charset="0"/>
                <a:ea typeface="Calibri" panose="020F0502020204030204" pitchFamily="34" charset="0"/>
              </a:rPr>
              <a:t>is often called the “_______________ Prophet” </a:t>
            </a:r>
            <a:endParaRPr lang="en-SG" sz="3200" dirty="0">
              <a:solidFill>
                <a:schemeClr val="bg1"/>
              </a:solidFill>
            </a:endParaRPr>
          </a:p>
        </p:txBody>
      </p:sp>
      <p:sp>
        <p:nvSpPr>
          <p:cNvPr id="7" name="Rectangle 6"/>
          <p:cNvSpPr/>
          <p:nvPr/>
        </p:nvSpPr>
        <p:spPr>
          <a:xfrm>
            <a:off x="7908567" y="884447"/>
            <a:ext cx="704039"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40</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8" name="Rectangle 7"/>
          <p:cNvSpPr/>
          <p:nvPr/>
        </p:nvSpPr>
        <p:spPr>
          <a:xfrm>
            <a:off x="1155208" y="3722033"/>
            <a:ext cx="2209259"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TURMOIL</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5562831" y="5888088"/>
            <a:ext cx="2223686" cy="707886"/>
          </a:xfrm>
          <a:prstGeom prst="rect">
            <a:avLst/>
          </a:prstGeom>
          <a:noFill/>
        </p:spPr>
        <p:txBody>
          <a:bodyPr wrap="none" lIns="91440" tIns="45720" rIns="91440" bIns="45720">
            <a:spAutoFit/>
          </a:bodyPr>
          <a:lstStyle/>
          <a:p>
            <a:pPr algn="ctr"/>
            <a:r>
              <a:rPr lang="en-US" sz="40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WEEPING</a:t>
            </a:r>
            <a:endParaRPr lang="en-US" sz="44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970966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down)">
                                      <p:cBhvr>
                                        <p:cTn id="7" dur="580">
                                          <p:stCondLst>
                                            <p:cond delay="0"/>
                                          </p:stCondLst>
                                        </p:cTn>
                                        <p:tgtEl>
                                          <p:spTgt spid="7"/>
                                        </p:tgtEl>
                                      </p:cBhvr>
                                    </p:animEffect>
                                    <p:anim calcmode="lin" valueType="num">
                                      <p:cBhvr>
                                        <p:cTn id="8"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13" dur="26">
                                          <p:stCondLst>
                                            <p:cond delay="650"/>
                                          </p:stCondLst>
                                        </p:cTn>
                                        <p:tgtEl>
                                          <p:spTgt spid="7"/>
                                        </p:tgtEl>
                                      </p:cBhvr>
                                      <p:to x="100000" y="60000"/>
                                    </p:animScale>
                                    <p:animScale>
                                      <p:cBhvr>
                                        <p:cTn id="14" dur="166" decel="50000">
                                          <p:stCondLst>
                                            <p:cond delay="676"/>
                                          </p:stCondLst>
                                        </p:cTn>
                                        <p:tgtEl>
                                          <p:spTgt spid="7"/>
                                        </p:tgtEl>
                                      </p:cBhvr>
                                      <p:to x="100000" y="100000"/>
                                    </p:animScale>
                                    <p:animScale>
                                      <p:cBhvr>
                                        <p:cTn id="15" dur="26">
                                          <p:stCondLst>
                                            <p:cond delay="1312"/>
                                          </p:stCondLst>
                                        </p:cTn>
                                        <p:tgtEl>
                                          <p:spTgt spid="7"/>
                                        </p:tgtEl>
                                      </p:cBhvr>
                                      <p:to x="100000" y="80000"/>
                                    </p:animScale>
                                    <p:animScale>
                                      <p:cBhvr>
                                        <p:cTn id="16" dur="166" decel="50000">
                                          <p:stCondLst>
                                            <p:cond delay="1338"/>
                                          </p:stCondLst>
                                        </p:cTn>
                                        <p:tgtEl>
                                          <p:spTgt spid="7"/>
                                        </p:tgtEl>
                                      </p:cBhvr>
                                      <p:to x="100000" y="100000"/>
                                    </p:animScale>
                                    <p:animScale>
                                      <p:cBhvr>
                                        <p:cTn id="17" dur="26">
                                          <p:stCondLst>
                                            <p:cond delay="1642"/>
                                          </p:stCondLst>
                                        </p:cTn>
                                        <p:tgtEl>
                                          <p:spTgt spid="7"/>
                                        </p:tgtEl>
                                      </p:cBhvr>
                                      <p:to x="100000" y="90000"/>
                                    </p:animScale>
                                    <p:animScale>
                                      <p:cBhvr>
                                        <p:cTn id="18" dur="166" decel="50000">
                                          <p:stCondLst>
                                            <p:cond delay="1668"/>
                                          </p:stCondLst>
                                        </p:cTn>
                                        <p:tgtEl>
                                          <p:spTgt spid="7"/>
                                        </p:tgtEl>
                                      </p:cBhvr>
                                      <p:to x="100000" y="100000"/>
                                    </p:animScale>
                                    <p:animScale>
                                      <p:cBhvr>
                                        <p:cTn id="19" dur="26">
                                          <p:stCondLst>
                                            <p:cond delay="1808"/>
                                          </p:stCondLst>
                                        </p:cTn>
                                        <p:tgtEl>
                                          <p:spTgt spid="7"/>
                                        </p:tgtEl>
                                      </p:cBhvr>
                                      <p:to x="100000" y="95000"/>
                                    </p:animScale>
                                    <p:animScale>
                                      <p:cBhvr>
                                        <p:cTn id="20" dur="166" decel="50000">
                                          <p:stCondLst>
                                            <p:cond delay="1834"/>
                                          </p:stCondLst>
                                        </p:cTn>
                                        <p:tgtEl>
                                          <p:spTgt spid="7"/>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80">
                                          <p:stCondLst>
                                            <p:cond delay="0"/>
                                          </p:stCondLst>
                                        </p:cTn>
                                        <p:tgtEl>
                                          <p:spTgt spid="8"/>
                                        </p:tgtEl>
                                      </p:cBhvr>
                                    </p:animEffect>
                                    <p:anim calcmode="lin" valueType="num">
                                      <p:cBhvr>
                                        <p:cTn id="26"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31" dur="26">
                                          <p:stCondLst>
                                            <p:cond delay="650"/>
                                          </p:stCondLst>
                                        </p:cTn>
                                        <p:tgtEl>
                                          <p:spTgt spid="8"/>
                                        </p:tgtEl>
                                      </p:cBhvr>
                                      <p:to x="100000" y="60000"/>
                                    </p:animScale>
                                    <p:animScale>
                                      <p:cBhvr>
                                        <p:cTn id="32" dur="166" decel="50000">
                                          <p:stCondLst>
                                            <p:cond delay="676"/>
                                          </p:stCondLst>
                                        </p:cTn>
                                        <p:tgtEl>
                                          <p:spTgt spid="8"/>
                                        </p:tgtEl>
                                      </p:cBhvr>
                                      <p:to x="100000" y="100000"/>
                                    </p:animScale>
                                    <p:animScale>
                                      <p:cBhvr>
                                        <p:cTn id="33" dur="26">
                                          <p:stCondLst>
                                            <p:cond delay="1312"/>
                                          </p:stCondLst>
                                        </p:cTn>
                                        <p:tgtEl>
                                          <p:spTgt spid="8"/>
                                        </p:tgtEl>
                                      </p:cBhvr>
                                      <p:to x="100000" y="80000"/>
                                    </p:animScale>
                                    <p:animScale>
                                      <p:cBhvr>
                                        <p:cTn id="34" dur="166" decel="50000">
                                          <p:stCondLst>
                                            <p:cond delay="1338"/>
                                          </p:stCondLst>
                                        </p:cTn>
                                        <p:tgtEl>
                                          <p:spTgt spid="8"/>
                                        </p:tgtEl>
                                      </p:cBhvr>
                                      <p:to x="100000" y="100000"/>
                                    </p:animScale>
                                    <p:animScale>
                                      <p:cBhvr>
                                        <p:cTn id="35" dur="26">
                                          <p:stCondLst>
                                            <p:cond delay="1642"/>
                                          </p:stCondLst>
                                        </p:cTn>
                                        <p:tgtEl>
                                          <p:spTgt spid="8"/>
                                        </p:tgtEl>
                                      </p:cBhvr>
                                      <p:to x="100000" y="90000"/>
                                    </p:animScale>
                                    <p:animScale>
                                      <p:cBhvr>
                                        <p:cTn id="36" dur="166" decel="50000">
                                          <p:stCondLst>
                                            <p:cond delay="1668"/>
                                          </p:stCondLst>
                                        </p:cTn>
                                        <p:tgtEl>
                                          <p:spTgt spid="8"/>
                                        </p:tgtEl>
                                      </p:cBhvr>
                                      <p:to x="100000" y="100000"/>
                                    </p:animScale>
                                    <p:animScale>
                                      <p:cBhvr>
                                        <p:cTn id="37" dur="26">
                                          <p:stCondLst>
                                            <p:cond delay="1808"/>
                                          </p:stCondLst>
                                        </p:cTn>
                                        <p:tgtEl>
                                          <p:spTgt spid="8"/>
                                        </p:tgtEl>
                                      </p:cBhvr>
                                      <p:to x="100000" y="95000"/>
                                    </p:animScale>
                                    <p:animScale>
                                      <p:cBhvr>
                                        <p:cTn id="38" dur="166" decel="50000">
                                          <p:stCondLst>
                                            <p:cond delay="1834"/>
                                          </p:stCondLst>
                                        </p:cTn>
                                        <p:tgtEl>
                                          <p:spTgt spid="8"/>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wipe(down)">
                                      <p:cBhvr>
                                        <p:cTn id="43" dur="580">
                                          <p:stCondLst>
                                            <p:cond delay="0"/>
                                          </p:stCondLst>
                                        </p:cTn>
                                        <p:tgtEl>
                                          <p:spTgt spid="9"/>
                                        </p:tgtEl>
                                      </p:cBhvr>
                                    </p:animEffect>
                                    <p:anim calcmode="lin" valueType="num">
                                      <p:cBhvr>
                                        <p:cTn id="44"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49" dur="26">
                                          <p:stCondLst>
                                            <p:cond delay="650"/>
                                          </p:stCondLst>
                                        </p:cTn>
                                        <p:tgtEl>
                                          <p:spTgt spid="9"/>
                                        </p:tgtEl>
                                      </p:cBhvr>
                                      <p:to x="100000" y="60000"/>
                                    </p:animScale>
                                    <p:animScale>
                                      <p:cBhvr>
                                        <p:cTn id="50" dur="166" decel="50000">
                                          <p:stCondLst>
                                            <p:cond delay="676"/>
                                          </p:stCondLst>
                                        </p:cTn>
                                        <p:tgtEl>
                                          <p:spTgt spid="9"/>
                                        </p:tgtEl>
                                      </p:cBhvr>
                                      <p:to x="100000" y="100000"/>
                                    </p:animScale>
                                    <p:animScale>
                                      <p:cBhvr>
                                        <p:cTn id="51" dur="26">
                                          <p:stCondLst>
                                            <p:cond delay="1312"/>
                                          </p:stCondLst>
                                        </p:cTn>
                                        <p:tgtEl>
                                          <p:spTgt spid="9"/>
                                        </p:tgtEl>
                                      </p:cBhvr>
                                      <p:to x="100000" y="80000"/>
                                    </p:animScale>
                                    <p:animScale>
                                      <p:cBhvr>
                                        <p:cTn id="52" dur="166" decel="50000">
                                          <p:stCondLst>
                                            <p:cond delay="1338"/>
                                          </p:stCondLst>
                                        </p:cTn>
                                        <p:tgtEl>
                                          <p:spTgt spid="9"/>
                                        </p:tgtEl>
                                      </p:cBhvr>
                                      <p:to x="100000" y="100000"/>
                                    </p:animScale>
                                    <p:animScale>
                                      <p:cBhvr>
                                        <p:cTn id="53" dur="26">
                                          <p:stCondLst>
                                            <p:cond delay="1642"/>
                                          </p:stCondLst>
                                        </p:cTn>
                                        <p:tgtEl>
                                          <p:spTgt spid="9"/>
                                        </p:tgtEl>
                                      </p:cBhvr>
                                      <p:to x="100000" y="90000"/>
                                    </p:animScale>
                                    <p:animScale>
                                      <p:cBhvr>
                                        <p:cTn id="54" dur="166" decel="50000">
                                          <p:stCondLst>
                                            <p:cond delay="1668"/>
                                          </p:stCondLst>
                                        </p:cTn>
                                        <p:tgtEl>
                                          <p:spTgt spid="9"/>
                                        </p:tgtEl>
                                      </p:cBhvr>
                                      <p:to x="100000" y="100000"/>
                                    </p:animScale>
                                    <p:animScale>
                                      <p:cBhvr>
                                        <p:cTn id="55" dur="26">
                                          <p:stCondLst>
                                            <p:cond delay="1808"/>
                                          </p:stCondLst>
                                        </p:cTn>
                                        <p:tgtEl>
                                          <p:spTgt spid="9"/>
                                        </p:tgtEl>
                                      </p:cBhvr>
                                      <p:to x="100000" y="95000"/>
                                    </p:animScale>
                                    <p:animScale>
                                      <p:cBhvr>
                                        <p:cTn id="56" dur="166" decel="50000">
                                          <p:stCondLst>
                                            <p:cond delay="1834"/>
                                          </p:stCondLst>
                                        </p:cTn>
                                        <p:tgtEl>
                                          <p:spTgt spid="9"/>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8" grpId="0"/>
      <p:bldP spid="9" grpId="0"/>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4" name="Rectangle 3"/>
          <p:cNvSpPr/>
          <p:nvPr/>
        </p:nvSpPr>
        <p:spPr>
          <a:xfrm>
            <a:off x="73530" y="0"/>
            <a:ext cx="5100637" cy="1188530"/>
          </a:xfrm>
          <a:prstGeom prst="rect">
            <a:avLst/>
          </a:prstGeom>
        </p:spPr>
        <p:txBody>
          <a:bodyPr wrap="square">
            <a:spAutoFit/>
          </a:bodyPr>
          <a:lstStyle/>
          <a:p>
            <a:pPr marL="457200" algn="ctr">
              <a:lnSpc>
                <a:spcPct val="115000"/>
              </a:lnSpc>
              <a:spcAft>
                <a:spcPts val="0"/>
              </a:spcAft>
            </a:pPr>
            <a:r>
              <a:rPr lang="en-SG" sz="3200" b="1" dirty="0">
                <a:solidFill>
                  <a:schemeClr val="bg1"/>
                </a:solidFill>
                <a:latin typeface="Arial" panose="020B0604020202020204" pitchFamily="34" charset="0"/>
                <a:ea typeface="Calibri" panose="020F0502020204030204" pitchFamily="34" charset="0"/>
                <a:cs typeface="Times New Roman" panose="02020603050405020304" pitchFamily="18" charset="0"/>
              </a:rPr>
              <a:t>Historical Span of Jeremiah’s Teaching.</a:t>
            </a:r>
            <a:endParaRPr lang="en-SG" sz="28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6" name="Picture 5"/>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5786438" y="0"/>
            <a:ext cx="6405562" cy="6880261"/>
          </a:xfrm>
          <a:prstGeom prst="rect">
            <a:avLst/>
          </a:prstGeom>
          <a:ln>
            <a:noFill/>
          </a:ln>
          <a:effectLst>
            <a:softEdge rad="112500"/>
          </a:effectLst>
        </p:spPr>
      </p:pic>
      <p:sp>
        <p:nvSpPr>
          <p:cNvPr id="7" name="Rectangle 6"/>
          <p:cNvSpPr/>
          <p:nvPr/>
        </p:nvSpPr>
        <p:spPr>
          <a:xfrm>
            <a:off x="142875" y="1188530"/>
            <a:ext cx="5643563" cy="5613845"/>
          </a:xfrm>
          <a:prstGeom prst="rect">
            <a:avLst/>
          </a:prstGeom>
          <a:solidFill>
            <a:schemeClr val="accent1">
              <a:lumMod val="50000"/>
              <a:alpha val="81000"/>
            </a:schemeClr>
          </a:solidFill>
        </p:spPr>
        <p:txBody>
          <a:bodyPr wrap="square">
            <a:spAutoFit/>
          </a:bodyPr>
          <a:lstStyle/>
          <a:p>
            <a:pPr lvl="0" algn="ctr">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The Reign of </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Kings</a:t>
            </a:r>
            <a:endParaRPr lang="en-SG" sz="2400"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spcAft>
                <a:spcPts val="0"/>
              </a:spcAft>
            </a:pPr>
            <a:r>
              <a:rPr lang="en-SG" sz="2800" b="1" dirty="0" err="1" smtClean="0">
                <a:solidFill>
                  <a:schemeClr val="bg1"/>
                </a:solidFill>
                <a:latin typeface="Arial" panose="020B0604020202020204" pitchFamily="34" charset="0"/>
                <a:ea typeface="Calibri" panose="020F0502020204030204" pitchFamily="34" charset="0"/>
                <a:cs typeface="Times New Roman" panose="02020603050405020304" pitchFamily="18" charset="0"/>
              </a:rPr>
              <a:t>i</a:t>
            </a: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 JOSIAH’S REIGN</a:t>
            </a:r>
          </a:p>
          <a:p>
            <a:pPr lvl="0">
              <a:lnSpc>
                <a:spcPct val="115000"/>
              </a:lnSpc>
              <a:spcAft>
                <a:spcPts val="0"/>
              </a:spcAft>
            </a:pPr>
            <a:r>
              <a:rPr lang="en-SG" sz="2800" b="1"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Jeremiah’s _________ and early  	__________. Great __________.</a:t>
            </a:r>
          </a:p>
          <a:p>
            <a:pPr lvl="0">
              <a:lnSpc>
                <a:spcPct val="115000"/>
              </a:lnSpc>
              <a:spcAft>
                <a:spcPts val="0"/>
              </a:spcAft>
            </a:pPr>
            <a:r>
              <a:rPr lang="en-SG" sz="2800" b="1"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ii. JEHOIAKIM’S REIGN</a:t>
            </a:r>
          </a:p>
          <a:p>
            <a:pPr lvl="0">
              <a:lnSpc>
                <a:spcPct val="115000"/>
              </a:lnSpc>
              <a:spcAft>
                <a:spcPts val="0"/>
              </a:spcAft>
            </a:pPr>
            <a:r>
              <a:rPr lang="en-SG" sz="2800" dirty="0" smtClean="0"/>
              <a:t>	</a:t>
            </a:r>
            <a:r>
              <a:rPr lang="en-SG" sz="2400" dirty="0" smtClean="0">
                <a:solidFill>
                  <a:schemeClr val="bg1"/>
                </a:solidFill>
                <a:latin typeface="Arial" panose="020B0604020202020204" pitchFamily="34" charset="0"/>
                <a:cs typeface="Arial" panose="020B0604020202020204" pitchFamily="34" charset="0"/>
              </a:rPr>
              <a:t>He </a:t>
            </a:r>
            <a:r>
              <a:rPr lang="en-SG" sz="2400" dirty="0">
                <a:solidFill>
                  <a:schemeClr val="bg1"/>
                </a:solidFill>
                <a:latin typeface="Arial" panose="020B0604020202020204" pitchFamily="34" charset="0"/>
                <a:cs typeface="Arial" panose="020B0604020202020204" pitchFamily="34" charset="0"/>
              </a:rPr>
              <a:t>was a ______ </a:t>
            </a:r>
            <a:r>
              <a:rPr lang="en-SG" sz="2400" dirty="0" smtClean="0">
                <a:solidFill>
                  <a:schemeClr val="bg1"/>
                </a:solidFill>
                <a:latin typeface="Arial" panose="020B0604020202020204" pitchFamily="34" charset="0"/>
                <a:cs typeface="Arial" panose="020B0604020202020204" pitchFamily="34" charset="0"/>
              </a:rPr>
              <a:t>king. Chapters 	7-23 of Jeremiah written.</a:t>
            </a:r>
            <a:endParaRPr lang="en-SG" sz="2400" b="1" dirty="0" smtClean="0">
              <a:solidFill>
                <a:schemeClr val="bg1"/>
              </a:solidFill>
              <a:effectLst/>
              <a:latin typeface="Arial" panose="020B0604020202020204" pitchFamily="34" charset="0"/>
              <a:ea typeface="Calibri" panose="020F0502020204030204" pitchFamily="34" charset="0"/>
              <a:cs typeface="Arial" panose="020B0604020202020204" pitchFamily="34" charset="0"/>
            </a:endParaRPr>
          </a:p>
          <a:p>
            <a:pPr lvl="0">
              <a:lnSpc>
                <a:spcPct val="115000"/>
              </a:lnSpc>
              <a:spcAft>
                <a:spcPts val="0"/>
              </a:spcAft>
            </a:pPr>
            <a:r>
              <a:rPr lang="en-SG" sz="2800" b="1"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iii. ZEDEKIAH’S REIGN</a:t>
            </a:r>
          </a:p>
          <a:p>
            <a:pPr lvl="0">
              <a:lnSpc>
                <a:spcPct val="115000"/>
              </a:lnSpc>
              <a:spcAft>
                <a:spcPts val="0"/>
              </a:spcAft>
            </a:pPr>
            <a:r>
              <a:rPr lang="en-SG" sz="24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Lacked _________________.</a:t>
            </a:r>
          </a:p>
          <a:p>
            <a:pPr lvl="0">
              <a:lnSpc>
                <a:spcPct val="115000"/>
              </a:lnSpc>
              <a:spcAft>
                <a:spcPts val="0"/>
              </a:spcAft>
            </a:pPr>
            <a:r>
              <a:rPr lang="en-SG" sz="2400" dirty="0">
                <a:solidFill>
                  <a:schemeClr val="bg1"/>
                </a:solidFill>
                <a:latin typeface="Arial" panose="020B0604020202020204" pitchFamily="34" charset="0"/>
                <a:ea typeface="Calibri" panose="020F0502020204030204" pitchFamily="34" charset="0"/>
                <a:cs typeface="Times New Roman" panose="02020603050405020304" pitchFamily="18" charset="0"/>
              </a:rPr>
              <a:t>	</a:t>
            </a: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Jeremiah 24-39 written.</a:t>
            </a:r>
          </a:p>
          <a:p>
            <a:pPr lvl="0">
              <a:lnSpc>
                <a:spcPct val="115000"/>
              </a:lnSpc>
              <a:spcAft>
                <a:spcPts val="0"/>
              </a:spcAft>
            </a:pPr>
            <a:r>
              <a:rPr lang="en-SG" sz="2400" dirty="0" smtClean="0">
                <a:solidFill>
                  <a:schemeClr val="bg1"/>
                </a:solidFill>
                <a:effectLst/>
                <a:latin typeface="Arial" panose="020B0604020202020204" pitchFamily="34" charset="0"/>
                <a:ea typeface="Calibri" panose="020F0502020204030204" pitchFamily="34" charset="0"/>
                <a:cs typeface="Times New Roman" panose="02020603050405020304" pitchFamily="18" charset="0"/>
              </a:rPr>
              <a:t>	Destruction of Jerusalem.</a:t>
            </a:r>
          </a:p>
          <a:p>
            <a:pPr lvl="0">
              <a:lnSpc>
                <a:spcPct val="115000"/>
              </a:lnSpc>
              <a:spcAft>
                <a:spcPts val="0"/>
              </a:spcAft>
            </a:pPr>
            <a:r>
              <a:rPr lang="en-SG" sz="2400" dirty="0" smtClean="0">
                <a:solidFill>
                  <a:schemeClr val="bg1"/>
                </a:solidFill>
                <a:latin typeface="Arial" panose="020B0604020202020204" pitchFamily="34" charset="0"/>
                <a:ea typeface="Calibri" panose="020F0502020204030204" pitchFamily="34" charset="0"/>
                <a:cs typeface="Times New Roman" panose="02020603050405020304" pitchFamily="18" charset="0"/>
              </a:rPr>
              <a:t>Jeremiah also wrote _______________</a:t>
            </a:r>
            <a:endParaRPr lang="en-SG" sz="20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8" name="Rectangle 7"/>
          <p:cNvSpPr/>
          <p:nvPr/>
        </p:nvSpPr>
        <p:spPr>
          <a:xfrm>
            <a:off x="2666566" y="2129553"/>
            <a:ext cx="1638589"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CALLING</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9" name="Rectangle 8"/>
          <p:cNvSpPr/>
          <p:nvPr/>
        </p:nvSpPr>
        <p:spPr>
          <a:xfrm>
            <a:off x="1005514" y="2598461"/>
            <a:ext cx="1940980" cy="523220"/>
          </a:xfrm>
          <a:prstGeom prst="rect">
            <a:avLst/>
          </a:prstGeom>
          <a:noFill/>
        </p:spPr>
        <p:txBody>
          <a:bodyPr wrap="none" lIns="91440" tIns="45720" rIns="91440" bIns="45720">
            <a:spAutoFit/>
          </a:bodyPr>
          <a:lstStyle/>
          <a:p>
            <a:pPr algn="ctr"/>
            <a:r>
              <a:rPr lang="en-US" sz="28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PREACHING</a:t>
            </a:r>
            <a:endParaRPr lang="en-US" sz="32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0" name="Rectangle 9"/>
          <p:cNvSpPr/>
          <p:nvPr/>
        </p:nvSpPr>
        <p:spPr>
          <a:xfrm>
            <a:off x="3809133" y="2542857"/>
            <a:ext cx="1863203"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REFORMS</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1" name="Rectangle 10"/>
          <p:cNvSpPr/>
          <p:nvPr/>
        </p:nvSpPr>
        <p:spPr>
          <a:xfrm>
            <a:off x="2563667" y="3520764"/>
            <a:ext cx="918008"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BAD</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2" name="Rectangle 11"/>
          <p:cNvSpPr/>
          <p:nvPr/>
        </p:nvSpPr>
        <p:spPr>
          <a:xfrm>
            <a:off x="2443185" y="4864290"/>
            <a:ext cx="2076980"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BACKBONE</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
        <p:nvSpPr>
          <p:cNvPr id="14" name="Rectangle 13"/>
          <p:cNvSpPr/>
          <p:nvPr/>
        </p:nvSpPr>
        <p:spPr>
          <a:xfrm>
            <a:off x="2907315" y="6153942"/>
            <a:ext cx="2879123" cy="584775"/>
          </a:xfrm>
          <a:prstGeom prst="rect">
            <a:avLst/>
          </a:prstGeom>
          <a:noFill/>
        </p:spPr>
        <p:txBody>
          <a:bodyPr wrap="none" lIns="91440" tIns="45720" rIns="91440" bIns="45720">
            <a:spAutoFit/>
          </a:bodyPr>
          <a:lstStyle/>
          <a:p>
            <a:pPr algn="ctr"/>
            <a:r>
              <a:rPr lang="en-US" sz="3200" b="1" dirty="0" smtClean="0">
                <a:ln w="10160">
                  <a:solidFill>
                    <a:schemeClr val="accent5"/>
                  </a:solidFill>
                  <a:prstDash val="solid"/>
                </a:ln>
                <a:solidFill>
                  <a:srgbClr val="FFFF00"/>
                </a:solidFill>
                <a:effectLst>
                  <a:outerShdw blurRad="38100" dist="22860" dir="5400000" algn="tl" rotWithShape="0">
                    <a:srgbClr val="000000">
                      <a:alpha val="30000"/>
                    </a:srgbClr>
                  </a:outerShdw>
                </a:effectLst>
              </a:rPr>
              <a:t>LAMENTATIONS</a:t>
            </a:r>
            <a:endParaRPr lang="en-US" sz="3600" b="1" dirty="0">
              <a:ln w="10160">
                <a:solidFill>
                  <a:schemeClr val="accent5"/>
                </a:solidFill>
                <a:prstDash val="solid"/>
              </a:ln>
              <a:solidFill>
                <a:srgbClr val="FFFF00"/>
              </a:solidFill>
              <a:effectLst>
                <a:outerShdw blurRad="38100" dist="22860" dir="5400000" algn="tl" rotWithShape="0">
                  <a:srgbClr val="000000">
                    <a:alpha val="30000"/>
                  </a:srgbClr>
                </a:outerShdw>
              </a:effectLst>
            </a:endParaRPr>
          </a:p>
        </p:txBody>
      </p:sp>
    </p:spTree>
    <p:extLst>
      <p:ext uri="{BB962C8B-B14F-4D97-AF65-F5344CB8AC3E}">
        <p14:creationId xmlns:p14="http://schemas.microsoft.com/office/powerpoint/2010/main" val="32791562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wipe(down)">
                                      <p:cBhvr>
                                        <p:cTn id="7" dur="580">
                                          <p:stCondLst>
                                            <p:cond delay="0"/>
                                          </p:stCondLst>
                                        </p:cTn>
                                        <p:tgtEl>
                                          <p:spTgt spid="8"/>
                                        </p:tgtEl>
                                      </p:cBhvr>
                                    </p:animEffect>
                                    <p:anim calcmode="lin" valueType="num">
                                      <p:cBhvr>
                                        <p:cTn id="8" dur="1822" tmFilter="0,0; 0.14,0.36; 0.43,0.73; 0.71,0.91; 1.0,1.0">
                                          <p:stCondLst>
                                            <p:cond delay="0"/>
                                          </p:stCondLst>
                                        </p:cTn>
                                        <p:tgtEl>
                                          <p:spTgt spid="8"/>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8"/>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8"/>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8"/>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8"/>
                                        </p:tgtEl>
                                        <p:attrNameLst>
                                          <p:attrName>ppt_y</p:attrName>
                                        </p:attrNameLst>
                                      </p:cBhvr>
                                      <p:tavLst>
                                        <p:tav tm="0" fmla="#ppt_y-sin(pi*$)/81">
                                          <p:val>
                                            <p:fltVal val="0"/>
                                          </p:val>
                                        </p:tav>
                                        <p:tav tm="100000">
                                          <p:val>
                                            <p:fltVal val="1"/>
                                          </p:val>
                                        </p:tav>
                                      </p:tavLst>
                                    </p:anim>
                                    <p:animScale>
                                      <p:cBhvr>
                                        <p:cTn id="13" dur="26">
                                          <p:stCondLst>
                                            <p:cond delay="650"/>
                                          </p:stCondLst>
                                        </p:cTn>
                                        <p:tgtEl>
                                          <p:spTgt spid="8"/>
                                        </p:tgtEl>
                                      </p:cBhvr>
                                      <p:to x="100000" y="60000"/>
                                    </p:animScale>
                                    <p:animScale>
                                      <p:cBhvr>
                                        <p:cTn id="14" dur="166" decel="50000">
                                          <p:stCondLst>
                                            <p:cond delay="676"/>
                                          </p:stCondLst>
                                        </p:cTn>
                                        <p:tgtEl>
                                          <p:spTgt spid="8"/>
                                        </p:tgtEl>
                                      </p:cBhvr>
                                      <p:to x="100000" y="100000"/>
                                    </p:animScale>
                                    <p:animScale>
                                      <p:cBhvr>
                                        <p:cTn id="15" dur="26">
                                          <p:stCondLst>
                                            <p:cond delay="1312"/>
                                          </p:stCondLst>
                                        </p:cTn>
                                        <p:tgtEl>
                                          <p:spTgt spid="8"/>
                                        </p:tgtEl>
                                      </p:cBhvr>
                                      <p:to x="100000" y="80000"/>
                                    </p:animScale>
                                    <p:animScale>
                                      <p:cBhvr>
                                        <p:cTn id="16" dur="166" decel="50000">
                                          <p:stCondLst>
                                            <p:cond delay="1338"/>
                                          </p:stCondLst>
                                        </p:cTn>
                                        <p:tgtEl>
                                          <p:spTgt spid="8"/>
                                        </p:tgtEl>
                                      </p:cBhvr>
                                      <p:to x="100000" y="100000"/>
                                    </p:animScale>
                                    <p:animScale>
                                      <p:cBhvr>
                                        <p:cTn id="17" dur="26">
                                          <p:stCondLst>
                                            <p:cond delay="1642"/>
                                          </p:stCondLst>
                                        </p:cTn>
                                        <p:tgtEl>
                                          <p:spTgt spid="8"/>
                                        </p:tgtEl>
                                      </p:cBhvr>
                                      <p:to x="100000" y="90000"/>
                                    </p:animScale>
                                    <p:animScale>
                                      <p:cBhvr>
                                        <p:cTn id="18" dur="166" decel="50000">
                                          <p:stCondLst>
                                            <p:cond delay="1668"/>
                                          </p:stCondLst>
                                        </p:cTn>
                                        <p:tgtEl>
                                          <p:spTgt spid="8"/>
                                        </p:tgtEl>
                                      </p:cBhvr>
                                      <p:to x="100000" y="100000"/>
                                    </p:animScale>
                                    <p:animScale>
                                      <p:cBhvr>
                                        <p:cTn id="19" dur="26">
                                          <p:stCondLst>
                                            <p:cond delay="1808"/>
                                          </p:stCondLst>
                                        </p:cTn>
                                        <p:tgtEl>
                                          <p:spTgt spid="8"/>
                                        </p:tgtEl>
                                      </p:cBhvr>
                                      <p:to x="100000" y="95000"/>
                                    </p:animScale>
                                    <p:animScale>
                                      <p:cBhvr>
                                        <p:cTn id="20" dur="166" decel="50000">
                                          <p:stCondLst>
                                            <p:cond delay="1834"/>
                                          </p:stCondLst>
                                        </p:cTn>
                                        <p:tgtEl>
                                          <p:spTgt spid="8"/>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grpId="0" nodeType="clickEffect">
                                  <p:stCondLst>
                                    <p:cond delay="0"/>
                                  </p:stCondLst>
                                  <p:childTnLst>
                                    <p:set>
                                      <p:cBhvr>
                                        <p:cTn id="24" dur="1" fill="hold">
                                          <p:stCondLst>
                                            <p:cond delay="0"/>
                                          </p:stCondLst>
                                        </p:cTn>
                                        <p:tgtEl>
                                          <p:spTgt spid="9"/>
                                        </p:tgtEl>
                                        <p:attrNameLst>
                                          <p:attrName>style.visibility</p:attrName>
                                        </p:attrNameLst>
                                      </p:cBhvr>
                                      <p:to>
                                        <p:strVal val="visible"/>
                                      </p:to>
                                    </p:set>
                                    <p:animEffect transition="in" filter="wipe(down)">
                                      <p:cBhvr>
                                        <p:cTn id="25" dur="580">
                                          <p:stCondLst>
                                            <p:cond delay="0"/>
                                          </p:stCondLst>
                                        </p:cTn>
                                        <p:tgtEl>
                                          <p:spTgt spid="9"/>
                                        </p:tgtEl>
                                      </p:cBhvr>
                                    </p:animEffect>
                                    <p:anim calcmode="lin" valueType="num">
                                      <p:cBhvr>
                                        <p:cTn id="26" dur="1822" tmFilter="0,0; 0.14,0.36; 0.43,0.73; 0.71,0.91; 1.0,1.0">
                                          <p:stCondLst>
                                            <p:cond delay="0"/>
                                          </p:stCondLst>
                                        </p:cTn>
                                        <p:tgtEl>
                                          <p:spTgt spid="9"/>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9"/>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9"/>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9"/>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9"/>
                                        </p:tgtEl>
                                        <p:attrNameLst>
                                          <p:attrName>ppt_y</p:attrName>
                                        </p:attrNameLst>
                                      </p:cBhvr>
                                      <p:tavLst>
                                        <p:tav tm="0" fmla="#ppt_y-sin(pi*$)/81">
                                          <p:val>
                                            <p:fltVal val="0"/>
                                          </p:val>
                                        </p:tav>
                                        <p:tav tm="100000">
                                          <p:val>
                                            <p:fltVal val="1"/>
                                          </p:val>
                                        </p:tav>
                                      </p:tavLst>
                                    </p:anim>
                                    <p:animScale>
                                      <p:cBhvr>
                                        <p:cTn id="31" dur="26">
                                          <p:stCondLst>
                                            <p:cond delay="650"/>
                                          </p:stCondLst>
                                        </p:cTn>
                                        <p:tgtEl>
                                          <p:spTgt spid="9"/>
                                        </p:tgtEl>
                                      </p:cBhvr>
                                      <p:to x="100000" y="60000"/>
                                    </p:animScale>
                                    <p:animScale>
                                      <p:cBhvr>
                                        <p:cTn id="32" dur="166" decel="50000">
                                          <p:stCondLst>
                                            <p:cond delay="676"/>
                                          </p:stCondLst>
                                        </p:cTn>
                                        <p:tgtEl>
                                          <p:spTgt spid="9"/>
                                        </p:tgtEl>
                                      </p:cBhvr>
                                      <p:to x="100000" y="100000"/>
                                    </p:animScale>
                                    <p:animScale>
                                      <p:cBhvr>
                                        <p:cTn id="33" dur="26">
                                          <p:stCondLst>
                                            <p:cond delay="1312"/>
                                          </p:stCondLst>
                                        </p:cTn>
                                        <p:tgtEl>
                                          <p:spTgt spid="9"/>
                                        </p:tgtEl>
                                      </p:cBhvr>
                                      <p:to x="100000" y="80000"/>
                                    </p:animScale>
                                    <p:animScale>
                                      <p:cBhvr>
                                        <p:cTn id="34" dur="166" decel="50000">
                                          <p:stCondLst>
                                            <p:cond delay="1338"/>
                                          </p:stCondLst>
                                        </p:cTn>
                                        <p:tgtEl>
                                          <p:spTgt spid="9"/>
                                        </p:tgtEl>
                                      </p:cBhvr>
                                      <p:to x="100000" y="100000"/>
                                    </p:animScale>
                                    <p:animScale>
                                      <p:cBhvr>
                                        <p:cTn id="35" dur="26">
                                          <p:stCondLst>
                                            <p:cond delay="1642"/>
                                          </p:stCondLst>
                                        </p:cTn>
                                        <p:tgtEl>
                                          <p:spTgt spid="9"/>
                                        </p:tgtEl>
                                      </p:cBhvr>
                                      <p:to x="100000" y="90000"/>
                                    </p:animScale>
                                    <p:animScale>
                                      <p:cBhvr>
                                        <p:cTn id="36" dur="166" decel="50000">
                                          <p:stCondLst>
                                            <p:cond delay="1668"/>
                                          </p:stCondLst>
                                        </p:cTn>
                                        <p:tgtEl>
                                          <p:spTgt spid="9"/>
                                        </p:tgtEl>
                                      </p:cBhvr>
                                      <p:to x="100000" y="100000"/>
                                    </p:animScale>
                                    <p:animScale>
                                      <p:cBhvr>
                                        <p:cTn id="37" dur="26">
                                          <p:stCondLst>
                                            <p:cond delay="1808"/>
                                          </p:stCondLst>
                                        </p:cTn>
                                        <p:tgtEl>
                                          <p:spTgt spid="9"/>
                                        </p:tgtEl>
                                      </p:cBhvr>
                                      <p:to x="100000" y="95000"/>
                                    </p:animScale>
                                    <p:animScale>
                                      <p:cBhvr>
                                        <p:cTn id="38" dur="166" decel="50000">
                                          <p:stCondLst>
                                            <p:cond delay="1834"/>
                                          </p:stCondLst>
                                        </p:cTn>
                                        <p:tgtEl>
                                          <p:spTgt spid="9"/>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26" presetClass="entr" presetSubtype="0" fill="hold" grpId="0" nodeType="click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wipe(down)">
                                      <p:cBhvr>
                                        <p:cTn id="43" dur="580">
                                          <p:stCondLst>
                                            <p:cond delay="0"/>
                                          </p:stCondLst>
                                        </p:cTn>
                                        <p:tgtEl>
                                          <p:spTgt spid="10"/>
                                        </p:tgtEl>
                                      </p:cBhvr>
                                    </p:animEffect>
                                    <p:anim calcmode="lin" valueType="num">
                                      <p:cBhvr>
                                        <p:cTn id="44"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45"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46"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47"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48"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9" dur="26">
                                          <p:stCondLst>
                                            <p:cond delay="650"/>
                                          </p:stCondLst>
                                        </p:cTn>
                                        <p:tgtEl>
                                          <p:spTgt spid="10"/>
                                        </p:tgtEl>
                                      </p:cBhvr>
                                      <p:to x="100000" y="60000"/>
                                    </p:animScale>
                                    <p:animScale>
                                      <p:cBhvr>
                                        <p:cTn id="50" dur="166" decel="50000">
                                          <p:stCondLst>
                                            <p:cond delay="676"/>
                                          </p:stCondLst>
                                        </p:cTn>
                                        <p:tgtEl>
                                          <p:spTgt spid="10"/>
                                        </p:tgtEl>
                                      </p:cBhvr>
                                      <p:to x="100000" y="100000"/>
                                    </p:animScale>
                                    <p:animScale>
                                      <p:cBhvr>
                                        <p:cTn id="51" dur="26">
                                          <p:stCondLst>
                                            <p:cond delay="1312"/>
                                          </p:stCondLst>
                                        </p:cTn>
                                        <p:tgtEl>
                                          <p:spTgt spid="10"/>
                                        </p:tgtEl>
                                      </p:cBhvr>
                                      <p:to x="100000" y="80000"/>
                                    </p:animScale>
                                    <p:animScale>
                                      <p:cBhvr>
                                        <p:cTn id="52" dur="166" decel="50000">
                                          <p:stCondLst>
                                            <p:cond delay="1338"/>
                                          </p:stCondLst>
                                        </p:cTn>
                                        <p:tgtEl>
                                          <p:spTgt spid="10"/>
                                        </p:tgtEl>
                                      </p:cBhvr>
                                      <p:to x="100000" y="100000"/>
                                    </p:animScale>
                                    <p:animScale>
                                      <p:cBhvr>
                                        <p:cTn id="53" dur="26">
                                          <p:stCondLst>
                                            <p:cond delay="1642"/>
                                          </p:stCondLst>
                                        </p:cTn>
                                        <p:tgtEl>
                                          <p:spTgt spid="10"/>
                                        </p:tgtEl>
                                      </p:cBhvr>
                                      <p:to x="100000" y="90000"/>
                                    </p:animScale>
                                    <p:animScale>
                                      <p:cBhvr>
                                        <p:cTn id="54" dur="166" decel="50000">
                                          <p:stCondLst>
                                            <p:cond delay="1668"/>
                                          </p:stCondLst>
                                        </p:cTn>
                                        <p:tgtEl>
                                          <p:spTgt spid="10"/>
                                        </p:tgtEl>
                                      </p:cBhvr>
                                      <p:to x="100000" y="100000"/>
                                    </p:animScale>
                                    <p:animScale>
                                      <p:cBhvr>
                                        <p:cTn id="55" dur="26">
                                          <p:stCondLst>
                                            <p:cond delay="1808"/>
                                          </p:stCondLst>
                                        </p:cTn>
                                        <p:tgtEl>
                                          <p:spTgt spid="10"/>
                                        </p:tgtEl>
                                      </p:cBhvr>
                                      <p:to x="100000" y="95000"/>
                                    </p:animScale>
                                    <p:animScale>
                                      <p:cBhvr>
                                        <p:cTn id="56" dur="166" decel="50000">
                                          <p:stCondLst>
                                            <p:cond delay="1834"/>
                                          </p:stCondLst>
                                        </p:cTn>
                                        <p:tgtEl>
                                          <p:spTgt spid="10"/>
                                        </p:tgtEl>
                                      </p:cBhvr>
                                      <p:to x="100000" y="100000"/>
                                    </p:animScale>
                                  </p:childTnLst>
                                </p:cTn>
                              </p:par>
                            </p:childTnLst>
                          </p:cTn>
                        </p:par>
                      </p:childTnLst>
                    </p:cTn>
                  </p:par>
                  <p:par>
                    <p:cTn id="57" fill="hold">
                      <p:stCondLst>
                        <p:cond delay="indefinite"/>
                      </p:stCondLst>
                      <p:childTnLst>
                        <p:par>
                          <p:cTn id="58" fill="hold">
                            <p:stCondLst>
                              <p:cond delay="0"/>
                            </p:stCondLst>
                            <p:childTnLst>
                              <p:par>
                                <p:cTn id="59" presetID="26" presetClass="entr" presetSubtype="0" fill="hold" grpId="0" nodeType="clickEffect">
                                  <p:stCondLst>
                                    <p:cond delay="0"/>
                                  </p:stCondLst>
                                  <p:childTnLst>
                                    <p:set>
                                      <p:cBhvr>
                                        <p:cTn id="60" dur="1" fill="hold">
                                          <p:stCondLst>
                                            <p:cond delay="0"/>
                                          </p:stCondLst>
                                        </p:cTn>
                                        <p:tgtEl>
                                          <p:spTgt spid="11"/>
                                        </p:tgtEl>
                                        <p:attrNameLst>
                                          <p:attrName>style.visibility</p:attrName>
                                        </p:attrNameLst>
                                      </p:cBhvr>
                                      <p:to>
                                        <p:strVal val="visible"/>
                                      </p:to>
                                    </p:set>
                                    <p:animEffect transition="in" filter="wipe(down)">
                                      <p:cBhvr>
                                        <p:cTn id="61" dur="580">
                                          <p:stCondLst>
                                            <p:cond delay="0"/>
                                          </p:stCondLst>
                                        </p:cTn>
                                        <p:tgtEl>
                                          <p:spTgt spid="11"/>
                                        </p:tgtEl>
                                      </p:cBhvr>
                                    </p:animEffect>
                                    <p:anim calcmode="lin" valueType="num">
                                      <p:cBhvr>
                                        <p:cTn id="62" dur="1822" tmFilter="0,0; 0.14,0.36; 0.43,0.73; 0.71,0.91; 1.0,1.0">
                                          <p:stCondLst>
                                            <p:cond delay="0"/>
                                          </p:stCondLst>
                                        </p:cTn>
                                        <p:tgtEl>
                                          <p:spTgt spid="11"/>
                                        </p:tgtEl>
                                        <p:attrNameLst>
                                          <p:attrName>ppt_x</p:attrName>
                                        </p:attrNameLst>
                                      </p:cBhvr>
                                      <p:tavLst>
                                        <p:tav tm="0">
                                          <p:val>
                                            <p:strVal val="#ppt_x-0.25"/>
                                          </p:val>
                                        </p:tav>
                                        <p:tav tm="100000">
                                          <p:val>
                                            <p:strVal val="#ppt_x"/>
                                          </p:val>
                                        </p:tav>
                                      </p:tavLst>
                                    </p:anim>
                                    <p:anim calcmode="lin" valueType="num">
                                      <p:cBhvr>
                                        <p:cTn id="63" dur="664" tmFilter="0.0,0.0; 0.25,0.07; 0.50,0.2; 0.75,0.467; 1.0,1.0">
                                          <p:stCondLst>
                                            <p:cond delay="0"/>
                                          </p:stCondLst>
                                        </p:cTn>
                                        <p:tgtEl>
                                          <p:spTgt spid="11"/>
                                        </p:tgtEl>
                                        <p:attrNameLst>
                                          <p:attrName>ppt_y</p:attrName>
                                        </p:attrNameLst>
                                      </p:cBhvr>
                                      <p:tavLst>
                                        <p:tav tm="0" fmla="#ppt_y-sin(pi*$)/3">
                                          <p:val>
                                            <p:fltVal val="0.5"/>
                                          </p:val>
                                        </p:tav>
                                        <p:tav tm="100000">
                                          <p:val>
                                            <p:fltVal val="1"/>
                                          </p:val>
                                        </p:tav>
                                      </p:tavLst>
                                    </p:anim>
                                    <p:anim calcmode="lin" valueType="num">
                                      <p:cBhvr>
                                        <p:cTn id="64" dur="664" tmFilter="0, 0; 0.125,0.2665; 0.25,0.4; 0.375,0.465; 0.5,0.5;  0.625,0.535; 0.75,0.6; 0.875,0.7335; 1,1">
                                          <p:stCondLst>
                                            <p:cond delay="664"/>
                                          </p:stCondLst>
                                        </p:cTn>
                                        <p:tgtEl>
                                          <p:spTgt spid="11"/>
                                        </p:tgtEl>
                                        <p:attrNameLst>
                                          <p:attrName>ppt_y</p:attrName>
                                        </p:attrNameLst>
                                      </p:cBhvr>
                                      <p:tavLst>
                                        <p:tav tm="0" fmla="#ppt_y-sin(pi*$)/9">
                                          <p:val>
                                            <p:fltVal val="0"/>
                                          </p:val>
                                        </p:tav>
                                        <p:tav tm="100000">
                                          <p:val>
                                            <p:fltVal val="1"/>
                                          </p:val>
                                        </p:tav>
                                      </p:tavLst>
                                    </p:anim>
                                    <p:anim calcmode="lin" valueType="num">
                                      <p:cBhvr>
                                        <p:cTn id="65" dur="332" tmFilter="0, 0; 0.125,0.2665; 0.25,0.4; 0.375,0.465; 0.5,0.5;  0.625,0.535; 0.75,0.6; 0.875,0.7335; 1,1">
                                          <p:stCondLst>
                                            <p:cond delay="1324"/>
                                          </p:stCondLst>
                                        </p:cTn>
                                        <p:tgtEl>
                                          <p:spTgt spid="11"/>
                                        </p:tgtEl>
                                        <p:attrNameLst>
                                          <p:attrName>ppt_y</p:attrName>
                                        </p:attrNameLst>
                                      </p:cBhvr>
                                      <p:tavLst>
                                        <p:tav tm="0" fmla="#ppt_y-sin(pi*$)/27">
                                          <p:val>
                                            <p:fltVal val="0"/>
                                          </p:val>
                                        </p:tav>
                                        <p:tav tm="100000">
                                          <p:val>
                                            <p:fltVal val="1"/>
                                          </p:val>
                                        </p:tav>
                                      </p:tavLst>
                                    </p:anim>
                                    <p:anim calcmode="lin" valueType="num">
                                      <p:cBhvr>
                                        <p:cTn id="66" dur="164" tmFilter="0, 0; 0.125,0.2665; 0.25,0.4; 0.375,0.465; 0.5,0.5;  0.625,0.535; 0.75,0.6; 0.875,0.7335; 1,1">
                                          <p:stCondLst>
                                            <p:cond delay="1656"/>
                                          </p:stCondLst>
                                        </p:cTn>
                                        <p:tgtEl>
                                          <p:spTgt spid="11"/>
                                        </p:tgtEl>
                                        <p:attrNameLst>
                                          <p:attrName>ppt_y</p:attrName>
                                        </p:attrNameLst>
                                      </p:cBhvr>
                                      <p:tavLst>
                                        <p:tav tm="0" fmla="#ppt_y-sin(pi*$)/81">
                                          <p:val>
                                            <p:fltVal val="0"/>
                                          </p:val>
                                        </p:tav>
                                        <p:tav tm="100000">
                                          <p:val>
                                            <p:fltVal val="1"/>
                                          </p:val>
                                        </p:tav>
                                      </p:tavLst>
                                    </p:anim>
                                    <p:animScale>
                                      <p:cBhvr>
                                        <p:cTn id="67" dur="26">
                                          <p:stCondLst>
                                            <p:cond delay="650"/>
                                          </p:stCondLst>
                                        </p:cTn>
                                        <p:tgtEl>
                                          <p:spTgt spid="11"/>
                                        </p:tgtEl>
                                      </p:cBhvr>
                                      <p:to x="100000" y="60000"/>
                                    </p:animScale>
                                    <p:animScale>
                                      <p:cBhvr>
                                        <p:cTn id="68" dur="166" decel="50000">
                                          <p:stCondLst>
                                            <p:cond delay="676"/>
                                          </p:stCondLst>
                                        </p:cTn>
                                        <p:tgtEl>
                                          <p:spTgt spid="11"/>
                                        </p:tgtEl>
                                      </p:cBhvr>
                                      <p:to x="100000" y="100000"/>
                                    </p:animScale>
                                    <p:animScale>
                                      <p:cBhvr>
                                        <p:cTn id="69" dur="26">
                                          <p:stCondLst>
                                            <p:cond delay="1312"/>
                                          </p:stCondLst>
                                        </p:cTn>
                                        <p:tgtEl>
                                          <p:spTgt spid="11"/>
                                        </p:tgtEl>
                                      </p:cBhvr>
                                      <p:to x="100000" y="80000"/>
                                    </p:animScale>
                                    <p:animScale>
                                      <p:cBhvr>
                                        <p:cTn id="70" dur="166" decel="50000">
                                          <p:stCondLst>
                                            <p:cond delay="1338"/>
                                          </p:stCondLst>
                                        </p:cTn>
                                        <p:tgtEl>
                                          <p:spTgt spid="11"/>
                                        </p:tgtEl>
                                      </p:cBhvr>
                                      <p:to x="100000" y="100000"/>
                                    </p:animScale>
                                    <p:animScale>
                                      <p:cBhvr>
                                        <p:cTn id="71" dur="26">
                                          <p:stCondLst>
                                            <p:cond delay="1642"/>
                                          </p:stCondLst>
                                        </p:cTn>
                                        <p:tgtEl>
                                          <p:spTgt spid="11"/>
                                        </p:tgtEl>
                                      </p:cBhvr>
                                      <p:to x="100000" y="90000"/>
                                    </p:animScale>
                                    <p:animScale>
                                      <p:cBhvr>
                                        <p:cTn id="72" dur="166" decel="50000">
                                          <p:stCondLst>
                                            <p:cond delay="1668"/>
                                          </p:stCondLst>
                                        </p:cTn>
                                        <p:tgtEl>
                                          <p:spTgt spid="11"/>
                                        </p:tgtEl>
                                      </p:cBhvr>
                                      <p:to x="100000" y="100000"/>
                                    </p:animScale>
                                    <p:animScale>
                                      <p:cBhvr>
                                        <p:cTn id="73" dur="26">
                                          <p:stCondLst>
                                            <p:cond delay="1808"/>
                                          </p:stCondLst>
                                        </p:cTn>
                                        <p:tgtEl>
                                          <p:spTgt spid="11"/>
                                        </p:tgtEl>
                                      </p:cBhvr>
                                      <p:to x="100000" y="95000"/>
                                    </p:animScale>
                                    <p:animScale>
                                      <p:cBhvr>
                                        <p:cTn id="74" dur="166" decel="50000">
                                          <p:stCondLst>
                                            <p:cond delay="1834"/>
                                          </p:stCondLst>
                                        </p:cTn>
                                        <p:tgtEl>
                                          <p:spTgt spid="11"/>
                                        </p:tgtEl>
                                      </p:cBhvr>
                                      <p:to x="100000" y="100000"/>
                                    </p:animScale>
                                  </p:childTnLst>
                                </p:cTn>
                              </p:par>
                            </p:childTnLst>
                          </p:cTn>
                        </p:par>
                      </p:childTnLst>
                    </p:cTn>
                  </p:par>
                  <p:par>
                    <p:cTn id="75" fill="hold">
                      <p:stCondLst>
                        <p:cond delay="indefinite"/>
                      </p:stCondLst>
                      <p:childTnLst>
                        <p:par>
                          <p:cTn id="76" fill="hold">
                            <p:stCondLst>
                              <p:cond delay="0"/>
                            </p:stCondLst>
                            <p:childTnLst>
                              <p:par>
                                <p:cTn id="77" presetID="26" presetClass="entr" presetSubtype="0" fill="hold" grpId="0" nodeType="clickEffect">
                                  <p:stCondLst>
                                    <p:cond delay="0"/>
                                  </p:stCondLst>
                                  <p:childTnLst>
                                    <p:set>
                                      <p:cBhvr>
                                        <p:cTn id="78" dur="1" fill="hold">
                                          <p:stCondLst>
                                            <p:cond delay="0"/>
                                          </p:stCondLst>
                                        </p:cTn>
                                        <p:tgtEl>
                                          <p:spTgt spid="12"/>
                                        </p:tgtEl>
                                        <p:attrNameLst>
                                          <p:attrName>style.visibility</p:attrName>
                                        </p:attrNameLst>
                                      </p:cBhvr>
                                      <p:to>
                                        <p:strVal val="visible"/>
                                      </p:to>
                                    </p:set>
                                    <p:animEffect transition="in" filter="wipe(down)">
                                      <p:cBhvr>
                                        <p:cTn id="79" dur="580">
                                          <p:stCondLst>
                                            <p:cond delay="0"/>
                                          </p:stCondLst>
                                        </p:cTn>
                                        <p:tgtEl>
                                          <p:spTgt spid="12"/>
                                        </p:tgtEl>
                                      </p:cBhvr>
                                    </p:animEffect>
                                    <p:anim calcmode="lin" valueType="num">
                                      <p:cBhvr>
                                        <p:cTn id="80" dur="1822" tmFilter="0,0; 0.14,0.36; 0.43,0.73; 0.71,0.91; 1.0,1.0">
                                          <p:stCondLst>
                                            <p:cond delay="0"/>
                                          </p:stCondLst>
                                        </p:cTn>
                                        <p:tgtEl>
                                          <p:spTgt spid="12"/>
                                        </p:tgtEl>
                                        <p:attrNameLst>
                                          <p:attrName>ppt_x</p:attrName>
                                        </p:attrNameLst>
                                      </p:cBhvr>
                                      <p:tavLst>
                                        <p:tav tm="0">
                                          <p:val>
                                            <p:strVal val="#ppt_x-0.25"/>
                                          </p:val>
                                        </p:tav>
                                        <p:tav tm="100000">
                                          <p:val>
                                            <p:strVal val="#ppt_x"/>
                                          </p:val>
                                        </p:tav>
                                      </p:tavLst>
                                    </p:anim>
                                    <p:anim calcmode="lin" valueType="num">
                                      <p:cBhvr>
                                        <p:cTn id="81" dur="664" tmFilter="0.0,0.0; 0.25,0.07; 0.50,0.2; 0.75,0.467; 1.0,1.0">
                                          <p:stCondLst>
                                            <p:cond delay="0"/>
                                          </p:stCondLst>
                                        </p:cTn>
                                        <p:tgtEl>
                                          <p:spTgt spid="12"/>
                                        </p:tgtEl>
                                        <p:attrNameLst>
                                          <p:attrName>ppt_y</p:attrName>
                                        </p:attrNameLst>
                                      </p:cBhvr>
                                      <p:tavLst>
                                        <p:tav tm="0" fmla="#ppt_y-sin(pi*$)/3">
                                          <p:val>
                                            <p:fltVal val="0.5"/>
                                          </p:val>
                                        </p:tav>
                                        <p:tav tm="100000">
                                          <p:val>
                                            <p:fltVal val="1"/>
                                          </p:val>
                                        </p:tav>
                                      </p:tavLst>
                                    </p:anim>
                                    <p:anim calcmode="lin" valueType="num">
                                      <p:cBhvr>
                                        <p:cTn id="82" dur="664" tmFilter="0, 0; 0.125,0.2665; 0.25,0.4; 0.375,0.465; 0.5,0.5;  0.625,0.535; 0.75,0.6; 0.875,0.7335; 1,1">
                                          <p:stCondLst>
                                            <p:cond delay="664"/>
                                          </p:stCondLst>
                                        </p:cTn>
                                        <p:tgtEl>
                                          <p:spTgt spid="12"/>
                                        </p:tgtEl>
                                        <p:attrNameLst>
                                          <p:attrName>ppt_y</p:attrName>
                                        </p:attrNameLst>
                                      </p:cBhvr>
                                      <p:tavLst>
                                        <p:tav tm="0" fmla="#ppt_y-sin(pi*$)/9">
                                          <p:val>
                                            <p:fltVal val="0"/>
                                          </p:val>
                                        </p:tav>
                                        <p:tav tm="100000">
                                          <p:val>
                                            <p:fltVal val="1"/>
                                          </p:val>
                                        </p:tav>
                                      </p:tavLst>
                                    </p:anim>
                                    <p:anim calcmode="lin" valueType="num">
                                      <p:cBhvr>
                                        <p:cTn id="83" dur="332" tmFilter="0, 0; 0.125,0.2665; 0.25,0.4; 0.375,0.465; 0.5,0.5;  0.625,0.535; 0.75,0.6; 0.875,0.7335; 1,1">
                                          <p:stCondLst>
                                            <p:cond delay="1324"/>
                                          </p:stCondLst>
                                        </p:cTn>
                                        <p:tgtEl>
                                          <p:spTgt spid="12"/>
                                        </p:tgtEl>
                                        <p:attrNameLst>
                                          <p:attrName>ppt_y</p:attrName>
                                        </p:attrNameLst>
                                      </p:cBhvr>
                                      <p:tavLst>
                                        <p:tav tm="0" fmla="#ppt_y-sin(pi*$)/27">
                                          <p:val>
                                            <p:fltVal val="0"/>
                                          </p:val>
                                        </p:tav>
                                        <p:tav tm="100000">
                                          <p:val>
                                            <p:fltVal val="1"/>
                                          </p:val>
                                        </p:tav>
                                      </p:tavLst>
                                    </p:anim>
                                    <p:anim calcmode="lin" valueType="num">
                                      <p:cBhvr>
                                        <p:cTn id="84" dur="164" tmFilter="0, 0; 0.125,0.2665; 0.25,0.4; 0.375,0.465; 0.5,0.5;  0.625,0.535; 0.75,0.6; 0.875,0.7335; 1,1">
                                          <p:stCondLst>
                                            <p:cond delay="1656"/>
                                          </p:stCondLst>
                                        </p:cTn>
                                        <p:tgtEl>
                                          <p:spTgt spid="12"/>
                                        </p:tgtEl>
                                        <p:attrNameLst>
                                          <p:attrName>ppt_y</p:attrName>
                                        </p:attrNameLst>
                                      </p:cBhvr>
                                      <p:tavLst>
                                        <p:tav tm="0" fmla="#ppt_y-sin(pi*$)/81">
                                          <p:val>
                                            <p:fltVal val="0"/>
                                          </p:val>
                                        </p:tav>
                                        <p:tav tm="100000">
                                          <p:val>
                                            <p:fltVal val="1"/>
                                          </p:val>
                                        </p:tav>
                                      </p:tavLst>
                                    </p:anim>
                                    <p:animScale>
                                      <p:cBhvr>
                                        <p:cTn id="85" dur="26">
                                          <p:stCondLst>
                                            <p:cond delay="650"/>
                                          </p:stCondLst>
                                        </p:cTn>
                                        <p:tgtEl>
                                          <p:spTgt spid="12"/>
                                        </p:tgtEl>
                                      </p:cBhvr>
                                      <p:to x="100000" y="60000"/>
                                    </p:animScale>
                                    <p:animScale>
                                      <p:cBhvr>
                                        <p:cTn id="86" dur="166" decel="50000">
                                          <p:stCondLst>
                                            <p:cond delay="676"/>
                                          </p:stCondLst>
                                        </p:cTn>
                                        <p:tgtEl>
                                          <p:spTgt spid="12"/>
                                        </p:tgtEl>
                                      </p:cBhvr>
                                      <p:to x="100000" y="100000"/>
                                    </p:animScale>
                                    <p:animScale>
                                      <p:cBhvr>
                                        <p:cTn id="87" dur="26">
                                          <p:stCondLst>
                                            <p:cond delay="1312"/>
                                          </p:stCondLst>
                                        </p:cTn>
                                        <p:tgtEl>
                                          <p:spTgt spid="12"/>
                                        </p:tgtEl>
                                      </p:cBhvr>
                                      <p:to x="100000" y="80000"/>
                                    </p:animScale>
                                    <p:animScale>
                                      <p:cBhvr>
                                        <p:cTn id="88" dur="166" decel="50000">
                                          <p:stCondLst>
                                            <p:cond delay="1338"/>
                                          </p:stCondLst>
                                        </p:cTn>
                                        <p:tgtEl>
                                          <p:spTgt spid="12"/>
                                        </p:tgtEl>
                                      </p:cBhvr>
                                      <p:to x="100000" y="100000"/>
                                    </p:animScale>
                                    <p:animScale>
                                      <p:cBhvr>
                                        <p:cTn id="89" dur="26">
                                          <p:stCondLst>
                                            <p:cond delay="1642"/>
                                          </p:stCondLst>
                                        </p:cTn>
                                        <p:tgtEl>
                                          <p:spTgt spid="12"/>
                                        </p:tgtEl>
                                      </p:cBhvr>
                                      <p:to x="100000" y="90000"/>
                                    </p:animScale>
                                    <p:animScale>
                                      <p:cBhvr>
                                        <p:cTn id="90" dur="166" decel="50000">
                                          <p:stCondLst>
                                            <p:cond delay="1668"/>
                                          </p:stCondLst>
                                        </p:cTn>
                                        <p:tgtEl>
                                          <p:spTgt spid="12"/>
                                        </p:tgtEl>
                                      </p:cBhvr>
                                      <p:to x="100000" y="100000"/>
                                    </p:animScale>
                                    <p:animScale>
                                      <p:cBhvr>
                                        <p:cTn id="91" dur="26">
                                          <p:stCondLst>
                                            <p:cond delay="1808"/>
                                          </p:stCondLst>
                                        </p:cTn>
                                        <p:tgtEl>
                                          <p:spTgt spid="12"/>
                                        </p:tgtEl>
                                      </p:cBhvr>
                                      <p:to x="100000" y="95000"/>
                                    </p:animScale>
                                    <p:animScale>
                                      <p:cBhvr>
                                        <p:cTn id="92" dur="166" decel="50000">
                                          <p:stCondLst>
                                            <p:cond delay="1834"/>
                                          </p:stCondLst>
                                        </p:cTn>
                                        <p:tgtEl>
                                          <p:spTgt spid="12"/>
                                        </p:tgtEl>
                                      </p:cBhvr>
                                      <p:to x="100000" y="100000"/>
                                    </p:animScale>
                                  </p:childTnLst>
                                </p:cTn>
                              </p:par>
                            </p:childTnLst>
                          </p:cTn>
                        </p:par>
                      </p:childTnLst>
                    </p:cTn>
                  </p:par>
                  <p:par>
                    <p:cTn id="93" fill="hold">
                      <p:stCondLst>
                        <p:cond delay="indefinite"/>
                      </p:stCondLst>
                      <p:childTnLst>
                        <p:par>
                          <p:cTn id="94" fill="hold">
                            <p:stCondLst>
                              <p:cond delay="0"/>
                            </p:stCondLst>
                            <p:childTnLst>
                              <p:par>
                                <p:cTn id="95" presetID="26" presetClass="entr" presetSubtype="0" fill="hold" grpId="0" nodeType="clickEffect">
                                  <p:stCondLst>
                                    <p:cond delay="0"/>
                                  </p:stCondLst>
                                  <p:childTnLst>
                                    <p:set>
                                      <p:cBhvr>
                                        <p:cTn id="96" dur="1" fill="hold">
                                          <p:stCondLst>
                                            <p:cond delay="0"/>
                                          </p:stCondLst>
                                        </p:cTn>
                                        <p:tgtEl>
                                          <p:spTgt spid="14"/>
                                        </p:tgtEl>
                                        <p:attrNameLst>
                                          <p:attrName>style.visibility</p:attrName>
                                        </p:attrNameLst>
                                      </p:cBhvr>
                                      <p:to>
                                        <p:strVal val="visible"/>
                                      </p:to>
                                    </p:set>
                                    <p:animEffect transition="in" filter="wipe(down)">
                                      <p:cBhvr>
                                        <p:cTn id="97" dur="580">
                                          <p:stCondLst>
                                            <p:cond delay="0"/>
                                          </p:stCondLst>
                                        </p:cTn>
                                        <p:tgtEl>
                                          <p:spTgt spid="14"/>
                                        </p:tgtEl>
                                      </p:cBhvr>
                                    </p:animEffect>
                                    <p:anim calcmode="lin" valueType="num">
                                      <p:cBhvr>
                                        <p:cTn id="98" dur="1822" tmFilter="0,0; 0.14,0.36; 0.43,0.73; 0.71,0.91; 1.0,1.0">
                                          <p:stCondLst>
                                            <p:cond delay="0"/>
                                          </p:stCondLst>
                                        </p:cTn>
                                        <p:tgtEl>
                                          <p:spTgt spid="14"/>
                                        </p:tgtEl>
                                        <p:attrNameLst>
                                          <p:attrName>ppt_x</p:attrName>
                                        </p:attrNameLst>
                                      </p:cBhvr>
                                      <p:tavLst>
                                        <p:tav tm="0">
                                          <p:val>
                                            <p:strVal val="#ppt_x-0.25"/>
                                          </p:val>
                                        </p:tav>
                                        <p:tav tm="100000">
                                          <p:val>
                                            <p:strVal val="#ppt_x"/>
                                          </p:val>
                                        </p:tav>
                                      </p:tavLst>
                                    </p:anim>
                                    <p:anim calcmode="lin" valueType="num">
                                      <p:cBhvr>
                                        <p:cTn id="99" dur="664" tmFilter="0.0,0.0; 0.25,0.07; 0.50,0.2; 0.75,0.467; 1.0,1.0">
                                          <p:stCondLst>
                                            <p:cond delay="0"/>
                                          </p:stCondLst>
                                        </p:cTn>
                                        <p:tgtEl>
                                          <p:spTgt spid="14"/>
                                        </p:tgtEl>
                                        <p:attrNameLst>
                                          <p:attrName>ppt_y</p:attrName>
                                        </p:attrNameLst>
                                      </p:cBhvr>
                                      <p:tavLst>
                                        <p:tav tm="0" fmla="#ppt_y-sin(pi*$)/3">
                                          <p:val>
                                            <p:fltVal val="0.5"/>
                                          </p:val>
                                        </p:tav>
                                        <p:tav tm="100000">
                                          <p:val>
                                            <p:fltVal val="1"/>
                                          </p:val>
                                        </p:tav>
                                      </p:tavLst>
                                    </p:anim>
                                    <p:anim calcmode="lin" valueType="num">
                                      <p:cBhvr>
                                        <p:cTn id="100" dur="664" tmFilter="0, 0; 0.125,0.2665; 0.25,0.4; 0.375,0.465; 0.5,0.5;  0.625,0.535; 0.75,0.6; 0.875,0.7335; 1,1">
                                          <p:stCondLst>
                                            <p:cond delay="664"/>
                                          </p:stCondLst>
                                        </p:cTn>
                                        <p:tgtEl>
                                          <p:spTgt spid="14"/>
                                        </p:tgtEl>
                                        <p:attrNameLst>
                                          <p:attrName>ppt_y</p:attrName>
                                        </p:attrNameLst>
                                      </p:cBhvr>
                                      <p:tavLst>
                                        <p:tav tm="0" fmla="#ppt_y-sin(pi*$)/9">
                                          <p:val>
                                            <p:fltVal val="0"/>
                                          </p:val>
                                        </p:tav>
                                        <p:tav tm="100000">
                                          <p:val>
                                            <p:fltVal val="1"/>
                                          </p:val>
                                        </p:tav>
                                      </p:tavLst>
                                    </p:anim>
                                    <p:anim calcmode="lin" valueType="num">
                                      <p:cBhvr>
                                        <p:cTn id="101" dur="332" tmFilter="0, 0; 0.125,0.2665; 0.25,0.4; 0.375,0.465; 0.5,0.5;  0.625,0.535; 0.75,0.6; 0.875,0.7335; 1,1">
                                          <p:stCondLst>
                                            <p:cond delay="1324"/>
                                          </p:stCondLst>
                                        </p:cTn>
                                        <p:tgtEl>
                                          <p:spTgt spid="14"/>
                                        </p:tgtEl>
                                        <p:attrNameLst>
                                          <p:attrName>ppt_y</p:attrName>
                                        </p:attrNameLst>
                                      </p:cBhvr>
                                      <p:tavLst>
                                        <p:tav tm="0" fmla="#ppt_y-sin(pi*$)/27">
                                          <p:val>
                                            <p:fltVal val="0"/>
                                          </p:val>
                                        </p:tav>
                                        <p:tav tm="100000">
                                          <p:val>
                                            <p:fltVal val="1"/>
                                          </p:val>
                                        </p:tav>
                                      </p:tavLst>
                                    </p:anim>
                                    <p:anim calcmode="lin" valueType="num">
                                      <p:cBhvr>
                                        <p:cTn id="102" dur="164" tmFilter="0, 0; 0.125,0.2665; 0.25,0.4; 0.375,0.465; 0.5,0.5;  0.625,0.535; 0.75,0.6; 0.875,0.7335; 1,1">
                                          <p:stCondLst>
                                            <p:cond delay="1656"/>
                                          </p:stCondLst>
                                        </p:cTn>
                                        <p:tgtEl>
                                          <p:spTgt spid="14"/>
                                        </p:tgtEl>
                                        <p:attrNameLst>
                                          <p:attrName>ppt_y</p:attrName>
                                        </p:attrNameLst>
                                      </p:cBhvr>
                                      <p:tavLst>
                                        <p:tav tm="0" fmla="#ppt_y-sin(pi*$)/81">
                                          <p:val>
                                            <p:fltVal val="0"/>
                                          </p:val>
                                        </p:tav>
                                        <p:tav tm="100000">
                                          <p:val>
                                            <p:fltVal val="1"/>
                                          </p:val>
                                        </p:tav>
                                      </p:tavLst>
                                    </p:anim>
                                    <p:animScale>
                                      <p:cBhvr>
                                        <p:cTn id="103" dur="26">
                                          <p:stCondLst>
                                            <p:cond delay="650"/>
                                          </p:stCondLst>
                                        </p:cTn>
                                        <p:tgtEl>
                                          <p:spTgt spid="14"/>
                                        </p:tgtEl>
                                      </p:cBhvr>
                                      <p:to x="100000" y="60000"/>
                                    </p:animScale>
                                    <p:animScale>
                                      <p:cBhvr>
                                        <p:cTn id="104" dur="166" decel="50000">
                                          <p:stCondLst>
                                            <p:cond delay="676"/>
                                          </p:stCondLst>
                                        </p:cTn>
                                        <p:tgtEl>
                                          <p:spTgt spid="14"/>
                                        </p:tgtEl>
                                      </p:cBhvr>
                                      <p:to x="100000" y="100000"/>
                                    </p:animScale>
                                    <p:animScale>
                                      <p:cBhvr>
                                        <p:cTn id="105" dur="26">
                                          <p:stCondLst>
                                            <p:cond delay="1312"/>
                                          </p:stCondLst>
                                        </p:cTn>
                                        <p:tgtEl>
                                          <p:spTgt spid="14"/>
                                        </p:tgtEl>
                                      </p:cBhvr>
                                      <p:to x="100000" y="80000"/>
                                    </p:animScale>
                                    <p:animScale>
                                      <p:cBhvr>
                                        <p:cTn id="106" dur="166" decel="50000">
                                          <p:stCondLst>
                                            <p:cond delay="1338"/>
                                          </p:stCondLst>
                                        </p:cTn>
                                        <p:tgtEl>
                                          <p:spTgt spid="14"/>
                                        </p:tgtEl>
                                      </p:cBhvr>
                                      <p:to x="100000" y="100000"/>
                                    </p:animScale>
                                    <p:animScale>
                                      <p:cBhvr>
                                        <p:cTn id="107" dur="26">
                                          <p:stCondLst>
                                            <p:cond delay="1642"/>
                                          </p:stCondLst>
                                        </p:cTn>
                                        <p:tgtEl>
                                          <p:spTgt spid="14"/>
                                        </p:tgtEl>
                                      </p:cBhvr>
                                      <p:to x="100000" y="90000"/>
                                    </p:animScale>
                                    <p:animScale>
                                      <p:cBhvr>
                                        <p:cTn id="108" dur="166" decel="50000">
                                          <p:stCondLst>
                                            <p:cond delay="1668"/>
                                          </p:stCondLst>
                                        </p:cTn>
                                        <p:tgtEl>
                                          <p:spTgt spid="14"/>
                                        </p:tgtEl>
                                      </p:cBhvr>
                                      <p:to x="100000" y="100000"/>
                                    </p:animScale>
                                    <p:animScale>
                                      <p:cBhvr>
                                        <p:cTn id="109" dur="26">
                                          <p:stCondLst>
                                            <p:cond delay="1808"/>
                                          </p:stCondLst>
                                        </p:cTn>
                                        <p:tgtEl>
                                          <p:spTgt spid="14"/>
                                        </p:tgtEl>
                                      </p:cBhvr>
                                      <p:to x="100000" y="95000"/>
                                    </p:animScale>
                                    <p:animScale>
                                      <p:cBhvr>
                                        <p:cTn id="110" dur="166" decel="50000">
                                          <p:stCondLst>
                                            <p:cond delay="1834"/>
                                          </p:stCondLst>
                                        </p:cTn>
                                        <p:tgtEl>
                                          <p:spTgt spid="14"/>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9" grpId="0"/>
      <p:bldP spid="10" grpId="0"/>
      <p:bldP spid="11" grpId="0"/>
      <p:bldP spid="12" grpId="0"/>
      <p:bldP spid="14" grpId="0"/>
    </p:bld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4274" name="Picture 2" descr="jeremiah"/>
          <p:cNvPicPr>
            <a:picLocks noChangeAspect="1" noChangeArrowheads="1"/>
          </p:cNvPicPr>
          <p:nvPr/>
        </p:nvPicPr>
        <p:blipFill>
          <a:blip r:embed="rId2" cstate="print">
            <a:duotone>
              <a:prstClr val="black"/>
              <a:schemeClr val="accent3">
                <a:tint val="45000"/>
                <a:satMod val="400000"/>
              </a:schemeClr>
            </a:duotone>
          </a:blip>
          <a:srcRect/>
          <a:stretch>
            <a:fillRect/>
          </a:stretch>
        </p:blipFill>
        <p:spPr bwMode="auto">
          <a:xfrm>
            <a:off x="-114008" y="-153408"/>
            <a:ext cx="12306008" cy="7011407"/>
          </a:xfrm>
          <a:prstGeom prst="rect">
            <a:avLst/>
          </a:prstGeom>
          <a:ln>
            <a:noFill/>
          </a:ln>
          <a:effectLst>
            <a:softEdge rad="112500"/>
          </a:effectLst>
        </p:spPr>
      </p:pic>
      <p:sp>
        <p:nvSpPr>
          <p:cNvPr id="7" name="Rounded Rectangle 6"/>
          <p:cNvSpPr/>
          <p:nvPr/>
        </p:nvSpPr>
        <p:spPr>
          <a:xfrm rot="21008769">
            <a:off x="5103164" y="4657804"/>
            <a:ext cx="1871663" cy="287338"/>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b="1" dirty="0"/>
              <a:t>LAMENTATIONS</a:t>
            </a:r>
            <a:endParaRPr lang="en-SG" b="1" dirty="0"/>
          </a:p>
        </p:txBody>
      </p:sp>
      <p:sp>
        <p:nvSpPr>
          <p:cNvPr id="8" name="Rounded Rectangle 7"/>
          <p:cNvSpPr/>
          <p:nvPr/>
        </p:nvSpPr>
        <p:spPr>
          <a:xfrm rot="20932779">
            <a:off x="9937597" y="3252283"/>
            <a:ext cx="1049337" cy="200025"/>
          </a:xfrm>
          <a:prstGeom prst="roundRect">
            <a:avLst/>
          </a:prstGeom>
          <a:solidFill>
            <a:schemeClr val="tx1"/>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r>
              <a:rPr lang="en-US" dirty="0"/>
              <a:t>Ch 29-31</a:t>
            </a:r>
            <a:endParaRPr lang="en-SG" dirty="0"/>
          </a:p>
        </p:txBody>
      </p:sp>
    </p:spTree>
    <p:extLst>
      <p:ext uri="{BB962C8B-B14F-4D97-AF65-F5344CB8AC3E}">
        <p14:creationId xmlns:p14="http://schemas.microsoft.com/office/powerpoint/2010/main" val="928051387"/>
      </p:ext>
    </p:extLst>
  </p:cSld>
  <p:clrMapOvr>
    <a:masterClrMapping/>
  </p:clrMapOvr>
  <p:transition spd="slow">
    <p:circle/>
  </p:transition>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924320254"/>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duotone>
              <a:schemeClr val="accent5">
                <a:shade val="45000"/>
                <a:satMod val="135000"/>
              </a:schemeClr>
              <a:prstClr val="white"/>
            </a:duotone>
            <a:extLst>
              <a:ext uri="{28A0092B-C50C-407E-A947-70E740481C1C}">
                <a14:useLocalDpi xmlns:a14="http://schemas.microsoft.com/office/drawing/2010/main" val="0"/>
              </a:ext>
            </a:extLst>
          </a:blip>
          <a:stretch>
            <a:fillRect/>
          </a:stretch>
        </p:blipFill>
        <p:spPr>
          <a:xfrm>
            <a:off x="442783" y="148943"/>
            <a:ext cx="11306434" cy="6560113"/>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extLst>
      <p:ext uri="{BB962C8B-B14F-4D97-AF65-F5344CB8AC3E}">
        <p14:creationId xmlns:p14="http://schemas.microsoft.com/office/powerpoint/2010/main" val="2461923547"/>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3872356392"/>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28664" y="385763"/>
            <a:ext cx="10772774" cy="6143625"/>
          </a:xfrm>
          <a:prstGeom prst="rect">
            <a:avLst/>
          </a:prstGeom>
          <a:ln>
            <a:noFill/>
          </a:ln>
          <a:effectLst>
            <a:softEdge rad="112500"/>
          </a:effectLst>
        </p:spPr>
      </p:pic>
    </p:spTree>
    <p:extLst>
      <p:ext uri="{BB962C8B-B14F-4D97-AF65-F5344CB8AC3E}">
        <p14:creationId xmlns:p14="http://schemas.microsoft.com/office/powerpoint/2010/main" val="4101657925"/>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endParaRPr lang="en-SG"/>
          </a:p>
        </p:txBody>
      </p:sp>
      <p:sp>
        <p:nvSpPr>
          <p:cNvPr id="3" name="Subtitle 2"/>
          <p:cNvSpPr>
            <a:spLocks noGrp="1"/>
          </p:cNvSpPr>
          <p:nvPr>
            <p:ph type="subTitle" idx="1"/>
          </p:nvPr>
        </p:nvSpPr>
        <p:spPr/>
        <p:txBody>
          <a:bodyPr/>
          <a:lstStyle/>
          <a:p>
            <a:endParaRPr lang="en-SG"/>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
        <p:nvSpPr>
          <p:cNvPr id="6" name="Rectangle 5"/>
          <p:cNvSpPr/>
          <p:nvPr/>
        </p:nvSpPr>
        <p:spPr>
          <a:xfrm>
            <a:off x="293498" y="216953"/>
            <a:ext cx="5006500" cy="688458"/>
          </a:xfrm>
          <a:prstGeom prst="rect">
            <a:avLst/>
          </a:prstGeom>
        </p:spPr>
        <p:txBody>
          <a:bodyPr wrap="none">
            <a:spAutoFit/>
          </a:bodyPr>
          <a:lstStyle/>
          <a:p>
            <a:pPr lvl="0" algn="ctr">
              <a:lnSpc>
                <a:spcPct val="115000"/>
              </a:lnSpc>
              <a:spcAft>
                <a:spcPts val="0"/>
              </a:spcAft>
            </a:pPr>
            <a:r>
              <a:rPr lang="en-SG" sz="3600" b="1" dirty="0" smtClean="0">
                <a:solidFill>
                  <a:schemeClr val="bg1"/>
                </a:solidFill>
                <a:effectLst>
                  <a:glow rad="228600">
                    <a:schemeClr val="accent5">
                      <a:satMod val="175000"/>
                      <a:alpha val="40000"/>
                    </a:schemeClr>
                  </a:glow>
                  <a:outerShdw blurRad="38100" dist="38100" dir="2700000" algn="tl">
                    <a:srgbClr val="000000">
                      <a:alpha val="43137"/>
                    </a:srgbClr>
                  </a:outerShdw>
                </a:effectLst>
                <a:latin typeface="Arial" panose="020B0604020202020204" pitchFamily="34" charset="0"/>
                <a:ea typeface="Calibri" panose="020F0502020204030204" pitchFamily="34" charset="0"/>
                <a:cs typeface="Times New Roman" panose="02020603050405020304" pitchFamily="18" charset="0"/>
              </a:rPr>
              <a:t>2. Outline of Jeremiah</a:t>
            </a:r>
            <a:endParaRPr lang="en-SG" sz="2400" dirty="0">
              <a:solidFill>
                <a:schemeClr val="bg1"/>
              </a:solidFill>
              <a:effectLst>
                <a:glow rad="228600">
                  <a:schemeClr val="accent5">
                    <a:satMod val="175000"/>
                    <a:alpha val="40000"/>
                  </a:schemeClr>
                </a:glow>
                <a:outerShdw blurRad="38100" dist="38100" dir="2700000" algn="tl">
                  <a:srgbClr val="000000">
                    <a:alpha val="43137"/>
                  </a:srgbClr>
                </a:outerShdw>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9" name="Picture 8"/>
          <p:cNvPicPr>
            <a:picLocks noChangeAspect="1"/>
          </p:cNvPicPr>
          <p:nvPr/>
        </p:nvPicPr>
        <p:blipFill>
          <a:blip r:embed="rId3">
            <a:duotone>
              <a:prstClr val="black"/>
              <a:schemeClr val="accent5">
                <a:tint val="45000"/>
                <a:satMod val="400000"/>
              </a:schemeClr>
            </a:duotone>
            <a:extLst>
              <a:ext uri="{28A0092B-C50C-407E-A947-70E740481C1C}">
                <a14:useLocalDpi xmlns:a14="http://schemas.microsoft.com/office/drawing/2010/main" val="0"/>
              </a:ext>
            </a:extLst>
          </a:blip>
          <a:stretch>
            <a:fillRect/>
          </a:stretch>
        </p:blipFill>
        <p:spPr>
          <a:xfrm>
            <a:off x="293498" y="997486"/>
            <a:ext cx="11788774" cy="5725047"/>
          </a:xfrm>
          <a:prstGeom prst="rect">
            <a:avLst/>
          </a:prstGeom>
          <a:ln>
            <a:noFill/>
          </a:ln>
          <a:effectLst>
            <a:softEdge rad="112500"/>
          </a:effectLst>
        </p:spPr>
      </p:pic>
    </p:spTree>
    <p:extLst>
      <p:ext uri="{BB962C8B-B14F-4D97-AF65-F5344CB8AC3E}">
        <p14:creationId xmlns:p14="http://schemas.microsoft.com/office/powerpoint/2010/main" val="2134533663"/>
      </p:ext>
    </p:extLst>
  </p:cSld>
  <p:clrMapOvr>
    <a:masterClrMapping/>
  </p:clrMapOvr>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582658c3b9275d73da80f54ba359c5fa3bc85f5"/>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SLIDE_TITLE" val="Simple outline of Revelation"/>
  <p:tag name="ISPRING_SLIDE_INDENT_LEVEL" val="0"/>
  <p:tag name="ISPRING_RESOURCE_AUDIO" val="25913472.wav"/>
  <p:tag name="ISPRING_AUDIO_FULL_PATH" val="C:\Users\Tim\English Service\Preaching\Revelation\Revelation5\audio\25913472.wav"/>
  <p:tag name="ISPRING_AUDIO_RELATIVE_PATH" val="Revelation5\audio\25913472.wav"/>
  <p:tag name="TIMING" val="|29.4|23.4|13.6"/>
  <p:tag name="GENSWF_ADVANCE_TIME" val="88.19"/>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2771</TotalTime>
  <Words>5366</Words>
  <Application>Microsoft Office PowerPoint</Application>
  <PresentationFormat>Widescreen</PresentationFormat>
  <Paragraphs>842</Paragraphs>
  <Slides>192</Slides>
  <Notes>1</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192</vt:i4>
      </vt:variant>
    </vt:vector>
  </HeadingPairs>
  <TitlesOfParts>
    <vt:vector size="200" baseType="lpstr">
      <vt:lpstr>Arial</vt:lpstr>
      <vt:lpstr>Calibri</vt:lpstr>
      <vt:lpstr>Calibri Light</vt:lpstr>
      <vt:lpstr>helvetica</vt:lpstr>
      <vt:lpstr>Helvetica Neue</vt:lpstr>
      <vt:lpstr>Symbol</vt:lpstr>
      <vt:lpstr>Times New Roman</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Tim Gibson</dc:creator>
  <cp:lastModifiedBy>Tim Gibson</cp:lastModifiedBy>
  <cp:revision>313</cp:revision>
  <dcterms:created xsi:type="dcterms:W3CDTF">2015-03-26T06:55:56Z</dcterms:created>
  <dcterms:modified xsi:type="dcterms:W3CDTF">2015-08-06T10:18:48Z</dcterms:modified>
</cp:coreProperties>
</file>