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927" r:id="rId3"/>
  </p:sldMasterIdLst>
  <p:sldIdLst>
    <p:sldId id="256" r:id="rId4"/>
    <p:sldId id="261" r:id="rId5"/>
    <p:sldId id="277" r:id="rId6"/>
    <p:sldId id="257" r:id="rId7"/>
    <p:sldId id="278" r:id="rId8"/>
    <p:sldId id="279" r:id="rId9"/>
    <p:sldId id="280" r:id="rId10"/>
    <p:sldId id="281" r:id="rId11"/>
    <p:sldId id="342" r:id="rId12"/>
    <p:sldId id="268" r:id="rId13"/>
    <p:sldId id="282" r:id="rId14"/>
    <p:sldId id="283" r:id="rId15"/>
    <p:sldId id="284" r:id="rId16"/>
    <p:sldId id="285" r:id="rId17"/>
    <p:sldId id="354" r:id="rId18"/>
    <p:sldId id="301" r:id="rId19"/>
    <p:sldId id="286" r:id="rId20"/>
    <p:sldId id="287" r:id="rId21"/>
    <p:sldId id="288" r:id="rId22"/>
    <p:sldId id="289" r:id="rId23"/>
    <p:sldId id="346" r:id="rId24"/>
    <p:sldId id="290" r:id="rId25"/>
    <p:sldId id="293" r:id="rId26"/>
    <p:sldId id="291" r:id="rId27"/>
    <p:sldId id="292" r:id="rId28"/>
    <p:sldId id="294" r:id="rId29"/>
    <p:sldId id="296" r:id="rId30"/>
    <p:sldId id="297" r:id="rId31"/>
    <p:sldId id="295" r:id="rId32"/>
    <p:sldId id="298" r:id="rId33"/>
    <p:sldId id="355" r:id="rId34"/>
    <p:sldId id="299" r:id="rId35"/>
    <p:sldId id="300" r:id="rId36"/>
    <p:sldId id="352" r:id="rId37"/>
    <p:sldId id="351" r:id="rId38"/>
    <p:sldId id="302" r:id="rId39"/>
    <p:sldId id="348" r:id="rId40"/>
    <p:sldId id="303" r:id="rId41"/>
    <p:sldId id="350" r:id="rId42"/>
    <p:sldId id="309" r:id="rId43"/>
    <p:sldId id="304" r:id="rId44"/>
    <p:sldId id="305" r:id="rId45"/>
    <p:sldId id="349" r:id="rId46"/>
    <p:sldId id="356" r:id="rId47"/>
    <p:sldId id="307" r:id="rId48"/>
    <p:sldId id="306" r:id="rId49"/>
    <p:sldId id="308" r:id="rId50"/>
    <p:sldId id="358" r:id="rId51"/>
    <p:sldId id="311" r:id="rId52"/>
    <p:sldId id="312" r:id="rId53"/>
    <p:sldId id="310" r:id="rId54"/>
    <p:sldId id="313" r:id="rId55"/>
    <p:sldId id="314" r:id="rId56"/>
    <p:sldId id="315" r:id="rId57"/>
    <p:sldId id="316" r:id="rId58"/>
    <p:sldId id="367" r:id="rId59"/>
    <p:sldId id="318" r:id="rId60"/>
    <p:sldId id="319" r:id="rId61"/>
    <p:sldId id="320" r:id="rId62"/>
    <p:sldId id="359" r:id="rId63"/>
    <p:sldId id="366" r:id="rId64"/>
    <p:sldId id="317" r:id="rId65"/>
    <p:sldId id="322" r:id="rId66"/>
    <p:sldId id="360" r:id="rId67"/>
    <p:sldId id="321" r:id="rId68"/>
    <p:sldId id="323" r:id="rId69"/>
    <p:sldId id="361" r:id="rId70"/>
    <p:sldId id="325" r:id="rId71"/>
    <p:sldId id="329" r:id="rId72"/>
    <p:sldId id="330" r:id="rId73"/>
    <p:sldId id="341" r:id="rId74"/>
    <p:sldId id="331" r:id="rId75"/>
    <p:sldId id="362" r:id="rId76"/>
    <p:sldId id="345" r:id="rId77"/>
    <p:sldId id="332" r:id="rId78"/>
    <p:sldId id="333" r:id="rId79"/>
    <p:sldId id="363" r:id="rId80"/>
    <p:sldId id="334" r:id="rId81"/>
    <p:sldId id="364" r:id="rId82"/>
    <p:sldId id="335" r:id="rId83"/>
    <p:sldId id="324" r:id="rId84"/>
    <p:sldId id="343" r:id="rId85"/>
    <p:sldId id="336" r:id="rId86"/>
    <p:sldId id="337" r:id="rId87"/>
    <p:sldId id="344" r:id="rId88"/>
    <p:sldId id="338" r:id="rId89"/>
    <p:sldId id="339" r:id="rId90"/>
    <p:sldId id="340" r:id="rId91"/>
    <p:sldId id="347" r:id="rId92"/>
    <p:sldId id="353" r:id="rId93"/>
    <p:sldId id="357" r:id="rId94"/>
  </p:sldIdLst>
  <p:sldSz cx="9144000" cy="6858000" type="screen4x3"/>
  <p:notesSz cx="6858000" cy="9144000"/>
  <p:custDataLst>
    <p:tags r:id="rId95"/>
  </p:custDataLst>
  <p:defaultTextStyle>
    <a:defPPr>
      <a:defRPr lang="en-US"/>
    </a:defPPr>
    <a:lvl1pPr algn="l" rtl="0" fontAlgn="base">
      <a:spcBef>
        <a:spcPct val="0"/>
      </a:spcBef>
      <a:spcAft>
        <a:spcPct val="0"/>
      </a:spcAft>
      <a:defRPr kern="1200">
        <a:solidFill>
          <a:schemeClr val="tx1"/>
        </a:solidFill>
        <a:latin typeface="Perpetua" pitchFamily="18" charset="0"/>
        <a:ea typeface="+mn-ea"/>
        <a:cs typeface="Arial" charset="0"/>
      </a:defRPr>
    </a:lvl1pPr>
    <a:lvl2pPr marL="457200" algn="l" rtl="0" fontAlgn="base">
      <a:spcBef>
        <a:spcPct val="0"/>
      </a:spcBef>
      <a:spcAft>
        <a:spcPct val="0"/>
      </a:spcAft>
      <a:defRPr kern="1200">
        <a:solidFill>
          <a:schemeClr val="tx1"/>
        </a:solidFill>
        <a:latin typeface="Perpetua" pitchFamily="18" charset="0"/>
        <a:ea typeface="+mn-ea"/>
        <a:cs typeface="Arial" charset="0"/>
      </a:defRPr>
    </a:lvl2pPr>
    <a:lvl3pPr marL="914400" algn="l" rtl="0" fontAlgn="base">
      <a:spcBef>
        <a:spcPct val="0"/>
      </a:spcBef>
      <a:spcAft>
        <a:spcPct val="0"/>
      </a:spcAft>
      <a:defRPr kern="1200">
        <a:solidFill>
          <a:schemeClr val="tx1"/>
        </a:solidFill>
        <a:latin typeface="Perpetua" pitchFamily="18" charset="0"/>
        <a:ea typeface="+mn-ea"/>
        <a:cs typeface="Arial" charset="0"/>
      </a:defRPr>
    </a:lvl3pPr>
    <a:lvl4pPr marL="1371600" algn="l" rtl="0" fontAlgn="base">
      <a:spcBef>
        <a:spcPct val="0"/>
      </a:spcBef>
      <a:spcAft>
        <a:spcPct val="0"/>
      </a:spcAft>
      <a:defRPr kern="1200">
        <a:solidFill>
          <a:schemeClr val="tx1"/>
        </a:solidFill>
        <a:latin typeface="Perpetua" pitchFamily="18" charset="0"/>
        <a:ea typeface="+mn-ea"/>
        <a:cs typeface="Arial" charset="0"/>
      </a:defRPr>
    </a:lvl4pPr>
    <a:lvl5pPr marL="1828800" algn="l" rtl="0" fontAlgn="base">
      <a:spcBef>
        <a:spcPct val="0"/>
      </a:spcBef>
      <a:spcAft>
        <a:spcPct val="0"/>
      </a:spcAft>
      <a:defRPr kern="1200">
        <a:solidFill>
          <a:schemeClr val="tx1"/>
        </a:solidFill>
        <a:latin typeface="Perpetua" pitchFamily="18" charset="0"/>
        <a:ea typeface="+mn-ea"/>
        <a:cs typeface="Arial" charset="0"/>
      </a:defRPr>
    </a:lvl5pPr>
    <a:lvl6pPr marL="2286000" algn="l" defTabSz="914400" rtl="0" eaLnBrk="1" latinLnBrk="0" hangingPunct="1">
      <a:defRPr kern="1200">
        <a:solidFill>
          <a:schemeClr val="tx1"/>
        </a:solidFill>
        <a:latin typeface="Perpetua" pitchFamily="18" charset="0"/>
        <a:ea typeface="+mn-ea"/>
        <a:cs typeface="Arial" charset="0"/>
      </a:defRPr>
    </a:lvl6pPr>
    <a:lvl7pPr marL="2743200" algn="l" defTabSz="914400" rtl="0" eaLnBrk="1" latinLnBrk="0" hangingPunct="1">
      <a:defRPr kern="1200">
        <a:solidFill>
          <a:schemeClr val="tx1"/>
        </a:solidFill>
        <a:latin typeface="Perpetua" pitchFamily="18" charset="0"/>
        <a:ea typeface="+mn-ea"/>
        <a:cs typeface="Arial" charset="0"/>
      </a:defRPr>
    </a:lvl7pPr>
    <a:lvl8pPr marL="3200400" algn="l" defTabSz="914400" rtl="0" eaLnBrk="1" latinLnBrk="0" hangingPunct="1">
      <a:defRPr kern="1200">
        <a:solidFill>
          <a:schemeClr val="tx1"/>
        </a:solidFill>
        <a:latin typeface="Perpetua" pitchFamily="18" charset="0"/>
        <a:ea typeface="+mn-ea"/>
        <a:cs typeface="Arial" charset="0"/>
      </a:defRPr>
    </a:lvl8pPr>
    <a:lvl9pPr marL="3657600" algn="l" defTabSz="914400" rtl="0" eaLnBrk="1" latinLnBrk="0" hangingPunct="1">
      <a:defRPr kern="1200">
        <a:solidFill>
          <a:schemeClr val="tx1"/>
        </a:solidFill>
        <a:latin typeface="Perpetu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2D9"/>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60"/>
  </p:normalViewPr>
  <p:slideViewPr>
    <p:cSldViewPr>
      <p:cViewPr varScale="1">
        <p:scale>
          <a:sx n="79" d="100"/>
          <a:sy n="79" d="100"/>
        </p:scale>
        <p:origin x="78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gs" Target="tags/tag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fld id="{2F3A59AE-F31B-44E4-85D9-01F149618BC1}" type="datetimeFigureOut">
              <a:rPr lang="en-SG"/>
              <a:pPr/>
              <a:t>3/3/2025</a:t>
            </a:fld>
            <a:endParaRPr lang="en-SG"/>
          </a:p>
        </p:txBody>
      </p:sp>
      <p:sp>
        <p:nvSpPr>
          <p:cNvPr id="12" name="Footer Placeholder 16"/>
          <p:cNvSpPr>
            <a:spLocks noGrp="1"/>
          </p:cNvSpPr>
          <p:nvPr>
            <p:ph type="ftr" sz="quarter" idx="11"/>
          </p:nvPr>
        </p:nvSpPr>
        <p:spPr/>
        <p:txBody>
          <a:bodyPr/>
          <a:lstStyle>
            <a:lvl1pPr>
              <a:defRPr/>
            </a:lvl1pPr>
          </a:lstStyle>
          <a:p>
            <a:endParaRPr lang="en-SG"/>
          </a:p>
        </p:txBody>
      </p:sp>
      <p:sp>
        <p:nvSpPr>
          <p:cNvPr id="13" name="Slide Number Placeholder 28"/>
          <p:cNvSpPr>
            <a:spLocks noGrp="1"/>
          </p:cNvSpPr>
          <p:nvPr>
            <p:ph type="sldNum" sz="quarter" idx="12"/>
          </p:nvPr>
        </p:nvSpPr>
        <p:spPr/>
        <p:txBody>
          <a:bodyPr/>
          <a:lstStyle>
            <a:lvl1pPr>
              <a:defRPr/>
            </a:lvl1pPr>
          </a:lstStyle>
          <a:p>
            <a:fld id="{B390E851-D4FC-4D31-9711-265DF1B80D7C}" type="slidenum">
              <a:rPr lang="en-SG"/>
              <a:pPr/>
              <a:t>‹#›</a:t>
            </a:fld>
            <a:endParaRPr lang="en-SG"/>
          </a:p>
        </p:txBody>
      </p:sp>
    </p:spTree>
    <p:extLst>
      <p:ext uri="{BB962C8B-B14F-4D97-AF65-F5344CB8AC3E}">
        <p14:creationId xmlns:p14="http://schemas.microsoft.com/office/powerpoint/2010/main" val="31522448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2BF32B0E-91E3-49DC-A8C7-753472222EA4}" type="datetimeFigureOut">
              <a:rPr lang="en-SG"/>
              <a:pPr/>
              <a:t>3/3/2025</a:t>
            </a:fld>
            <a:endParaRPr lang="en-SG"/>
          </a:p>
        </p:txBody>
      </p:sp>
      <p:sp>
        <p:nvSpPr>
          <p:cNvPr id="5" name="Footer Placeholder 2"/>
          <p:cNvSpPr>
            <a:spLocks noGrp="1"/>
          </p:cNvSpPr>
          <p:nvPr>
            <p:ph type="ftr" sz="quarter" idx="11"/>
          </p:nvPr>
        </p:nvSpPr>
        <p:spPr/>
        <p:txBody>
          <a:bodyPr/>
          <a:lstStyle>
            <a:lvl1pPr>
              <a:defRPr/>
            </a:lvl1pPr>
          </a:lstStyle>
          <a:p>
            <a:endParaRPr lang="en-SG"/>
          </a:p>
        </p:txBody>
      </p:sp>
      <p:sp>
        <p:nvSpPr>
          <p:cNvPr id="6" name="Slide Number Placeholder 22"/>
          <p:cNvSpPr>
            <a:spLocks noGrp="1"/>
          </p:cNvSpPr>
          <p:nvPr>
            <p:ph type="sldNum" sz="quarter" idx="12"/>
          </p:nvPr>
        </p:nvSpPr>
        <p:spPr/>
        <p:txBody>
          <a:bodyPr/>
          <a:lstStyle>
            <a:lvl1pPr>
              <a:defRPr/>
            </a:lvl1pPr>
          </a:lstStyle>
          <a:p>
            <a:fld id="{36795874-F077-4593-AEC9-4EEB6F9A5891}" type="slidenum">
              <a:rPr lang="en-SG"/>
              <a:pPr/>
              <a:t>‹#›</a:t>
            </a:fld>
            <a:endParaRPr lang="en-SG"/>
          </a:p>
        </p:txBody>
      </p:sp>
    </p:spTree>
    <p:extLst>
      <p:ext uri="{BB962C8B-B14F-4D97-AF65-F5344CB8AC3E}">
        <p14:creationId xmlns:p14="http://schemas.microsoft.com/office/powerpoint/2010/main" val="299421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62272CA6-F2A8-432D-8182-AB24E703E2FC}" type="datetimeFigureOut">
              <a:rPr lang="en-SG"/>
              <a:pPr/>
              <a:t>3/3/2025</a:t>
            </a:fld>
            <a:endParaRPr lang="en-SG"/>
          </a:p>
        </p:txBody>
      </p:sp>
      <p:sp>
        <p:nvSpPr>
          <p:cNvPr id="5" name="Footer Placeholder 2"/>
          <p:cNvSpPr>
            <a:spLocks noGrp="1"/>
          </p:cNvSpPr>
          <p:nvPr>
            <p:ph type="ftr" sz="quarter" idx="11"/>
          </p:nvPr>
        </p:nvSpPr>
        <p:spPr/>
        <p:txBody>
          <a:bodyPr/>
          <a:lstStyle>
            <a:lvl1pPr>
              <a:defRPr/>
            </a:lvl1pPr>
          </a:lstStyle>
          <a:p>
            <a:endParaRPr lang="en-SG"/>
          </a:p>
        </p:txBody>
      </p:sp>
      <p:sp>
        <p:nvSpPr>
          <p:cNvPr id="6" name="Slide Number Placeholder 22"/>
          <p:cNvSpPr>
            <a:spLocks noGrp="1"/>
          </p:cNvSpPr>
          <p:nvPr>
            <p:ph type="sldNum" sz="quarter" idx="12"/>
          </p:nvPr>
        </p:nvSpPr>
        <p:spPr/>
        <p:txBody>
          <a:bodyPr/>
          <a:lstStyle>
            <a:lvl1pPr>
              <a:defRPr/>
            </a:lvl1pPr>
          </a:lstStyle>
          <a:p>
            <a:fld id="{F6F8F19F-E394-48F3-A93D-8CEB5B2F7422}" type="slidenum">
              <a:rPr lang="en-SG"/>
              <a:pPr/>
              <a:t>‹#›</a:t>
            </a:fld>
            <a:endParaRPr lang="en-SG"/>
          </a:p>
        </p:txBody>
      </p:sp>
    </p:spTree>
    <p:extLst>
      <p:ext uri="{BB962C8B-B14F-4D97-AF65-F5344CB8AC3E}">
        <p14:creationId xmlns:p14="http://schemas.microsoft.com/office/powerpoint/2010/main" val="212040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DA6DA-1745-472E-8505-1218BEA2C1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C38F72C1-9F86-410C-8CC4-587376FAA6C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4F1B10D4-C2DE-4882-B567-A311D5F1DD32}"/>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10D6946F-58AB-4A6F-BD15-28A418D2E79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5D533D2-A8A7-42AC-9C5F-FC99D6157D16}"/>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225898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BEE3-1497-4EDB-B272-CF2FC2E6EF58}"/>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F125E63-788F-4953-864E-6E0806F33C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67EC11C-08BA-4609-B80D-109AB12E753F}"/>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3F762ACA-9D85-410B-B555-1B1EF2116AF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9DB48DE-E6B0-49BE-B01D-CABA1DE6DBC0}"/>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2090564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498F-1171-49AA-A505-31FEFEC605B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010F52CD-00E5-4278-ADFD-6D341E8543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0FB3B6-56C4-4A43-B100-99DF94DFB518}"/>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C9679FE2-E9E1-40CB-9A25-6D77BEAF648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9520C37-6236-422A-A838-94657CE203DF}"/>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3641524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69EC-785E-4635-B60F-FE2EAE8750E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659E542-DF7B-41C0-93BC-75F142929D9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3DA2FEBA-C203-43DC-9701-4CDEB833677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6FD46A9-4F59-48DE-8CD6-163C46E91AD4}"/>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6" name="Footer Placeholder 5">
            <a:extLst>
              <a:ext uri="{FF2B5EF4-FFF2-40B4-BE49-F238E27FC236}">
                <a16:creationId xmlns:a16="http://schemas.microsoft.com/office/drawing/2014/main" id="{DBC74D2F-B552-4CC7-A67B-F80C1C8B772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CA7DEE0-861E-495E-8255-252A665DCCEE}"/>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78070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761F-A5EF-47A8-92BE-06A9E061360E}"/>
              </a:ext>
            </a:extLst>
          </p:cNvPr>
          <p:cNvSpPr>
            <a:spLocks noGrp="1"/>
          </p:cNvSpPr>
          <p:nvPr>
            <p:ph type="title"/>
          </p:nvPr>
        </p:nvSpPr>
        <p:spPr>
          <a:xfrm>
            <a:off x="629841" y="365126"/>
            <a:ext cx="78867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85FA10C4-E778-41B5-B971-75C06DAC0A1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B963037-9DE8-4670-9F84-A60C896A745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1570EA30-14BF-4FE1-9D13-BFEDCFBEB5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7A959F2-7A00-42AA-ABFF-BDD9562B4CB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C181A3FC-4492-4DB7-9155-AA95433A1827}"/>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8" name="Footer Placeholder 7">
            <a:extLst>
              <a:ext uri="{FF2B5EF4-FFF2-40B4-BE49-F238E27FC236}">
                <a16:creationId xmlns:a16="http://schemas.microsoft.com/office/drawing/2014/main" id="{0744CCFB-5423-4835-9166-691CAAE864D8}"/>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607C815C-694E-4D4E-985E-93D5A0B418BA}"/>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371774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BFA4-4EB1-4446-92D1-71134F483070}"/>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367C1440-139A-47D9-A932-BEB5CEEB98E2}"/>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4" name="Footer Placeholder 3">
            <a:extLst>
              <a:ext uri="{FF2B5EF4-FFF2-40B4-BE49-F238E27FC236}">
                <a16:creationId xmlns:a16="http://schemas.microsoft.com/office/drawing/2014/main" id="{A46CC4A5-C640-45EA-806A-53400C6D2905}"/>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84E7653E-E49F-4745-BA30-5D6FC8F663A0}"/>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395526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E7B73-7BC5-41FA-B19E-E0B593E39058}"/>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3" name="Footer Placeholder 2">
            <a:extLst>
              <a:ext uri="{FF2B5EF4-FFF2-40B4-BE49-F238E27FC236}">
                <a16:creationId xmlns:a16="http://schemas.microsoft.com/office/drawing/2014/main" id="{7916C31F-8E93-42EC-8505-23B839F28116}"/>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59731E24-87A9-4690-ABB9-B4DF7AB7B647}"/>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274776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BA01-0164-4B15-BCC3-4357DAED8EA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E9753EF-BBB2-4355-B410-956CF423F53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7D35871-790A-4926-BD80-9DF5398B76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E98E950-2E29-4089-AD32-FEE155710D7C}"/>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6" name="Footer Placeholder 5">
            <a:extLst>
              <a:ext uri="{FF2B5EF4-FFF2-40B4-BE49-F238E27FC236}">
                <a16:creationId xmlns:a16="http://schemas.microsoft.com/office/drawing/2014/main" id="{9FC59E65-99D8-4881-8160-28217E4FCF5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060B570-D7A9-4FD2-A871-AAB8C71A78A8}"/>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124257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D6398EE2-F253-42C4-8187-0C5834A1BE72}" type="datetimeFigureOut">
              <a:rPr lang="en-SG"/>
              <a:pPr/>
              <a:t>3/3/2025</a:t>
            </a:fld>
            <a:endParaRPr lang="en-SG"/>
          </a:p>
        </p:txBody>
      </p:sp>
      <p:sp>
        <p:nvSpPr>
          <p:cNvPr id="5" name="Footer Placeholder 2"/>
          <p:cNvSpPr>
            <a:spLocks noGrp="1"/>
          </p:cNvSpPr>
          <p:nvPr>
            <p:ph type="ftr" sz="quarter" idx="11"/>
          </p:nvPr>
        </p:nvSpPr>
        <p:spPr/>
        <p:txBody>
          <a:bodyPr/>
          <a:lstStyle>
            <a:lvl1pPr>
              <a:defRPr/>
            </a:lvl1pPr>
          </a:lstStyle>
          <a:p>
            <a:endParaRPr lang="en-SG"/>
          </a:p>
        </p:txBody>
      </p:sp>
      <p:sp>
        <p:nvSpPr>
          <p:cNvPr id="6" name="Slide Number Placeholder 22"/>
          <p:cNvSpPr>
            <a:spLocks noGrp="1"/>
          </p:cNvSpPr>
          <p:nvPr>
            <p:ph type="sldNum" sz="quarter" idx="12"/>
          </p:nvPr>
        </p:nvSpPr>
        <p:spPr/>
        <p:txBody>
          <a:bodyPr/>
          <a:lstStyle>
            <a:lvl1pPr>
              <a:defRPr/>
            </a:lvl1pPr>
          </a:lstStyle>
          <a:p>
            <a:fld id="{55ACA6F0-72BB-4304-BC6E-6191950346D1}" type="slidenum">
              <a:rPr lang="en-SG"/>
              <a:pPr/>
              <a:t>‹#›</a:t>
            </a:fld>
            <a:endParaRPr lang="en-SG"/>
          </a:p>
        </p:txBody>
      </p:sp>
    </p:spTree>
    <p:extLst>
      <p:ext uri="{BB962C8B-B14F-4D97-AF65-F5344CB8AC3E}">
        <p14:creationId xmlns:p14="http://schemas.microsoft.com/office/powerpoint/2010/main" val="2049756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9FA8-5660-4BCE-BE99-1F415A482A8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D0CA8B19-95B1-4C84-B924-0098F7B28AE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AE848B36-847F-401A-9C92-1EC263C5CF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8205C1B-644A-45EA-BA4E-0286A563799B}"/>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6" name="Footer Placeholder 5">
            <a:extLst>
              <a:ext uri="{FF2B5EF4-FFF2-40B4-BE49-F238E27FC236}">
                <a16:creationId xmlns:a16="http://schemas.microsoft.com/office/drawing/2014/main" id="{568F4C4D-DF77-4057-B4CB-2239F938BA4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05CEBC7C-7698-40D8-8ABD-B90820228AFA}"/>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387039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484C-AC87-4006-9A7C-0EA5E2374D31}"/>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4A06BBA-E46B-4176-9E76-8E6FBE4D28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C9E988-78C6-435C-91D6-61429AE3B7C1}"/>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24A665B9-29B6-4A4D-9885-C8FDE7E5E4F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4A97D78-FD57-4AA8-B708-1EA22DAD83A1}"/>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3533744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0A8B7-2466-4D19-BBDF-D3B7E47C8ED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61740A1-39CE-49DC-ACEA-72F15057E72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9522B97D-DFF9-432E-8A57-91352F73E7D5}"/>
              </a:ext>
            </a:extLst>
          </p:cNvPr>
          <p:cNvSpPr>
            <a:spLocks noGrp="1"/>
          </p:cNvSpPr>
          <p:nvPr>
            <p:ph type="dt" sz="half" idx="10"/>
          </p:nvPr>
        </p:nvSpPr>
        <p:spPr/>
        <p:txBody>
          <a:body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A3CD4AE9-5A02-4A1B-A130-7A77B0B0A2A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1FB8999-60B9-45B0-9703-7982B3B1CE75}"/>
              </a:ext>
            </a:extLst>
          </p:cNvPr>
          <p:cNvSpPr>
            <a:spLocks noGrp="1"/>
          </p:cNvSpPr>
          <p:nvPr>
            <p:ph type="sldNum" sz="quarter" idx="12"/>
          </p:nvPr>
        </p:nvSpPr>
        <p:spPr/>
        <p:txBody>
          <a:bodyPr/>
          <a:lstStyle/>
          <a:p>
            <a:fld id="{A892D1F4-B701-4952-8661-0BE015390806}" type="slidenum">
              <a:rPr lang="en-SG" smtClean="0"/>
              <a:t>‹#›</a:t>
            </a:fld>
            <a:endParaRPr lang="en-SG"/>
          </a:p>
        </p:txBody>
      </p:sp>
    </p:spTree>
    <p:extLst>
      <p:ext uri="{BB962C8B-B14F-4D97-AF65-F5344CB8AC3E}">
        <p14:creationId xmlns:p14="http://schemas.microsoft.com/office/powerpoint/2010/main" val="132960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endParaRPr lang="en-US">
              <a:solidFill>
                <a:srgbClr val="FFFFFF"/>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fld id="{DF8E6513-E7C0-466F-94F6-83CF80221DBC}" type="datetimeFigureOut">
              <a:rPr lang="en-SG"/>
              <a:pPr/>
              <a:t>3/3/2025</a:t>
            </a:fld>
            <a:endParaRPr lang="en-SG"/>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endParaRPr lang="en-SG"/>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fld id="{D1C04259-AAE1-49D4-AC6B-6BE7DD58C857}" type="slidenum">
              <a:rPr lang="en-SG"/>
              <a:pPr/>
              <a:t>‹#›</a:t>
            </a:fld>
            <a:endParaRPr lang="en-SG"/>
          </a:p>
        </p:txBody>
      </p:sp>
    </p:spTree>
    <p:extLst>
      <p:ext uri="{BB962C8B-B14F-4D97-AF65-F5344CB8AC3E}">
        <p14:creationId xmlns:p14="http://schemas.microsoft.com/office/powerpoint/2010/main" val="217739791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40BAD981-E64C-4085-B135-D8795539EF84}" type="datetimeFigureOut">
              <a:rPr lang="en-SG"/>
              <a:pPr/>
              <a:t>3/3/2025</a:t>
            </a:fld>
            <a:endParaRPr lang="en-SG"/>
          </a:p>
        </p:txBody>
      </p:sp>
      <p:sp>
        <p:nvSpPr>
          <p:cNvPr id="6" name="Footer Placeholder 2"/>
          <p:cNvSpPr>
            <a:spLocks noGrp="1"/>
          </p:cNvSpPr>
          <p:nvPr>
            <p:ph type="ftr" sz="quarter" idx="11"/>
          </p:nvPr>
        </p:nvSpPr>
        <p:spPr/>
        <p:txBody>
          <a:bodyPr/>
          <a:lstStyle>
            <a:lvl1pPr>
              <a:defRPr/>
            </a:lvl1pPr>
          </a:lstStyle>
          <a:p>
            <a:endParaRPr lang="en-SG"/>
          </a:p>
        </p:txBody>
      </p:sp>
      <p:sp>
        <p:nvSpPr>
          <p:cNvPr id="7" name="Slide Number Placeholder 22"/>
          <p:cNvSpPr>
            <a:spLocks noGrp="1"/>
          </p:cNvSpPr>
          <p:nvPr>
            <p:ph type="sldNum" sz="quarter" idx="12"/>
          </p:nvPr>
        </p:nvSpPr>
        <p:spPr/>
        <p:txBody>
          <a:bodyPr/>
          <a:lstStyle>
            <a:lvl1pPr>
              <a:defRPr/>
            </a:lvl1pPr>
          </a:lstStyle>
          <a:p>
            <a:fld id="{B8B9D39D-DF85-47A1-AF3B-78D611CCBA78}" type="slidenum">
              <a:rPr lang="en-SG"/>
              <a:pPr/>
              <a:t>‹#›</a:t>
            </a:fld>
            <a:endParaRPr lang="en-SG"/>
          </a:p>
        </p:txBody>
      </p:sp>
    </p:spTree>
    <p:extLst>
      <p:ext uri="{BB962C8B-B14F-4D97-AF65-F5344CB8AC3E}">
        <p14:creationId xmlns:p14="http://schemas.microsoft.com/office/powerpoint/2010/main" val="315799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fld id="{EA2F99D8-7791-4933-81BB-BEBAE7B217D1}" type="datetimeFigureOut">
              <a:rPr lang="en-SG"/>
              <a:pPr/>
              <a:t>3/3/2025</a:t>
            </a:fld>
            <a:endParaRPr lang="en-SG"/>
          </a:p>
        </p:txBody>
      </p:sp>
      <p:sp>
        <p:nvSpPr>
          <p:cNvPr id="8" name="Footer Placeholder 2"/>
          <p:cNvSpPr>
            <a:spLocks noGrp="1"/>
          </p:cNvSpPr>
          <p:nvPr>
            <p:ph type="ftr" sz="quarter" idx="11"/>
          </p:nvPr>
        </p:nvSpPr>
        <p:spPr/>
        <p:txBody>
          <a:bodyPr/>
          <a:lstStyle>
            <a:lvl1pPr>
              <a:defRPr/>
            </a:lvl1pPr>
          </a:lstStyle>
          <a:p>
            <a:endParaRPr lang="en-SG"/>
          </a:p>
        </p:txBody>
      </p:sp>
      <p:sp>
        <p:nvSpPr>
          <p:cNvPr id="9" name="Slide Number Placeholder 22"/>
          <p:cNvSpPr>
            <a:spLocks noGrp="1"/>
          </p:cNvSpPr>
          <p:nvPr>
            <p:ph type="sldNum" sz="quarter" idx="12"/>
          </p:nvPr>
        </p:nvSpPr>
        <p:spPr/>
        <p:txBody>
          <a:bodyPr/>
          <a:lstStyle>
            <a:lvl1pPr>
              <a:defRPr/>
            </a:lvl1pPr>
          </a:lstStyle>
          <a:p>
            <a:fld id="{529230E1-C446-4EE9-AB1F-571E5EE0BA0D}" type="slidenum">
              <a:rPr lang="en-SG"/>
              <a:pPr/>
              <a:t>‹#›</a:t>
            </a:fld>
            <a:endParaRPr lang="en-SG"/>
          </a:p>
        </p:txBody>
      </p:sp>
    </p:spTree>
    <p:extLst>
      <p:ext uri="{BB962C8B-B14F-4D97-AF65-F5344CB8AC3E}">
        <p14:creationId xmlns:p14="http://schemas.microsoft.com/office/powerpoint/2010/main" val="278237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fld id="{93161DC9-DD86-45EE-9008-2A941E1C0567}" type="datetimeFigureOut">
              <a:rPr lang="en-SG"/>
              <a:pPr/>
              <a:t>3/3/2025</a:t>
            </a:fld>
            <a:endParaRPr lang="en-SG"/>
          </a:p>
        </p:txBody>
      </p:sp>
      <p:sp>
        <p:nvSpPr>
          <p:cNvPr id="4" name="Footer Placeholder 2"/>
          <p:cNvSpPr>
            <a:spLocks noGrp="1"/>
          </p:cNvSpPr>
          <p:nvPr>
            <p:ph type="ftr" sz="quarter" idx="11"/>
          </p:nvPr>
        </p:nvSpPr>
        <p:spPr/>
        <p:txBody>
          <a:bodyPr/>
          <a:lstStyle>
            <a:lvl1pPr>
              <a:defRPr/>
            </a:lvl1pPr>
          </a:lstStyle>
          <a:p>
            <a:endParaRPr lang="en-SG"/>
          </a:p>
        </p:txBody>
      </p:sp>
      <p:sp>
        <p:nvSpPr>
          <p:cNvPr id="5" name="Slide Number Placeholder 22"/>
          <p:cNvSpPr>
            <a:spLocks noGrp="1"/>
          </p:cNvSpPr>
          <p:nvPr>
            <p:ph type="sldNum" sz="quarter" idx="12"/>
          </p:nvPr>
        </p:nvSpPr>
        <p:spPr/>
        <p:txBody>
          <a:bodyPr/>
          <a:lstStyle>
            <a:lvl1pPr>
              <a:defRPr/>
            </a:lvl1pPr>
          </a:lstStyle>
          <a:p>
            <a:fld id="{C50D2AA3-A9AC-42D7-9E25-39C4DEC4B0F1}" type="slidenum">
              <a:rPr lang="en-SG"/>
              <a:pPr/>
              <a:t>‹#›</a:t>
            </a:fld>
            <a:endParaRPr lang="en-SG"/>
          </a:p>
        </p:txBody>
      </p:sp>
    </p:spTree>
    <p:extLst>
      <p:ext uri="{BB962C8B-B14F-4D97-AF65-F5344CB8AC3E}">
        <p14:creationId xmlns:p14="http://schemas.microsoft.com/office/powerpoint/2010/main" val="33099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8A618478-5E8F-4594-9196-60B7CA9A0165}" type="datetimeFigureOut">
              <a:rPr lang="en-SG"/>
              <a:pPr/>
              <a:t>3/3/2025</a:t>
            </a:fld>
            <a:endParaRPr lang="en-SG"/>
          </a:p>
        </p:txBody>
      </p:sp>
      <p:sp>
        <p:nvSpPr>
          <p:cNvPr id="3" name="Footer Placeholder 2"/>
          <p:cNvSpPr>
            <a:spLocks noGrp="1"/>
          </p:cNvSpPr>
          <p:nvPr>
            <p:ph type="ftr" sz="quarter" idx="11"/>
          </p:nvPr>
        </p:nvSpPr>
        <p:spPr/>
        <p:txBody>
          <a:bodyPr/>
          <a:lstStyle>
            <a:lvl1pPr>
              <a:defRPr/>
            </a:lvl1pPr>
          </a:lstStyle>
          <a:p>
            <a:endParaRPr lang="en-SG"/>
          </a:p>
        </p:txBody>
      </p:sp>
      <p:sp>
        <p:nvSpPr>
          <p:cNvPr id="4" name="Slide Number Placeholder 22"/>
          <p:cNvSpPr>
            <a:spLocks noGrp="1"/>
          </p:cNvSpPr>
          <p:nvPr>
            <p:ph type="sldNum" sz="quarter" idx="12"/>
          </p:nvPr>
        </p:nvSpPr>
        <p:spPr/>
        <p:txBody>
          <a:bodyPr/>
          <a:lstStyle>
            <a:lvl1pPr>
              <a:defRPr/>
            </a:lvl1pPr>
          </a:lstStyle>
          <a:p>
            <a:fld id="{3E96D08E-460F-4F13-B993-1C61600A6146}" type="slidenum">
              <a:rPr lang="en-SG"/>
              <a:pPr/>
              <a:t>‹#›</a:t>
            </a:fld>
            <a:endParaRPr lang="en-SG"/>
          </a:p>
        </p:txBody>
      </p:sp>
    </p:spTree>
    <p:extLst>
      <p:ext uri="{BB962C8B-B14F-4D97-AF65-F5344CB8AC3E}">
        <p14:creationId xmlns:p14="http://schemas.microsoft.com/office/powerpoint/2010/main" val="97378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fld id="{0BAEA19F-46EE-41CC-AF3D-3E54C8C9AF5C}" type="datetimeFigureOut">
              <a:rPr lang="en-SG"/>
              <a:pPr/>
              <a:t>3/3/2025</a:t>
            </a:fld>
            <a:endParaRPr lang="en-SG"/>
          </a:p>
        </p:txBody>
      </p:sp>
      <p:sp>
        <p:nvSpPr>
          <p:cNvPr id="8" name="Footer Placeholder 5"/>
          <p:cNvSpPr>
            <a:spLocks noGrp="1"/>
          </p:cNvSpPr>
          <p:nvPr>
            <p:ph type="ftr" sz="quarter" idx="11"/>
          </p:nvPr>
        </p:nvSpPr>
        <p:spPr/>
        <p:txBody>
          <a:bodyPr/>
          <a:lstStyle>
            <a:lvl1pPr>
              <a:defRPr/>
            </a:lvl1pPr>
          </a:lstStyle>
          <a:p>
            <a:endParaRPr lang="en-SG"/>
          </a:p>
        </p:txBody>
      </p:sp>
      <p:sp>
        <p:nvSpPr>
          <p:cNvPr id="9" name="Slide Number Placeholder 6"/>
          <p:cNvSpPr>
            <a:spLocks noGrp="1"/>
          </p:cNvSpPr>
          <p:nvPr>
            <p:ph type="sldNum" sz="quarter" idx="12"/>
          </p:nvPr>
        </p:nvSpPr>
        <p:spPr/>
        <p:txBody>
          <a:bodyPr/>
          <a:lstStyle>
            <a:lvl1pPr>
              <a:defRPr/>
            </a:lvl1pPr>
          </a:lstStyle>
          <a:p>
            <a:fld id="{4ED0C085-9A61-4F69-8BEE-B56AA6E22CA7}" type="slidenum">
              <a:rPr lang="en-SG"/>
              <a:pPr/>
              <a:t>‹#›</a:t>
            </a:fld>
            <a:endParaRPr lang="en-SG"/>
          </a:p>
        </p:txBody>
      </p:sp>
    </p:spTree>
    <p:extLst>
      <p:ext uri="{BB962C8B-B14F-4D97-AF65-F5344CB8AC3E}">
        <p14:creationId xmlns:p14="http://schemas.microsoft.com/office/powerpoint/2010/main" val="168654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fld id="{208290CA-B132-4908-8BFC-5EE6E56109B0}" type="datetimeFigureOut">
              <a:rPr lang="en-SG"/>
              <a:pPr/>
              <a:t>3/3/2025</a:t>
            </a:fld>
            <a:endParaRPr lang="en-SG"/>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endParaRPr lang="en-SG"/>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fld id="{074BE37E-DAD2-4239-BB9C-4C8B892E449E}" type="slidenum">
              <a:rPr lang="en-SG"/>
              <a:pPr/>
              <a:t>‹#›</a:t>
            </a:fld>
            <a:endParaRPr lang="en-SG"/>
          </a:p>
        </p:txBody>
      </p:sp>
    </p:spTree>
    <p:extLst>
      <p:ext uri="{BB962C8B-B14F-4D97-AF65-F5344CB8AC3E}">
        <p14:creationId xmlns:p14="http://schemas.microsoft.com/office/powerpoint/2010/main" val="120432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charset="0"/>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srgbClr val="FFFFFF"/>
              </a:solidFill>
              <a:cs typeface="Arial" charset="0"/>
            </a:endParaRPr>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defRPr>
            </a:lvl1pPr>
          </a:lstStyle>
          <a:p>
            <a:fld id="{36E0FA81-10D6-4793-B48F-220BAC8FDE7F}" type="datetimeFigureOut">
              <a:rPr lang="en-SG"/>
              <a:pPr/>
              <a:t>3/3/2025</a:t>
            </a:fld>
            <a:endParaRPr lang="en-SG"/>
          </a:p>
        </p:txBody>
      </p:sp>
      <p:sp>
        <p:nvSpPr>
          <p:cNvPr id="3" name="Footer Placeholder 2"/>
          <p:cNvSpPr>
            <a:spLocks noGrp="1"/>
          </p:cNvSpPr>
          <p:nvPr>
            <p:ph type="ftr" sz="quarter" idx="3"/>
          </p:nvPr>
        </p:nvSpPr>
        <p:spPr>
          <a:xfrm>
            <a:off x="914400" y="6172200"/>
            <a:ext cx="3962400" cy="457200"/>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defRPr>
            </a:lvl1pPr>
          </a:lstStyle>
          <a:p>
            <a:endParaRPr lang="en-SG"/>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pitchFamily="34" charset="0"/>
              </a:defRPr>
            </a:lvl1pPr>
          </a:lstStyle>
          <a:p>
            <a:fld id="{CEE4F533-71BF-4645-BC9E-626CFD30E8CE}" type="slidenum">
              <a:rPr lang="en-SG"/>
              <a:pPr/>
              <a:t>‹#›</a:t>
            </a:fld>
            <a:endParaRPr lang="en-SG"/>
          </a:p>
        </p:txBody>
      </p:sp>
    </p:spTree>
  </p:cSld>
  <p:clrMap bg1="lt1" tx1="dk1" bg2="lt2" tx2="dk2" accent1="accent1" accent2="accent2" accent3="accent3" accent4="accent4" accent5="accent5" accent6="accent6" hlink="hlink" folHlink="folHlink"/>
  <p:sldLayoutIdLst>
    <p:sldLayoutId id="2147483923" r:id="rId1"/>
    <p:sldLayoutId id="2147483916" r:id="rId2"/>
    <p:sldLayoutId id="2147483924" r:id="rId3"/>
    <p:sldLayoutId id="2147483917" r:id="rId4"/>
    <p:sldLayoutId id="2147483918" r:id="rId5"/>
    <p:sldLayoutId id="2147483919" r:id="rId6"/>
    <p:sldLayoutId id="2147483920" r:id="rId7"/>
    <p:sldLayoutId id="2147483925" r:id="rId8"/>
    <p:sldLayoutId id="2147483926" r:id="rId9"/>
    <p:sldLayoutId id="2147483921" r:id="rId10"/>
    <p:sldLayoutId id="2147483922"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48D5BA-9AFC-4B51-9775-8A434CEF6F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FE6E9D4-9960-4039-8146-A07637C2308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18856F-02EC-4B15-98E5-2FDC4A8D201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BD8B63-91B2-40D3-AC7A-C9F5582E04F5}" type="datetimeFigureOut">
              <a:rPr lang="en-SG" smtClean="0"/>
              <a:t>3/3/2025</a:t>
            </a:fld>
            <a:endParaRPr lang="en-SG"/>
          </a:p>
        </p:txBody>
      </p:sp>
      <p:sp>
        <p:nvSpPr>
          <p:cNvPr id="5" name="Footer Placeholder 4">
            <a:extLst>
              <a:ext uri="{FF2B5EF4-FFF2-40B4-BE49-F238E27FC236}">
                <a16:creationId xmlns:a16="http://schemas.microsoft.com/office/drawing/2014/main" id="{7CC769FD-1BDD-4A5F-9C01-EFA171F3231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EB980A87-9872-42AC-8E9B-DEEC0BB0DE3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92D1F4-B701-4952-8661-0BE015390806}" type="slidenum">
              <a:rPr lang="en-SG" smtClean="0"/>
              <a:t>‹#›</a:t>
            </a:fld>
            <a:endParaRPr lang="en-SG"/>
          </a:p>
        </p:txBody>
      </p:sp>
    </p:spTree>
    <p:extLst>
      <p:ext uri="{BB962C8B-B14F-4D97-AF65-F5344CB8AC3E}">
        <p14:creationId xmlns:p14="http://schemas.microsoft.com/office/powerpoint/2010/main" val="60792691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3.gif"/><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1.gif"/></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1.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5.gif"/><Relationship Id="rId5" Type="http://schemas.openxmlformats.org/officeDocument/2006/relationships/image" Target="../media/image70.gif"/><Relationship Id="rId4" Type="http://schemas.openxmlformats.org/officeDocument/2006/relationships/image" Target="../media/image40.gif"/></Relationships>
</file>

<file path=ppt/slides/_rels/slide6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5.gif"/><Relationship Id="rId4" Type="http://schemas.openxmlformats.org/officeDocument/2006/relationships/image" Target="../media/image70.gif"/></Relationships>
</file>

<file path=ppt/slides/_rels/slide6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4.gif"/></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9.gif"/><Relationship Id="rId4" Type="http://schemas.openxmlformats.org/officeDocument/2006/relationships/image" Target="../media/image85.gif"/></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6.gif"/></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7.gif"/></Relationships>
</file>

<file path=ppt/slides/_rels/slide8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jpeg"/></Relationships>
</file>

<file path=ppt/slides/_rels/slide8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07229" y="3286124"/>
            <a:ext cx="6481261" cy="3200876"/>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a:bevelT/>
          </a:sp3d>
        </p:spPr>
        <p:txBody>
          <a:bodyPr wrap="none">
            <a:spAutoFit/>
          </a:bodyPr>
          <a:lstStyle/>
          <a:p>
            <a:pPr algn="ctr" fontAlgn="auto">
              <a:spcBef>
                <a:spcPts val="0"/>
              </a:spcBef>
              <a:spcAft>
                <a:spcPts val="0"/>
              </a:spcAft>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a:t>
            </a:r>
          </a:p>
          <a:p>
            <a:pPr algn="ctr" fontAlgn="auto">
              <a:spcBef>
                <a:spcPts val="0"/>
              </a:spcBef>
              <a:spcAft>
                <a:spcPts val="0"/>
              </a:spcAft>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Old Testament Survey</a:t>
            </a:r>
          </a:p>
          <a:p>
            <a:pPr algn="ctr" fontAlgn="auto">
              <a:spcBef>
                <a:spcPts val="0"/>
              </a:spcBef>
              <a:spcAft>
                <a:spcPts val="0"/>
              </a:spcAft>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Part Two</a:t>
            </a:r>
          </a:p>
          <a:p>
            <a:pPr algn="ctr" fontAlgn="auto">
              <a:spcBef>
                <a:spcPts val="0"/>
              </a:spcBef>
              <a:spcAft>
                <a:spcPts val="0"/>
              </a:spcAft>
              <a:defRPr/>
            </a:pPr>
            <a:r>
              <a:rPr lang="en-US"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Joshua to David</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BEAE6593-B0A3-4E69-AF90-71AD7D0B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48"/>
            <a:ext cx="9046028" cy="6336704"/>
          </a:xfrm>
          <a:prstGeom prst="rect">
            <a:avLst/>
          </a:prstGeom>
          <a:effectLst>
            <a:softEdge rad="127000"/>
          </a:effectLst>
        </p:spPr>
      </p:pic>
      <p:pic>
        <p:nvPicPr>
          <p:cNvPr id="4" name="Picture 3" descr="A piece of food&#10;&#10;Description automatically generated">
            <a:extLst>
              <a:ext uri="{FF2B5EF4-FFF2-40B4-BE49-F238E27FC236}">
                <a16:creationId xmlns:a16="http://schemas.microsoft.com/office/drawing/2014/main" id="{076953B4-9636-43B4-A7BB-4E70DD01A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6561">
            <a:off x="4063721" y="2692455"/>
            <a:ext cx="5802160" cy="3125444"/>
          </a:xfrm>
          <a:prstGeom prst="rect">
            <a:avLst/>
          </a:prstGeom>
          <a:effectLst>
            <a:softEdge rad="635000"/>
          </a:effectLst>
        </p:spPr>
      </p:pic>
    </p:spTree>
    <p:extLst>
      <p:ext uri="{BB962C8B-B14F-4D97-AF65-F5344CB8AC3E}">
        <p14:creationId xmlns:p14="http://schemas.microsoft.com/office/powerpoint/2010/main" val="373369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sp>
        <p:nvSpPr>
          <p:cNvPr id="105473" name="Rectangle 1"/>
          <p:cNvSpPr>
            <a:spLocks noChangeArrowheads="1"/>
          </p:cNvSpPr>
          <p:nvPr/>
        </p:nvSpPr>
        <p:spPr bwMode="auto">
          <a:xfrm>
            <a:off x="323528" y="1844824"/>
            <a:ext cx="4824536" cy="3970318"/>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anchor="ctr">
            <a:spAutoFit/>
          </a:bodyPr>
          <a:lstStyle/>
          <a:p>
            <a:pPr lvl="1">
              <a:defRPr/>
            </a:pPr>
            <a:r>
              <a:rPr lang="en-SG" sz="2800" dirty="0"/>
              <a:t>2. Notice the emphasis on keeping the </a:t>
            </a:r>
            <a:r>
              <a:rPr lang="en-SG" sz="2800" b="1" u="sng" dirty="0">
                <a:effectLst>
                  <a:outerShdw blurRad="38100" dist="38100" dir="2700000" algn="tl">
                    <a:srgbClr val="000000">
                      <a:alpha val="43137"/>
                    </a:srgbClr>
                  </a:outerShdw>
                </a:effectLst>
              </a:rPr>
              <a:t>COVENANT</a:t>
            </a:r>
            <a:r>
              <a:rPr lang="en-SG" sz="2800" dirty="0"/>
              <a:t>: Both the military conquest and Israel’s continued enjoyment of the land depends entirely on the people’s faithfulness to God. The book begins and ends with emphasis on keeping God’s commands.</a:t>
            </a:r>
          </a:p>
        </p:txBody>
      </p:sp>
      <p:pic>
        <p:nvPicPr>
          <p:cNvPr id="7" name="Picture 6" descr="joshua-renews-covenant.jpg"/>
          <p:cNvPicPr>
            <a:picLocks noChangeAspect="1"/>
          </p:cNvPicPr>
          <p:nvPr/>
        </p:nvPicPr>
        <p:blipFill>
          <a:blip r:embed="rId3" cstate="print"/>
          <a:stretch>
            <a:fillRect/>
          </a:stretch>
        </p:blipFill>
        <p:spPr>
          <a:xfrm>
            <a:off x="4644008" y="1844824"/>
            <a:ext cx="3439256" cy="4046975"/>
          </a:xfrm>
          <a:prstGeom prst="rect">
            <a:avLst/>
          </a:prstGeom>
          <a:effectLst>
            <a:reflection blurRad="6350" stA="50000" endA="300" endPos="90000" dir="5400000" sy="-100000" algn="bl" rotWithShape="0"/>
          </a:effectLst>
          <a:scene3d>
            <a:camera prst="perspectiveHeroicExtremeLeftFacing"/>
            <a:lightRig rig="threePt" dir="t"/>
          </a:scene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05473"/>
                                        </p:tgtEl>
                                        <p:attrNameLst>
                                          <p:attrName>style.visibility</p:attrName>
                                        </p:attrNameLst>
                                      </p:cBhvr>
                                      <p:to>
                                        <p:strVal val="visible"/>
                                      </p:to>
                                    </p:set>
                                    <p:animEffect transition="in" filter="fade">
                                      <p:cBhvr>
                                        <p:cTn id="7" dur="800" decel="100000"/>
                                        <p:tgtEl>
                                          <p:spTgt spid="105473"/>
                                        </p:tgtEl>
                                      </p:cBhvr>
                                    </p:animEffect>
                                    <p:anim calcmode="lin" valueType="num">
                                      <p:cBhvr>
                                        <p:cTn id="8" dur="800" decel="100000" fill="hold"/>
                                        <p:tgtEl>
                                          <p:spTgt spid="105473"/>
                                        </p:tgtEl>
                                        <p:attrNameLst>
                                          <p:attrName>style.rotation</p:attrName>
                                        </p:attrNameLst>
                                      </p:cBhvr>
                                      <p:tavLst>
                                        <p:tav tm="0">
                                          <p:val>
                                            <p:fltVal val="-90"/>
                                          </p:val>
                                        </p:tav>
                                        <p:tav tm="100000">
                                          <p:val>
                                            <p:fltVal val="0"/>
                                          </p:val>
                                        </p:tav>
                                      </p:tavLst>
                                    </p:anim>
                                    <p:anim calcmode="lin" valueType="num">
                                      <p:cBhvr>
                                        <p:cTn id="9" dur="800" decel="100000" fill="hold"/>
                                        <p:tgtEl>
                                          <p:spTgt spid="105473"/>
                                        </p:tgtEl>
                                        <p:attrNameLst>
                                          <p:attrName>ppt_x</p:attrName>
                                        </p:attrNameLst>
                                      </p:cBhvr>
                                      <p:tavLst>
                                        <p:tav tm="0">
                                          <p:val>
                                            <p:strVal val="#ppt_x+0.4"/>
                                          </p:val>
                                        </p:tav>
                                        <p:tav tm="100000">
                                          <p:val>
                                            <p:strVal val="#ppt_x-0.05"/>
                                          </p:val>
                                        </p:tav>
                                      </p:tavLst>
                                    </p:anim>
                                    <p:anim calcmode="lin" valueType="num">
                                      <p:cBhvr>
                                        <p:cTn id="10" dur="800" decel="100000" fill="hold"/>
                                        <p:tgtEl>
                                          <p:spTgt spid="10547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547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547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sp>
        <p:nvSpPr>
          <p:cNvPr id="105473" name="Rectangle 1"/>
          <p:cNvSpPr>
            <a:spLocks noChangeArrowheads="1"/>
          </p:cNvSpPr>
          <p:nvPr/>
        </p:nvSpPr>
        <p:spPr bwMode="auto">
          <a:xfrm>
            <a:off x="0" y="1351801"/>
            <a:ext cx="4824536" cy="3970318"/>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anchor="ctr">
            <a:spAutoFit/>
          </a:bodyPr>
          <a:lstStyle/>
          <a:p>
            <a:pPr lvl="1">
              <a:defRPr/>
            </a:pPr>
            <a:r>
              <a:rPr lang="en-SG" sz="3600" dirty="0"/>
              <a:t>3. Understand the purpose of Holy </a:t>
            </a:r>
            <a:r>
              <a:rPr lang="en-SG" sz="3600" b="1" dirty="0">
                <a:effectLst>
                  <a:outerShdw blurRad="38100" dist="38100" dir="2700000" algn="tl">
                    <a:srgbClr val="000000">
                      <a:alpha val="43137"/>
                    </a:srgbClr>
                  </a:outerShdw>
                </a:effectLst>
              </a:rPr>
              <a:t>WAR</a:t>
            </a:r>
            <a:r>
              <a:rPr lang="en-SG" sz="3600" dirty="0"/>
              <a:t>: God’s command to kill every man, woman and child in the land often prompts two important questions:</a:t>
            </a:r>
          </a:p>
        </p:txBody>
      </p:sp>
      <p:pic>
        <p:nvPicPr>
          <p:cNvPr id="16390" name="Picture 7" descr="armor_of_god_man_flaming_missile_X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365625"/>
            <a:ext cx="4211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211638" y="1341438"/>
            <a:ext cx="4572000" cy="52014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SG" sz="3200" b="1" dirty="0">
                <a:solidFill>
                  <a:srgbClr val="FFFFFF"/>
                </a:solidFill>
                <a:effectLst>
                  <a:outerShdw blurRad="38100" dist="38100" dir="2700000" algn="tl">
                    <a:srgbClr val="000000"/>
                  </a:outerShdw>
                </a:effectLst>
                <a:cs typeface="Arial" charset="0"/>
              </a:rPr>
              <a:t>Why was it necessary?</a:t>
            </a:r>
          </a:p>
          <a:p>
            <a:r>
              <a:rPr lang="en-SG" sz="2000" i="1" dirty="0">
                <a:solidFill>
                  <a:srgbClr val="FFFFFF"/>
                </a:solidFill>
                <a:latin typeface="Arial" panose="020B0604020202020204" pitchFamily="34" charset="0"/>
                <a:cs typeface="Arial" panose="020B0604020202020204" pitchFamily="34" charset="0"/>
              </a:rPr>
              <a:t>“And the LORD drove out from before us all the people, including the Amorites who dwelt in the land. We also will serve the LORD, for He is our God." But Joshua said to the people, "You cannot serve the LORD, for He is a holy God. </a:t>
            </a:r>
            <a:r>
              <a:rPr lang="en-SG" sz="2000" b="1" i="1" dirty="0">
                <a:solidFill>
                  <a:srgbClr val="FFFFFF"/>
                </a:solidFill>
                <a:latin typeface="Arial" panose="020B0604020202020204" pitchFamily="34" charset="0"/>
                <a:cs typeface="Arial" panose="020B0604020202020204" pitchFamily="34" charset="0"/>
              </a:rPr>
              <a:t>He is a jealous God</a:t>
            </a:r>
            <a:r>
              <a:rPr lang="en-SG" sz="2000" i="1" dirty="0">
                <a:solidFill>
                  <a:srgbClr val="FFFFFF"/>
                </a:solidFill>
                <a:latin typeface="Arial" panose="020B0604020202020204" pitchFamily="34" charset="0"/>
                <a:cs typeface="Arial" panose="020B0604020202020204" pitchFamily="34" charset="0"/>
              </a:rPr>
              <a:t>; He will not forgive your transgressions nor your sins.  If you forsake the LORD and serve foreign gods, then He will turn and do you harm and consume you, after He has done you good." And the people said to Joshua, "No, but we will serve the LORD!” </a:t>
            </a:r>
          </a:p>
          <a:p>
            <a:r>
              <a:rPr lang="en-SG" sz="2000" dirty="0">
                <a:solidFill>
                  <a:srgbClr val="FFFFFF"/>
                </a:solidFill>
                <a:latin typeface="Arial" panose="020B0604020202020204" pitchFamily="34" charset="0"/>
                <a:cs typeface="Arial" panose="020B0604020202020204" pitchFamily="34" charset="0"/>
              </a:rPr>
              <a:t>Joshua 24:18-21 (NKJV)</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sp>
        <p:nvSpPr>
          <p:cNvPr id="105473" name="Rectangle 1"/>
          <p:cNvSpPr>
            <a:spLocks noChangeArrowheads="1"/>
          </p:cNvSpPr>
          <p:nvPr/>
        </p:nvSpPr>
        <p:spPr bwMode="auto">
          <a:xfrm>
            <a:off x="0" y="1628800"/>
            <a:ext cx="4824536" cy="3416320"/>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anchor="ctr">
            <a:spAutoFit/>
          </a:bodyPr>
          <a:lstStyle/>
          <a:p>
            <a:pPr lvl="1">
              <a:defRPr/>
            </a:pPr>
            <a:r>
              <a:rPr lang="en-SG" sz="3600" dirty="0"/>
              <a:t>Understand the purpose of Holy </a:t>
            </a:r>
            <a:r>
              <a:rPr lang="en-SG" sz="3600" b="1" dirty="0">
                <a:effectLst>
                  <a:outerShdw blurRad="38100" dist="38100" dir="2700000" algn="tl">
                    <a:srgbClr val="000000">
                      <a:alpha val="43137"/>
                    </a:srgbClr>
                  </a:outerShdw>
                </a:effectLst>
              </a:rPr>
              <a:t>WAR</a:t>
            </a:r>
            <a:r>
              <a:rPr lang="en-SG" sz="3600" dirty="0"/>
              <a:t>: God’s command to kill every man, woman and child in the land often prompts two important questions:</a:t>
            </a:r>
          </a:p>
        </p:txBody>
      </p:sp>
      <p:pic>
        <p:nvPicPr>
          <p:cNvPr id="17414" name="Picture 7" descr="armor_of_god_man_flaming_missile_X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365625"/>
            <a:ext cx="4211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211638" y="1535811"/>
            <a:ext cx="4824536" cy="50167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n-SG"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was it necessary?</a:t>
            </a:r>
          </a:p>
          <a:p>
            <a:pPr>
              <a:defRPr/>
            </a:pPr>
            <a:r>
              <a:rPr lang="en-SG" sz="2400" dirty="0">
                <a:latin typeface="Arial" panose="020B0604020202020204" pitchFamily="34" charset="0"/>
                <a:cs typeface="Arial" panose="020B0604020202020204" pitchFamily="34" charset="0"/>
              </a:rPr>
              <a:t>• God is jealous for his glory Since Israel was to reflect his glory to the world, it was imperative that they remain holy (i.e., separate) from the pagan nations around them. For this reason, it was necessary to completely destroy the pagan inhabitants of the land. Otherwise, the Israelites would inevitably be influenced by their immorality and idolatry (which of course is exactly what happened). </a:t>
            </a:r>
          </a:p>
        </p:txBody>
      </p:sp>
    </p:spTree>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sp>
        <p:nvSpPr>
          <p:cNvPr id="105473" name="Rectangle 1"/>
          <p:cNvSpPr>
            <a:spLocks noChangeArrowheads="1"/>
          </p:cNvSpPr>
          <p:nvPr/>
        </p:nvSpPr>
        <p:spPr bwMode="auto">
          <a:xfrm>
            <a:off x="0" y="1628800"/>
            <a:ext cx="4824536" cy="3416320"/>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anchor="ctr">
            <a:spAutoFit/>
          </a:bodyPr>
          <a:lstStyle/>
          <a:p>
            <a:pPr lvl="1">
              <a:defRPr/>
            </a:pPr>
            <a:r>
              <a:rPr lang="en-SG" sz="3600" dirty="0"/>
              <a:t>Understand the purpose of Holy </a:t>
            </a:r>
            <a:r>
              <a:rPr lang="en-SG" sz="3600" b="1" dirty="0">
                <a:effectLst>
                  <a:outerShdw blurRad="38100" dist="38100" dir="2700000" algn="tl">
                    <a:srgbClr val="000000">
                      <a:alpha val="43137"/>
                    </a:srgbClr>
                  </a:outerShdw>
                </a:effectLst>
              </a:rPr>
              <a:t>WAR</a:t>
            </a:r>
            <a:r>
              <a:rPr lang="en-SG" sz="3600" dirty="0"/>
              <a:t>: God’s command to kill every man, woman and child in the land often prompts two important questions:</a:t>
            </a:r>
          </a:p>
        </p:txBody>
      </p:sp>
      <p:pic>
        <p:nvPicPr>
          <p:cNvPr id="18438" name="Picture 7" descr="armor_of_god_man_flaming_missile_X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365625"/>
            <a:ext cx="42116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102102" y="1390129"/>
            <a:ext cx="5005386" cy="5509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Doesn’t this conflict with God’s loving nature?</a:t>
            </a:r>
            <a:endParaRPr lang="en-S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SG" sz="3200" dirty="0">
                <a:solidFill>
                  <a:srgbClr val="FFFFFF"/>
                </a:solidFill>
                <a:latin typeface="Arial" panose="020B0604020202020204" pitchFamily="34" charset="0"/>
                <a:cs typeface="Arial" panose="020B0604020202020204" pitchFamily="34" charset="0"/>
              </a:rPr>
              <a:t>• All of us are by sinners by nature and prior to faith in The Messiah, we were </a:t>
            </a:r>
            <a:r>
              <a:rPr lang="en-SG" sz="3200" i="1" dirty="0">
                <a:solidFill>
                  <a:srgbClr val="FFFFFF"/>
                </a:solidFill>
                <a:latin typeface="Arial" panose="020B0604020202020204" pitchFamily="34" charset="0"/>
                <a:cs typeface="Arial" panose="020B0604020202020204" pitchFamily="34" charset="0"/>
              </a:rPr>
              <a:t>‘objects of wrath’ </a:t>
            </a:r>
            <a:r>
              <a:rPr lang="en-SG" sz="3200" dirty="0">
                <a:solidFill>
                  <a:srgbClr val="FFFFFF"/>
                </a:solidFill>
                <a:latin typeface="Arial" panose="020B0604020202020204" pitchFamily="34" charset="0"/>
                <a:cs typeface="Arial" panose="020B0604020202020204" pitchFamily="34" charset="0"/>
              </a:rPr>
              <a:t>(</a:t>
            </a:r>
            <a:r>
              <a:rPr lang="en-SG" sz="3200" dirty="0" err="1">
                <a:solidFill>
                  <a:srgbClr val="FFFFFF"/>
                </a:solidFill>
                <a:latin typeface="Arial" panose="020B0604020202020204" pitchFamily="34" charset="0"/>
                <a:cs typeface="Arial" panose="020B0604020202020204" pitchFamily="34" charset="0"/>
              </a:rPr>
              <a:t>Eph</a:t>
            </a:r>
            <a:r>
              <a:rPr lang="en-SG" sz="3200" dirty="0">
                <a:solidFill>
                  <a:srgbClr val="FFFFFF"/>
                </a:solidFill>
                <a:latin typeface="Arial" panose="020B0604020202020204" pitchFamily="34" charset="0"/>
                <a:cs typeface="Arial" panose="020B0604020202020204" pitchFamily="34" charset="0"/>
              </a:rPr>
              <a:t> 2:3). We are all sinners from birth and we all deserve the judgment that came upon the Canaanites. </a:t>
            </a:r>
          </a:p>
        </p:txBody>
      </p:sp>
    </p:spTree>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CE35C-2C78-FDC7-28AA-13403015B25F}"/>
            </a:ext>
          </a:extLst>
        </p:cNvPr>
        <p:cNvGrpSpPr/>
        <p:nvPr/>
      </p:nvGrpSpPr>
      <p:grpSpPr>
        <a:xfrm>
          <a:off x="0" y="0"/>
          <a:ext cx="0" cy="0"/>
          <a:chOff x="0" y="0"/>
          <a:chExt cx="0" cy="0"/>
        </a:xfrm>
      </p:grpSpPr>
      <p:pic>
        <p:nvPicPr>
          <p:cNvPr id="18434" name="Picture 3">
            <a:extLst>
              <a:ext uri="{FF2B5EF4-FFF2-40B4-BE49-F238E27FC236}">
                <a16:creationId xmlns:a16="http://schemas.microsoft.com/office/drawing/2014/main" id="{A8798B9B-F72A-FF8F-EFEB-F6CBA144AB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B750E83-0EF4-AEBB-9181-CF7F60C3AF24}"/>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a:extLst>
              <a:ext uri="{FF2B5EF4-FFF2-40B4-BE49-F238E27FC236}">
                <a16:creationId xmlns:a16="http://schemas.microsoft.com/office/drawing/2014/main" id="{83A155DA-1E80-1371-0411-7F4B5EDC75E6}"/>
              </a:ext>
            </a:extLst>
          </p:cNvPr>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sp>
        <p:nvSpPr>
          <p:cNvPr id="9" name="Rectangle 8">
            <a:extLst>
              <a:ext uri="{FF2B5EF4-FFF2-40B4-BE49-F238E27FC236}">
                <a16:creationId xmlns:a16="http://schemas.microsoft.com/office/drawing/2014/main" id="{9854F570-1B2E-6767-A202-4496FA158241}"/>
              </a:ext>
            </a:extLst>
          </p:cNvPr>
          <p:cNvSpPr/>
          <p:nvPr/>
        </p:nvSpPr>
        <p:spPr>
          <a:xfrm>
            <a:off x="323528" y="1390129"/>
            <a:ext cx="8568952" cy="526297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“Why was God so harsh with them?” and “Why has God been so gracious with us?” </a:t>
            </a:r>
          </a:p>
          <a:p>
            <a:r>
              <a:rPr lang="en-US" sz="2400" dirty="0">
                <a:solidFill>
                  <a:srgbClr val="FFFFFF"/>
                </a:solidFill>
                <a:latin typeface="Arial" panose="020B0604020202020204" pitchFamily="34" charset="0"/>
                <a:cs typeface="Arial" panose="020B0604020202020204" pitchFamily="34" charset="0"/>
              </a:rPr>
              <a:t>• The Canaanites’ sin was extreme and cried out for God’s judgment (see Lev. 18.21-30). Their culture was a picture of complete depravity. They practiced divination, idolatry, all kinds of sexual immorality, and even child sacrifice as part of their worship of Molech. God had been very patient with the Canaanites. They had been storing up wrath for over 400 years! (see Genesis 15.16). </a:t>
            </a:r>
          </a:p>
          <a:p>
            <a:r>
              <a:rPr lang="en-US" sz="2400" dirty="0">
                <a:solidFill>
                  <a:srgbClr val="FFFFFF"/>
                </a:solidFill>
                <a:latin typeface="Arial" panose="020B0604020202020204" pitchFamily="34" charset="0"/>
                <a:cs typeface="Arial" panose="020B0604020202020204" pitchFamily="34" charset="0"/>
              </a:rPr>
              <a:t>• God is sovereign over all life. If we recognize God as the creator of life, it </a:t>
            </a:r>
          </a:p>
          <a:p>
            <a:r>
              <a:rPr lang="en-US" sz="2400" dirty="0">
                <a:solidFill>
                  <a:srgbClr val="FFFFFF"/>
                </a:solidFill>
                <a:latin typeface="Arial" panose="020B0604020202020204" pitchFamily="34" charset="0"/>
                <a:cs typeface="Arial" panose="020B0604020202020204" pitchFamily="34" charset="0"/>
              </a:rPr>
              <a:t>logically follows that He also has the right to take it away. The Israelites were simply God’s instrument of judgment – they did not act on their own accord. </a:t>
            </a:r>
            <a:endParaRPr lang="en-SG" sz="2400" dirty="0">
              <a:solidFill>
                <a:srgbClr val="FFFF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B81B628-3122-0FFC-C992-0C1F5E97F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87926"/>
            <a:ext cx="8568952" cy="5427222"/>
          </a:xfrm>
          <a:prstGeom prst="rect">
            <a:avLst/>
          </a:prstGeom>
        </p:spPr>
      </p:pic>
    </p:spTree>
    <p:extLst>
      <p:ext uri="{BB962C8B-B14F-4D97-AF65-F5344CB8AC3E}">
        <p14:creationId xmlns:p14="http://schemas.microsoft.com/office/powerpoint/2010/main" val="12628543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26977" name="Rectangle 1"/>
          <p:cNvSpPr>
            <a:spLocks noChangeArrowheads="1"/>
          </p:cNvSpPr>
          <p:nvPr/>
        </p:nvSpPr>
        <p:spPr bwMode="auto">
          <a:xfrm>
            <a:off x="179512" y="1100137"/>
            <a:ext cx="8569325" cy="5586413"/>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bIns="0" anchor="ctr">
            <a:spAutoFit/>
          </a:bodyPr>
          <a:lstStyle/>
          <a:p>
            <a:pPr algn="just" eaLnBrk="0" hangingPunct="0"/>
            <a:r>
              <a:rPr lang="en-US" sz="2400" b="1" i="1">
                <a:solidFill>
                  <a:schemeClr val="bg1"/>
                </a:solidFill>
                <a:effectLst>
                  <a:outerShdw blurRad="38100" dist="38100" dir="2700000" algn="tl">
                    <a:srgbClr val="000000"/>
                  </a:outerShdw>
                </a:effectLst>
                <a:latin typeface="Calibri" pitchFamily="34" charset="0"/>
                <a:cs typeface="Times New Roman" pitchFamily="18" charset="0"/>
              </a:rPr>
              <a:t>Key Verses: </a:t>
            </a:r>
            <a:endParaRPr lang="en-US" sz="2400" b="1" i="1">
              <a:solidFill>
                <a:schemeClr val="bg1"/>
              </a:solidFill>
              <a:effectLst>
                <a:outerShdw blurRad="38100" dist="38100" dir="2700000" algn="tl">
                  <a:srgbClr val="000000"/>
                </a:outerShdw>
              </a:effectLst>
              <a:cs typeface="Times New Roman" pitchFamily="18" charset="0"/>
            </a:endParaRPr>
          </a:p>
          <a:p>
            <a:pPr algn="just" eaLnBrk="0" hangingPunct="0"/>
            <a:r>
              <a:rPr lang="en-US" sz="2400" b="1" i="1">
                <a:solidFill>
                  <a:schemeClr val="bg1"/>
                </a:solidFill>
                <a:latin typeface="Calibri" pitchFamily="34" charset="0"/>
                <a:cs typeface="Times New Roman" pitchFamily="18" charset="0"/>
              </a:rPr>
              <a:t>1:3</a:t>
            </a:r>
            <a:r>
              <a:rPr lang="en-US" sz="2400" i="1">
                <a:solidFill>
                  <a:schemeClr val="bg1"/>
                </a:solidFill>
                <a:latin typeface="Calibri" pitchFamily="34" charset="0"/>
                <a:cs typeface="Times New Roman" pitchFamily="18" charset="0"/>
              </a:rPr>
              <a:t> Every place on which the sole of your foot treads, I have given it to you, just as I spoke to Moses. [In this regard, Joshua compares to Ephesians 1:3 in the New Testament, </a:t>
            </a:r>
            <a:r>
              <a:rPr lang="en-US" sz="2400" i="1">
                <a:solidFill>
                  <a:schemeClr val="bg1"/>
                </a:solidFill>
                <a:cs typeface="Times New Roman" pitchFamily="18" charset="0"/>
              </a:rPr>
              <a:t>“…</a:t>
            </a:r>
            <a:r>
              <a:rPr lang="en-US" sz="2400" i="1">
                <a:solidFill>
                  <a:schemeClr val="bg1"/>
                </a:solidFill>
                <a:latin typeface="Calibri" pitchFamily="34" charset="0"/>
                <a:cs typeface="Times New Roman" pitchFamily="18" charset="0"/>
              </a:rPr>
              <a:t> blessed with every spiritual blessing in the heavenlies.</a:t>
            </a:r>
            <a:r>
              <a:rPr lang="en-US" sz="2400" i="1">
                <a:solidFill>
                  <a:schemeClr val="bg1"/>
                </a:solidFill>
                <a:cs typeface="Times New Roman" pitchFamily="18" charset="0"/>
              </a:rPr>
              <a:t>”</a:t>
            </a:r>
            <a:r>
              <a:rPr lang="en-US" sz="2400" i="1">
                <a:solidFill>
                  <a:schemeClr val="bg1"/>
                </a:solidFill>
                <a:latin typeface="Calibri" pitchFamily="34" charset="0"/>
                <a:cs typeface="Times New Roman" pitchFamily="18" charset="0"/>
              </a:rPr>
              <a:t>] </a:t>
            </a:r>
            <a:endParaRPr lang="en-US" sz="2400">
              <a:solidFill>
                <a:schemeClr val="bg1"/>
              </a:solidFill>
              <a:cs typeface="Arial" charset="0"/>
            </a:endParaRPr>
          </a:p>
          <a:p>
            <a:pPr algn="just" eaLnBrk="0" hangingPunct="0"/>
            <a:r>
              <a:rPr lang="en-US" sz="2400" b="1" i="1">
                <a:solidFill>
                  <a:schemeClr val="bg1"/>
                </a:solidFill>
                <a:latin typeface="Calibri" pitchFamily="34" charset="0"/>
                <a:cs typeface="Times New Roman" pitchFamily="18" charset="0"/>
              </a:rPr>
              <a:t>1:8-9</a:t>
            </a:r>
            <a:r>
              <a:rPr lang="en-US" sz="2400" i="1">
                <a:solidFill>
                  <a:schemeClr val="bg1"/>
                </a:solidFill>
                <a:latin typeface="Calibri" pitchFamily="34" charset="0"/>
                <a:cs typeface="Times New Roman" pitchFamily="18" charset="0"/>
              </a:rPr>
              <a:t> This book of the law shall not depart from your mouth, but you shall meditate on it day and night, so that you may be careful to do according to all that is written in it; for then you will make your way prosperous, and then you will have success. 9 Have I not commanded you? Be strong and courageous! Do not tremble or be dismayed, for the Lord your God is with you wherever you go.</a:t>
            </a:r>
            <a:endParaRPr lang="en-US" sz="2400">
              <a:solidFill>
                <a:schemeClr val="bg1"/>
              </a:solidFill>
              <a:cs typeface="Arial" charset="0"/>
            </a:endParaRPr>
          </a:p>
          <a:p>
            <a:pPr algn="just" eaLnBrk="0" hangingPunct="0"/>
            <a:r>
              <a:rPr lang="en-US" sz="2400" b="1" i="1">
                <a:solidFill>
                  <a:schemeClr val="bg1"/>
                </a:solidFill>
                <a:latin typeface="Calibri" pitchFamily="34" charset="0"/>
                <a:cs typeface="Times New Roman" pitchFamily="18" charset="0"/>
              </a:rPr>
              <a:t>11:23</a:t>
            </a:r>
            <a:r>
              <a:rPr lang="en-US" sz="2400" i="1">
                <a:solidFill>
                  <a:schemeClr val="bg1"/>
                </a:solidFill>
                <a:latin typeface="Calibri" pitchFamily="34" charset="0"/>
                <a:cs typeface="Times New Roman" pitchFamily="18" charset="0"/>
              </a:rPr>
              <a:t> So Joshua took the whole land, according to all that the Lord had spoken to Moses, and Joshua gave it for an inheritance to Israel according to their divisions by their tribes. Thus the land had rest from war.</a:t>
            </a:r>
            <a:endParaRPr lang="en-US" sz="2400">
              <a:solidFill>
                <a:schemeClr val="bg1"/>
              </a:solidFill>
              <a:cs typeface="Arial" charset="0"/>
            </a:endParaRPr>
          </a:p>
        </p:txBody>
      </p:sp>
      <p:sp>
        <p:nvSpPr>
          <p:cNvPr id="2" name="TextBox 1">
            <a:extLst>
              <a:ext uri="{FF2B5EF4-FFF2-40B4-BE49-F238E27FC236}">
                <a16:creationId xmlns:a16="http://schemas.microsoft.com/office/drawing/2014/main" id="{F0DABFA8-A6F1-5AFD-C547-58CA03D7C17C}"/>
              </a:ext>
            </a:extLst>
          </p:cNvPr>
          <p:cNvSpPr txBox="1"/>
          <p:nvPr/>
        </p:nvSpPr>
        <p:spPr>
          <a:xfrm>
            <a:off x="23335" y="525012"/>
            <a:ext cx="5052721"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Key Verses in Joshua</a:t>
            </a:r>
            <a:endParaRPr lang="en-SG" sz="3200" b="1" dirty="0">
              <a:solidFill>
                <a:schemeClr val="bg1"/>
              </a:solidFill>
              <a:latin typeface="Arial" panose="020B0604020202020204" pitchFamily="34" charset="0"/>
              <a:cs typeface="Arial" panose="020B0604020202020204" pitchFamily="34" charset="0"/>
            </a:endParaRPr>
          </a:p>
        </p:txBody>
      </p:sp>
      <p:pic>
        <p:nvPicPr>
          <p:cNvPr id="4" name="Picture 3" descr="A close up of a text&#10;&#10;AI-generated content may be incorrect.">
            <a:extLst>
              <a:ext uri="{FF2B5EF4-FFF2-40B4-BE49-F238E27FC236}">
                <a16:creationId xmlns:a16="http://schemas.microsoft.com/office/drawing/2014/main" id="{C7B3DA35-5087-B878-95AD-B05E32B7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1099781"/>
            <a:ext cx="8569325" cy="5586413"/>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1" name="Rectangle 10"/>
          <p:cNvSpPr/>
          <p:nvPr/>
        </p:nvSpPr>
        <p:spPr>
          <a:xfrm>
            <a:off x="130085" y="1258037"/>
            <a:ext cx="6818179" cy="5386090"/>
          </a:xfrm>
          <a:prstGeom prst="rect">
            <a:avLst/>
          </a:prstGeom>
          <a:effectLst>
            <a:reflection blurRad="6350" stA="50000" endA="300" endPos="900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n-SG"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Joshua</a:t>
            </a:r>
            <a:r>
              <a:rPr lang="en-SG" sz="2800" dirty="0">
                <a:latin typeface="Arial" panose="020B0604020202020204" pitchFamily="34" charset="0"/>
                <a:cs typeface="Arial" panose="020B0604020202020204" pitchFamily="34" charset="0"/>
              </a:rPr>
              <a:t> is a type of the Messiah in two very important ways. </a:t>
            </a:r>
            <a:endParaRPr lang="en-SG" sz="2400" dirty="0">
              <a:latin typeface="Arial" panose="020B0604020202020204" pitchFamily="34" charset="0"/>
              <a:cs typeface="Arial" panose="020B0604020202020204" pitchFamily="34" charset="0"/>
            </a:endParaRPr>
          </a:p>
          <a:p>
            <a:pPr>
              <a:defRPr/>
            </a:pPr>
            <a:r>
              <a:rPr lang="en-SG" sz="2400" dirty="0">
                <a:latin typeface="Arial" panose="020B0604020202020204" pitchFamily="34" charset="0"/>
                <a:cs typeface="Arial" panose="020B0604020202020204" pitchFamily="34" charset="0"/>
              </a:rPr>
              <a:t>First, his name, </a:t>
            </a:r>
            <a:r>
              <a:rPr lang="en-SG" sz="2400" i="1" dirty="0" err="1">
                <a:latin typeface="Arial" panose="020B0604020202020204" pitchFamily="34" charset="0"/>
                <a:cs typeface="Arial" panose="020B0604020202020204" pitchFamily="34" charset="0"/>
              </a:rPr>
              <a:t>Yeshua</a:t>
            </a:r>
            <a:r>
              <a:rPr lang="en-SG" sz="2400" dirty="0">
                <a:latin typeface="Arial" panose="020B0604020202020204" pitchFamily="34" charset="0"/>
                <a:cs typeface="Arial" panose="020B0604020202020204" pitchFamily="34" charset="0"/>
              </a:rPr>
              <a:t>, a contracted form of </a:t>
            </a:r>
            <a:r>
              <a:rPr lang="en-SG" sz="2400" i="1" dirty="0" err="1">
                <a:latin typeface="Arial" panose="020B0604020202020204" pitchFamily="34" charset="0"/>
                <a:cs typeface="Arial" panose="020B0604020202020204" pitchFamily="34" charset="0"/>
              </a:rPr>
              <a:t>Yehoshua</a:t>
            </a:r>
            <a:r>
              <a:rPr lang="en-SG" sz="2400" dirty="0">
                <a:latin typeface="Arial" panose="020B0604020202020204" pitchFamily="34" charset="0"/>
                <a:cs typeface="Arial" panose="020B0604020202020204" pitchFamily="34" charset="0"/>
              </a:rPr>
              <a:t>, meaning, “</a:t>
            </a:r>
            <a:r>
              <a:rPr lang="en-SG" sz="2400" i="1" dirty="0">
                <a:latin typeface="Arial" panose="020B0604020202020204" pitchFamily="34" charset="0"/>
                <a:cs typeface="Arial" panose="020B0604020202020204" pitchFamily="34" charset="0"/>
              </a:rPr>
              <a:t>YHVH</a:t>
            </a:r>
            <a:r>
              <a:rPr lang="en-SG" sz="2400" dirty="0">
                <a:latin typeface="Arial" panose="020B0604020202020204" pitchFamily="34" charset="0"/>
                <a:cs typeface="Arial" panose="020B0604020202020204" pitchFamily="34" charset="0"/>
              </a:rPr>
              <a:t> is salvation,” is the Greek equivalent of the name </a:t>
            </a:r>
            <a:r>
              <a:rPr lang="en-SG" sz="2400" i="1" dirty="0">
                <a:latin typeface="Arial" panose="020B0604020202020204" pitchFamily="34" charset="0"/>
                <a:cs typeface="Arial" panose="020B0604020202020204" pitchFamily="34" charset="0"/>
              </a:rPr>
              <a:t>Jesus</a:t>
            </a:r>
            <a:r>
              <a:rPr lang="en-SG" sz="2400" dirty="0">
                <a:latin typeface="Arial" panose="020B0604020202020204" pitchFamily="34" charset="0"/>
                <a:cs typeface="Arial" panose="020B0604020202020204" pitchFamily="34" charset="0"/>
              </a:rPr>
              <a:t>. Joshua is actually called by the name Yeshua (</a:t>
            </a:r>
            <a:r>
              <a:rPr lang="en-SG" sz="2400" i="1" dirty="0">
                <a:latin typeface="Arial" panose="020B0604020202020204" pitchFamily="34" charset="0"/>
                <a:cs typeface="Arial" panose="020B0604020202020204" pitchFamily="34" charset="0"/>
              </a:rPr>
              <a:t>Jesus)</a:t>
            </a:r>
            <a:r>
              <a:rPr lang="en-SG" sz="2400" dirty="0">
                <a:latin typeface="Arial" panose="020B0604020202020204" pitchFamily="34" charset="0"/>
                <a:cs typeface="Arial" panose="020B0604020202020204" pitchFamily="34" charset="0"/>
              </a:rPr>
              <a:t> in Acts 7:45. </a:t>
            </a:r>
          </a:p>
          <a:p>
            <a:pPr>
              <a:defRPr/>
            </a:pPr>
            <a:r>
              <a:rPr lang="en-SG" sz="2400" dirty="0">
                <a:latin typeface="Arial" panose="020B0604020202020204" pitchFamily="34" charset="0"/>
                <a:cs typeface="Arial" panose="020B0604020202020204" pitchFamily="34" charset="0"/>
              </a:rPr>
              <a:t>Second, Joshua is seen as a type of the Messiah in his work of leading Israel triumphantly into the rest of their promised possession, the land of Canaan (cf. Heb. 4:8). This is but a foretaste of the rest we enter by faith in the Messiah. He surely foreshadows the Saviour who leads “many sons to glory” (Heb. 2:9-10). </a:t>
            </a:r>
          </a:p>
        </p:txBody>
      </p:sp>
      <p:pic>
        <p:nvPicPr>
          <p:cNvPr id="13" name="Picture 12" descr="joshua-commissioning.jpg"/>
          <p:cNvPicPr>
            <a:picLocks noChangeAspect="1"/>
          </p:cNvPicPr>
          <p:nvPr/>
        </p:nvPicPr>
        <p:blipFill>
          <a:blip r:embed="rId3" cstate="print"/>
          <a:stretch>
            <a:fillRect/>
          </a:stretch>
        </p:blipFill>
        <p:spPr>
          <a:xfrm>
            <a:off x="6562135" y="1478217"/>
            <a:ext cx="2448272" cy="5373216"/>
          </a:xfrm>
          <a:prstGeom prst="rect">
            <a:avLst/>
          </a:prstGeom>
          <a:effectLst>
            <a:reflection blurRad="6350" stA="50000" endA="300" endPos="90000" dir="5400000" sy="-100000" algn="bl" rotWithShape="0"/>
          </a:effectLst>
          <a:scene3d>
            <a:camera prst="perspectiveContrastingLeftFacing"/>
            <a:lightRig rig="threePt" dir="t"/>
          </a:scene3d>
          <a:sp3d>
            <a:bevelT/>
          </a:sp3d>
        </p:spPr>
      </p:pic>
      <p:sp>
        <p:nvSpPr>
          <p:cNvPr id="2" name="TextBox 1">
            <a:extLst>
              <a:ext uri="{FF2B5EF4-FFF2-40B4-BE49-F238E27FC236}">
                <a16:creationId xmlns:a16="http://schemas.microsoft.com/office/drawing/2014/main" id="{E52FE563-5C72-72DD-F0BF-733F2F378D59}"/>
              </a:ext>
            </a:extLst>
          </p:cNvPr>
          <p:cNvSpPr txBox="1"/>
          <p:nvPr/>
        </p:nvSpPr>
        <p:spPr>
          <a:xfrm>
            <a:off x="130085" y="626162"/>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(e) Messianic Christology in Joshua</a:t>
            </a:r>
            <a:endParaRPr lang="en-SG" sz="32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1C4A25-CB96-6F47-27C8-D5B039ACA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2" y="-18954"/>
            <a:ext cx="9167992" cy="6876953"/>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21508" name="Picture 9" descr="captain-of-the-lords-ar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03648" y="548680"/>
            <a:ext cx="6622326"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Messianic Christology in Joshua</a:t>
            </a:r>
          </a:p>
        </p:txBody>
      </p:sp>
      <p:sp>
        <p:nvSpPr>
          <p:cNvPr id="8" name="Rectangle 7"/>
          <p:cNvSpPr/>
          <p:nvPr/>
        </p:nvSpPr>
        <p:spPr>
          <a:xfrm>
            <a:off x="0" y="1358441"/>
            <a:ext cx="9144000"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000" dirty="0">
                <a:latin typeface="Arial" panose="020B0604020202020204" pitchFamily="34" charset="0"/>
                <a:cs typeface="Arial" panose="020B0604020202020204" pitchFamily="34" charset="0"/>
              </a:rPr>
              <a:t>Joshua was met by the </a:t>
            </a:r>
            <a:r>
              <a:rPr lang="en-SG"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COMMANDER</a:t>
            </a:r>
            <a:r>
              <a:rPr lang="en-SG" sz="2000" dirty="0">
                <a:latin typeface="Arial" panose="020B0604020202020204" pitchFamily="34" charset="0"/>
                <a:cs typeface="Arial" panose="020B0604020202020204" pitchFamily="34" charset="0"/>
              </a:rPr>
              <a:t> of the Lord’s army. This is undoubtedly The </a:t>
            </a:r>
            <a:r>
              <a:rPr lang="en-SG" sz="2000" dirty="0" err="1">
                <a:latin typeface="Arial" panose="020B0604020202020204" pitchFamily="34" charset="0"/>
                <a:cs typeface="Arial" panose="020B0604020202020204" pitchFamily="34" charset="0"/>
              </a:rPr>
              <a:t>Theophany</a:t>
            </a:r>
            <a:r>
              <a:rPr lang="en-SG" sz="2000" dirty="0">
                <a:latin typeface="Arial" panose="020B0604020202020204" pitchFamily="34" charset="0"/>
                <a:cs typeface="Arial" panose="020B0604020202020204" pitchFamily="34" charset="0"/>
              </a:rPr>
              <a:t>, a </a:t>
            </a:r>
            <a:r>
              <a:rPr lang="en-SG" sz="2000" dirty="0" err="1">
                <a:latin typeface="Arial" panose="020B0604020202020204" pitchFamily="34" charset="0"/>
                <a:cs typeface="Arial" panose="020B0604020202020204" pitchFamily="34" charset="0"/>
              </a:rPr>
              <a:t>preincarnate</a:t>
            </a:r>
            <a:r>
              <a:rPr lang="en-SG" sz="2000" dirty="0">
                <a:latin typeface="Arial" panose="020B0604020202020204" pitchFamily="34" charset="0"/>
                <a:cs typeface="Arial" panose="020B0604020202020204" pitchFamily="34" charset="0"/>
              </a:rPr>
              <a:t> appearance of the Messiah. </a:t>
            </a:r>
          </a:p>
        </p:txBody>
      </p:sp>
      <p:pic>
        <p:nvPicPr>
          <p:cNvPr id="3" name="Picture 2" descr="A red and white sign with white text&#10;&#10;AI-generated content may be incorrect.">
            <a:extLst>
              <a:ext uri="{FF2B5EF4-FFF2-40B4-BE49-F238E27FC236}">
                <a16:creationId xmlns:a16="http://schemas.microsoft.com/office/drawing/2014/main" id="{54FCDC3E-79E5-8268-6235-CFA58D5CB0FA}"/>
              </a:ext>
            </a:extLst>
          </p:cNvPr>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4211960" y="3838575"/>
            <a:ext cx="4581525" cy="3019425"/>
          </a:xfrm>
          <a:prstGeom prst="rect">
            <a:avLst/>
          </a:prstGeom>
          <a:effectLst>
            <a:softEdge rad="152400"/>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 name="Rectangle 6"/>
          <p:cNvSpPr/>
          <p:nvPr/>
        </p:nvSpPr>
        <p:spPr>
          <a:xfrm>
            <a:off x="1403648" y="548680"/>
            <a:ext cx="6622326"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Messianic Christology in Joshua</a:t>
            </a:r>
          </a:p>
        </p:txBody>
      </p:sp>
      <p:pic>
        <p:nvPicPr>
          <p:cNvPr id="22533" name="Picture 8" descr="reh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852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79388" y="2852738"/>
            <a:ext cx="3960812" cy="3786187"/>
          </a:xfrm>
          <a:prstGeom prst="rect">
            <a:avLst/>
          </a:prstGeom>
        </p:spPr>
        <p:txBody>
          <a:bodyPr>
            <a:spAutoFit/>
          </a:bodyPr>
          <a:lstStyle/>
          <a:p>
            <a:pPr>
              <a:defRPr/>
            </a:pPr>
            <a:r>
              <a:rPr lang="en-SG" sz="2400" b="1" u="sng" dirty="0">
                <a:effectLst>
                  <a:outerShdw blurRad="38100" dist="38100" dir="2700000" algn="tl">
                    <a:srgbClr val="000000">
                      <a:alpha val="43137"/>
                    </a:srgbClr>
                  </a:outerShdw>
                </a:effectLst>
              </a:rPr>
              <a:t>RAHAB</a:t>
            </a:r>
            <a:r>
              <a:rPr lang="en-SG" sz="2400" b="1" dirty="0">
                <a:effectLst>
                  <a:outerShdw blurRad="38100" dist="38100" dir="2700000" algn="tl">
                    <a:srgbClr val="000000">
                      <a:alpha val="43137"/>
                    </a:srgbClr>
                  </a:outerShdw>
                </a:effectLst>
              </a:rPr>
              <a:t>’</a:t>
            </a:r>
            <a:r>
              <a:rPr lang="en-SG" sz="2400" dirty="0"/>
              <a:t>s scarlet cord (2:21) portrays salvation through the blood and death of the Messiah (cf. Heb. 9:19-22). This Gentile prostitute heard of the mighty works of God, believed, hid the spies, was delivered when Jericho was destroyed, and is found in the genealogy of the Messiah (Matt. 1:5).</a:t>
            </a:r>
          </a:p>
        </p:txBody>
      </p:sp>
      <p:pic>
        <p:nvPicPr>
          <p:cNvPr id="3" name="Picture 2" descr="A wall with a stone wall and a stone wall with a stone wall and a stone wall with a stone wall and a stone wall with a stone wall and a stone wall with a stone wall and&#10;&#10;AI-generated content may be incorrect.">
            <a:extLst>
              <a:ext uri="{FF2B5EF4-FFF2-40B4-BE49-F238E27FC236}">
                <a16:creationId xmlns:a16="http://schemas.microsoft.com/office/drawing/2014/main" id="{84F344C7-8DDB-61BF-F7FA-69BE6BC69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588" y="1312094"/>
            <a:ext cx="4824412" cy="5545906"/>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429125"/>
            <a:ext cx="2722563"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4143375"/>
            <a:ext cx="239871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643313"/>
            <a:ext cx="1190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3286125"/>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85720" y="3786190"/>
            <a:ext cx="1383712" cy="954107"/>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The </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Exodus</a:t>
            </a:r>
          </a:p>
        </p:txBody>
      </p:sp>
      <p:sp>
        <p:nvSpPr>
          <p:cNvPr id="9" name="Rectangle 8"/>
          <p:cNvSpPr/>
          <p:nvPr/>
        </p:nvSpPr>
        <p:spPr>
          <a:xfrm>
            <a:off x="2143108" y="3500438"/>
            <a:ext cx="2084224" cy="954107"/>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The Davidic</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Kingdom</a:t>
            </a:r>
            <a:endParaRPr lang="en-S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sp>
        <p:nvSpPr>
          <p:cNvPr id="10" name="Rectangle 9"/>
          <p:cNvSpPr/>
          <p:nvPr/>
        </p:nvSpPr>
        <p:spPr>
          <a:xfrm>
            <a:off x="4000496" y="2357430"/>
            <a:ext cx="2143140" cy="1384995"/>
          </a:xfrm>
          <a:prstGeom prst="rect">
            <a:avLst/>
          </a:prstGeom>
          <a:noFill/>
        </p:spPr>
        <p:txBody>
          <a:bodyPr>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The Divided</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Kingdom and Exile </a:t>
            </a:r>
          </a:p>
        </p:txBody>
      </p:sp>
      <p:sp>
        <p:nvSpPr>
          <p:cNvPr id="11" name="Rectangle 10"/>
          <p:cNvSpPr/>
          <p:nvPr/>
        </p:nvSpPr>
        <p:spPr>
          <a:xfrm>
            <a:off x="6215074" y="2143116"/>
            <a:ext cx="963725" cy="954107"/>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Post</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Exile</a:t>
            </a:r>
          </a:p>
        </p:txBody>
      </p:sp>
      <p:sp>
        <p:nvSpPr>
          <p:cNvPr id="2" name="Rectangle 1"/>
          <p:cNvSpPr/>
          <p:nvPr/>
        </p:nvSpPr>
        <p:spPr>
          <a:xfrm>
            <a:off x="714348" y="1071546"/>
            <a:ext cx="2365649" cy="1569660"/>
          </a:xfrm>
          <a:prstGeom prst="rect">
            <a:avLst/>
          </a:prstGeom>
          <a:solidFill>
            <a:schemeClr val="accent3">
              <a:alpha val="68000"/>
            </a:schemeClr>
          </a:solidFill>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The Four </a:t>
            </a:r>
          </a:p>
          <a:p>
            <a:pPr algn="ctr">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Points</a:t>
            </a:r>
          </a:p>
        </p:txBody>
      </p:sp>
      <p:sp>
        <p:nvSpPr>
          <p:cNvPr id="3" name="Rectangle 2"/>
          <p:cNvSpPr/>
          <p:nvPr/>
        </p:nvSpPr>
        <p:spPr>
          <a:xfrm>
            <a:off x="5929322" y="4786322"/>
            <a:ext cx="2547524" cy="1754326"/>
          </a:xfrm>
          <a:prstGeom prst="rect">
            <a:avLst/>
          </a:prstGeom>
          <a:solidFill>
            <a:schemeClr val="accent3">
              <a:alpha val="66000"/>
            </a:schemeClr>
          </a:solidFill>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Around which</a:t>
            </a:r>
            <a:endParaRPr lang="en-SG" sz="3600" dirty="0"/>
          </a:p>
          <a:p>
            <a:pPr algn="ctr">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OT Books</a:t>
            </a:r>
            <a:endParaRPr lang="en-SG" sz="3600" dirty="0"/>
          </a:p>
          <a:p>
            <a:pPr algn="ctr">
              <a:spcBef>
                <a:spcPts val="0"/>
              </a:spcBef>
              <a:spcAft>
                <a:spcPts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Cluster</a:t>
            </a:r>
          </a:p>
        </p:txBody>
      </p:sp>
      <p:sp>
        <p:nvSpPr>
          <p:cNvPr id="14" name="Flowchart: Alternate Process 13"/>
          <p:cNvSpPr/>
          <p:nvPr/>
        </p:nvSpPr>
        <p:spPr>
          <a:xfrm>
            <a:off x="1763688" y="3356992"/>
            <a:ext cx="3096344" cy="2736304"/>
          </a:xfrm>
          <a:prstGeom prst="flowChartAlternateProcess">
            <a:avLst/>
          </a:prstGeom>
          <a:noFill/>
          <a:ln w="123825">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endParaRPr lang="en-SG">
              <a:solidFill>
                <a:srgbClr val="FFFFFF"/>
              </a:solidFil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4197"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8" name="Rectangle 7"/>
          <p:cNvSpPr/>
          <p:nvPr/>
        </p:nvSpPr>
        <p:spPr>
          <a:xfrm>
            <a:off x="179710" y="1094075"/>
            <a:ext cx="8640762"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dirty="0"/>
              <a:t>Joshua shows how God fulfils his </a:t>
            </a:r>
            <a:r>
              <a:rPr lang="en-SG" sz="3200" b="1" u="sng" dirty="0">
                <a:effectLst>
                  <a:outerShdw blurRad="38100" dist="38100" dir="2700000" algn="tl">
                    <a:srgbClr val="000000">
                      <a:alpha val="43137"/>
                    </a:srgbClr>
                  </a:outerShdw>
                </a:effectLst>
              </a:rPr>
              <a:t>PROMISE</a:t>
            </a:r>
            <a:r>
              <a:rPr lang="en-SG" sz="3200" dirty="0"/>
              <a:t> to Abraham</a:t>
            </a:r>
            <a:r>
              <a:rPr lang="en-SG" dirty="0"/>
              <a:t>. </a:t>
            </a:r>
          </a:p>
        </p:txBody>
      </p:sp>
      <p:sp>
        <p:nvSpPr>
          <p:cNvPr id="10" name="Rectangle 9"/>
          <p:cNvSpPr/>
          <p:nvPr/>
        </p:nvSpPr>
        <p:spPr>
          <a:xfrm>
            <a:off x="251619" y="2171690"/>
            <a:ext cx="4248472" cy="4401205"/>
          </a:xfrm>
          <a:prstGeom prst="rect">
            <a:avLst/>
          </a:prstGeom>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800" i="1" dirty="0"/>
              <a:t>“Abram passed through the land to the place of </a:t>
            </a:r>
            <a:r>
              <a:rPr lang="en-SG" sz="2800" i="1" dirty="0" err="1"/>
              <a:t>Shechem</a:t>
            </a:r>
            <a:r>
              <a:rPr lang="en-SG" sz="2800" i="1" dirty="0"/>
              <a:t>, as far as the </a:t>
            </a:r>
            <a:r>
              <a:rPr lang="en-SG" sz="2800" i="1" dirty="0" err="1"/>
              <a:t>terebinth</a:t>
            </a:r>
            <a:r>
              <a:rPr lang="en-SG" sz="2800" i="1" dirty="0"/>
              <a:t> tree of </a:t>
            </a:r>
            <a:r>
              <a:rPr lang="en-SG" sz="2800" i="1" dirty="0" err="1"/>
              <a:t>Moreh</a:t>
            </a:r>
            <a:r>
              <a:rPr lang="en-SG" sz="2800" i="1" dirty="0"/>
              <a:t>. And the Canaanites were then in the land. Then the LORD appeared to Abram and said, "To your descendants I will give this land." And there he built an altar to the LORD, who had appeared to him.” </a:t>
            </a:r>
          </a:p>
          <a:p>
            <a:pPr>
              <a:defRPr/>
            </a:pPr>
            <a:r>
              <a:rPr lang="en-SG" sz="2800" dirty="0"/>
              <a:t>Genesis 12:6-7 (NKJV)</a:t>
            </a:r>
          </a:p>
        </p:txBody>
      </p:sp>
      <p:sp>
        <p:nvSpPr>
          <p:cNvPr id="12" name="Rectangle 11"/>
          <p:cNvSpPr/>
          <p:nvPr/>
        </p:nvSpPr>
        <p:spPr>
          <a:xfrm>
            <a:off x="3647572" y="2370745"/>
            <a:ext cx="4680520" cy="4154984"/>
          </a:xfrm>
          <a:prstGeom prst="rect">
            <a:avLst/>
          </a:prstGeom>
          <a:effectLst>
            <a:reflection blurRad="6350" stA="50000" endA="300" endPos="90000" dir="5400000" sy="-100000" algn="bl" rotWithShape="0"/>
          </a:effectLst>
          <a:scene3d>
            <a:camera prst="perspectiveHeroicExtremeLef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400" i="1" dirty="0"/>
              <a:t>“So the LORD gave to Israel all the land of which He had sworn to give to their fathers, and they took possession of it and dwelt in it. The LORD gave them rest all around, according to all that He had sworn to their fathers. And not a man of all their enemies stood against them; the LORD delivered all their enemies into their hand. Not a word failed of any good thing which the LORD had spoken to the house of Israel. All came to pass.”  </a:t>
            </a:r>
            <a:r>
              <a:rPr lang="en-SG" sz="2400" dirty="0"/>
              <a:t>Joshua 21:43-45 (NKJV)</a:t>
            </a:r>
          </a:p>
        </p:txBody>
      </p:sp>
      <p:sp>
        <p:nvSpPr>
          <p:cNvPr id="13" name="TextBox 12"/>
          <p:cNvSpPr txBox="1"/>
          <p:nvPr/>
        </p:nvSpPr>
        <p:spPr>
          <a:xfrm>
            <a:off x="2375855" y="1662562"/>
            <a:ext cx="1584325" cy="461962"/>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eaLnBrk="1" hangingPunct="1"/>
            <a:r>
              <a:rPr lang="en-US" sz="2400" b="1" dirty="0">
                <a:solidFill>
                  <a:srgbClr val="FFFFFF"/>
                </a:solidFill>
                <a:effectLst>
                  <a:outerShdw blurRad="38100" dist="38100" dir="2700000" algn="tl">
                    <a:srgbClr val="E9E5DC"/>
                  </a:outerShdw>
                </a:effectLst>
              </a:rPr>
              <a:t>PROMISE</a:t>
            </a:r>
            <a:endParaRPr lang="en-SG" sz="2400" b="1" dirty="0">
              <a:solidFill>
                <a:srgbClr val="FFFFFF"/>
              </a:solidFill>
              <a:effectLst>
                <a:outerShdw blurRad="38100" dist="38100" dir="2700000" algn="tl">
                  <a:srgbClr val="E9E5DC"/>
                </a:outerShdw>
              </a:effectLst>
            </a:endParaRPr>
          </a:p>
        </p:txBody>
      </p:sp>
      <p:sp>
        <p:nvSpPr>
          <p:cNvPr id="14" name="TextBox 13"/>
          <p:cNvSpPr txBox="1"/>
          <p:nvPr/>
        </p:nvSpPr>
        <p:spPr>
          <a:xfrm>
            <a:off x="4140596" y="1662562"/>
            <a:ext cx="2303463" cy="461962"/>
          </a:xfrm>
          <a:prstGeom prst="rect">
            <a:avLst/>
          </a:prstGeom>
        </p:spPr>
        <p:style>
          <a:lnRef idx="3">
            <a:schemeClr val="lt1"/>
          </a:lnRef>
          <a:fillRef idx="1">
            <a:schemeClr val="dk1"/>
          </a:fillRef>
          <a:effectRef idx="1">
            <a:schemeClr val="dk1"/>
          </a:effectRef>
          <a:fontRef idx="minor">
            <a:schemeClr val="lt1"/>
          </a:fontRef>
        </p:style>
        <p:txBody>
          <a:bodyP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eaLnBrk="1" hangingPunct="1"/>
            <a:r>
              <a:rPr lang="en-US" sz="2400" b="1" dirty="0">
                <a:solidFill>
                  <a:srgbClr val="FFFFFF"/>
                </a:solidFill>
                <a:effectLst>
                  <a:outerShdw blurRad="38100" dist="38100" dir="2700000" algn="tl">
                    <a:srgbClr val="E9E5DC"/>
                  </a:outerShdw>
                </a:effectLst>
              </a:rPr>
              <a:t>FULFILLMENT</a:t>
            </a:r>
            <a:endParaRPr lang="en-SG" sz="2400" b="1" dirty="0">
              <a:solidFill>
                <a:srgbClr val="FFFFFF"/>
              </a:solidFill>
              <a:effectLst>
                <a:outerShdw blurRad="38100" dist="38100" dir="2700000" algn="tl">
                  <a:srgbClr val="E9E5DC"/>
                </a:outerShdw>
              </a:effectLst>
            </a:endParaRPr>
          </a:p>
        </p:txBody>
      </p:sp>
      <p:sp>
        <p:nvSpPr>
          <p:cNvPr id="2" name="TextBox 1">
            <a:extLst>
              <a:ext uri="{FF2B5EF4-FFF2-40B4-BE49-F238E27FC236}">
                <a16:creationId xmlns:a16="http://schemas.microsoft.com/office/drawing/2014/main" id="{6F84AF43-714A-BC4B-8A7D-B7C6D3173AB8}"/>
              </a:ext>
            </a:extLst>
          </p:cNvPr>
          <p:cNvSpPr txBox="1"/>
          <p:nvPr/>
        </p:nvSpPr>
        <p:spPr>
          <a:xfrm>
            <a:off x="179710" y="547272"/>
            <a:ext cx="7200800"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(f) Contribution to Jewish History</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800" decel="100000"/>
                                        <p:tgtEl>
                                          <p:spTgt spid="14"/>
                                        </p:tgtEl>
                                      </p:cBhvr>
                                    </p:animEffect>
                                    <p:anim calcmode="lin" valueType="num">
                                      <p:cBhvr>
                                        <p:cTn id="16" dur="800" decel="100000" fill="hold"/>
                                        <p:tgtEl>
                                          <p:spTgt spid="14"/>
                                        </p:tgtEl>
                                        <p:attrNameLst>
                                          <p:attrName>style.rotation</p:attrName>
                                        </p:attrNameLst>
                                      </p:cBhvr>
                                      <p:tavLst>
                                        <p:tav tm="0">
                                          <p:val>
                                            <p:fltVal val="-90"/>
                                          </p:val>
                                        </p:tav>
                                        <p:tav tm="100000">
                                          <p:val>
                                            <p:fltVal val="0"/>
                                          </p:val>
                                        </p:tav>
                                      </p:tavLst>
                                    </p:anim>
                                    <p:anim calcmode="lin" valueType="num">
                                      <p:cBhvr>
                                        <p:cTn id="17" dur="800" decel="100000" fill="hold"/>
                                        <p:tgtEl>
                                          <p:spTgt spid="14"/>
                                        </p:tgtEl>
                                        <p:attrNameLst>
                                          <p:attrName>ppt_x</p:attrName>
                                        </p:attrNameLst>
                                      </p:cBhvr>
                                      <p:tavLst>
                                        <p:tav tm="0">
                                          <p:val>
                                            <p:strVal val="#ppt_x+0.4"/>
                                          </p:val>
                                        </p:tav>
                                        <p:tav tm="100000">
                                          <p:val>
                                            <p:strVal val="#ppt_x-0.05"/>
                                          </p:val>
                                        </p:tav>
                                      </p:tavLst>
                                    </p:anim>
                                    <p:anim calcmode="lin" valueType="num">
                                      <p:cBhvr>
                                        <p:cTn id="18" dur="800" decel="100000" fill="hold"/>
                                        <p:tgtEl>
                                          <p:spTgt spid="1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8" name="Rectangle 7"/>
          <p:cNvSpPr/>
          <p:nvPr/>
        </p:nvSpPr>
        <p:spPr>
          <a:xfrm>
            <a:off x="179388" y="836613"/>
            <a:ext cx="8640762" cy="5842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dirty="0"/>
              <a:t>Joshua shows how God fulfils his </a:t>
            </a:r>
            <a:r>
              <a:rPr lang="en-SG" sz="3200" b="1" u="sng" dirty="0">
                <a:effectLst>
                  <a:outerShdw blurRad="38100" dist="38100" dir="2700000" algn="tl">
                    <a:srgbClr val="000000">
                      <a:alpha val="43137"/>
                    </a:srgbClr>
                  </a:outerShdw>
                </a:effectLst>
              </a:rPr>
              <a:t>PROMISE</a:t>
            </a:r>
            <a:r>
              <a:rPr lang="en-SG" sz="3200" dirty="0"/>
              <a:t> to Abraham</a:t>
            </a:r>
            <a:r>
              <a:rPr lang="en-SG" dirty="0"/>
              <a:t>. </a:t>
            </a:r>
          </a:p>
        </p:txBody>
      </p:sp>
      <p:pic>
        <p:nvPicPr>
          <p:cNvPr id="9" name="Picture 8" descr="JoshuaPromise.jpg"/>
          <p:cNvPicPr>
            <a:picLocks noChangeAspect="1"/>
          </p:cNvPicPr>
          <p:nvPr/>
        </p:nvPicPr>
        <p:blipFill>
          <a:blip r:embed="rId3" cstate="print">
            <a:duotone>
              <a:prstClr val="black"/>
              <a:srgbClr val="D9C3A5">
                <a:tint val="50000"/>
                <a:satMod val="180000"/>
              </a:srgbClr>
            </a:duotone>
          </a:blip>
          <a:stretch>
            <a:fillRect/>
          </a:stretch>
        </p:blipFill>
        <p:spPr>
          <a:xfrm>
            <a:off x="179512" y="1412776"/>
            <a:ext cx="8640960" cy="4608611"/>
          </a:xfrm>
          <a:prstGeom prst="rect">
            <a:avLst/>
          </a:prstGeom>
          <a:scene3d>
            <a:camera prst="orthographicFront"/>
            <a:lightRig rig="threePt" dir="t"/>
          </a:scene3d>
          <a:sp3d>
            <a:bevelT/>
          </a:sp3d>
        </p:spPr>
      </p:pic>
      <p:sp>
        <p:nvSpPr>
          <p:cNvPr id="3" name="TextBox 2">
            <a:extLst>
              <a:ext uri="{FF2B5EF4-FFF2-40B4-BE49-F238E27FC236}">
                <a16:creationId xmlns:a16="http://schemas.microsoft.com/office/drawing/2014/main" id="{A4B7B7FE-E48B-0478-7E82-75C23ACFC018}"/>
              </a:ext>
            </a:extLst>
          </p:cNvPr>
          <p:cNvSpPr txBox="1"/>
          <p:nvPr/>
        </p:nvSpPr>
        <p:spPr>
          <a:xfrm>
            <a:off x="179388" y="5932258"/>
            <a:ext cx="8640762" cy="923330"/>
          </a:xfrm>
          <a:prstGeom prst="rect">
            <a:avLst/>
          </a:prstGeom>
          <a:solidFill>
            <a:schemeClr val="tx1"/>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God has now finished the process of birthing a new nation that he began in Genesis 12. Possession of the land completes the formation of Israel as a nation. They now have people, a law, and land of their own. </a:t>
            </a:r>
            <a:endParaRPr lang="en-SG"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09569" name="Rectangle 1"/>
          <p:cNvSpPr>
            <a:spLocks noChangeArrowheads="1"/>
          </p:cNvSpPr>
          <p:nvPr/>
        </p:nvSpPr>
        <p:spPr bwMode="auto">
          <a:xfrm>
            <a:off x="323528" y="1699937"/>
            <a:ext cx="4608512" cy="304698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marL="571500" indent="-571500" eaLnBrk="0" hangingPunct="0">
              <a:buFontTx/>
              <a:buAutoNum type="romanLcPeriod"/>
            </a:pPr>
            <a:r>
              <a:rPr lang="en-US" sz="3200" dirty="0">
                <a:solidFill>
                  <a:schemeClr val="bg1"/>
                </a:solidFill>
                <a:cs typeface="Arial" charset="0"/>
              </a:rPr>
              <a:t>The </a:t>
            </a:r>
            <a:r>
              <a:rPr lang="en-US" sz="3200" b="1" u="sng" dirty="0">
                <a:solidFill>
                  <a:schemeClr val="bg1"/>
                </a:solidFill>
                <a:effectLst>
                  <a:outerShdw blurRad="38100" dist="38100" dir="2700000" algn="tl">
                    <a:srgbClr val="000000"/>
                  </a:outerShdw>
                </a:effectLst>
                <a:cs typeface="Arial" charset="0"/>
              </a:rPr>
              <a:t>CENTRAL</a:t>
            </a:r>
            <a:r>
              <a:rPr lang="en-US" sz="3200" dirty="0">
                <a:solidFill>
                  <a:schemeClr val="bg1"/>
                </a:solidFill>
                <a:cs typeface="Arial" charset="0"/>
              </a:rPr>
              <a:t> Campaign</a:t>
            </a:r>
          </a:p>
          <a:p>
            <a:pPr marL="571500" indent="-571500" eaLnBrk="0" hangingPunct="0">
              <a:buFontTx/>
              <a:buAutoNum type="romanLcPeriod"/>
            </a:pPr>
            <a:r>
              <a:rPr lang="en-US" sz="3200" dirty="0">
                <a:solidFill>
                  <a:schemeClr val="bg1"/>
                </a:solidFill>
                <a:cs typeface="Arial" charset="0"/>
              </a:rPr>
              <a:t>The </a:t>
            </a:r>
            <a:r>
              <a:rPr lang="en-US" sz="3200" b="1" u="sng" dirty="0">
                <a:solidFill>
                  <a:schemeClr val="bg1"/>
                </a:solidFill>
                <a:effectLst>
                  <a:outerShdw blurRad="38100" dist="38100" dir="2700000" algn="tl">
                    <a:srgbClr val="000000"/>
                  </a:outerShdw>
                </a:effectLst>
                <a:cs typeface="Arial" charset="0"/>
              </a:rPr>
              <a:t>SOUTHERN</a:t>
            </a:r>
            <a:r>
              <a:rPr lang="en-US" sz="3200" dirty="0">
                <a:solidFill>
                  <a:schemeClr val="bg1"/>
                </a:solidFill>
                <a:cs typeface="Arial" charset="0"/>
              </a:rPr>
              <a:t> Campaign</a:t>
            </a:r>
          </a:p>
          <a:p>
            <a:pPr marL="571500" indent="-571500" eaLnBrk="0" hangingPunct="0">
              <a:buFontTx/>
              <a:buAutoNum type="romanLcPeriod"/>
            </a:pPr>
            <a:r>
              <a:rPr lang="en-US" sz="3200" dirty="0">
                <a:solidFill>
                  <a:schemeClr val="bg1"/>
                </a:solidFill>
                <a:cs typeface="Arial" charset="0"/>
              </a:rPr>
              <a:t>The </a:t>
            </a:r>
            <a:r>
              <a:rPr lang="en-US" sz="3200" b="1" u="sng" dirty="0">
                <a:solidFill>
                  <a:schemeClr val="bg1"/>
                </a:solidFill>
                <a:effectLst>
                  <a:outerShdw blurRad="38100" dist="38100" dir="2700000" algn="tl">
                    <a:srgbClr val="000000"/>
                  </a:outerShdw>
                </a:effectLst>
                <a:cs typeface="Arial" charset="0"/>
              </a:rPr>
              <a:t>NORTHERN</a:t>
            </a:r>
            <a:r>
              <a:rPr lang="en-US" sz="3200" dirty="0">
                <a:solidFill>
                  <a:schemeClr val="bg1"/>
                </a:solidFill>
                <a:cs typeface="Arial" charset="0"/>
              </a:rPr>
              <a:t> Campaign</a:t>
            </a:r>
          </a:p>
        </p:txBody>
      </p:sp>
      <p:pic>
        <p:nvPicPr>
          <p:cNvPr id="11" name="Picture 10" descr="JoshuasCampaigns.jpg"/>
          <p:cNvPicPr>
            <a:picLocks noChangeAspect="1"/>
          </p:cNvPicPr>
          <p:nvPr/>
        </p:nvPicPr>
        <p:blipFill>
          <a:blip r:embed="rId3" cstate="print"/>
          <a:stretch>
            <a:fillRect/>
          </a:stretch>
        </p:blipFill>
        <p:spPr>
          <a:xfrm>
            <a:off x="4355976" y="423615"/>
            <a:ext cx="4608512" cy="6434385"/>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5607" name="Picture 14" descr="vikings_fighting_md_clr_2116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1300" y="4918156"/>
            <a:ext cx="2652920" cy="17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6" descr="chariot_lg_clr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56" y="4955775"/>
            <a:ext cx="19446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4005F2-7754-D989-6A93-2B64CC7A7948}"/>
              </a:ext>
            </a:extLst>
          </p:cNvPr>
          <p:cNvSpPr txBox="1"/>
          <p:nvPr/>
        </p:nvSpPr>
        <p:spPr>
          <a:xfrm>
            <a:off x="179388" y="715197"/>
            <a:ext cx="5472732"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(g) Possession of the Land</a:t>
            </a:r>
            <a:endParaRPr lang="en-SG" sz="32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58F5CD3-5B2B-8CEC-AF10-5D1D1983E91D}"/>
              </a:ext>
            </a:extLst>
          </p:cNvPr>
          <p:cNvSpPr/>
          <p:nvPr/>
        </p:nvSpPr>
        <p:spPr>
          <a:xfrm>
            <a:off x="6660232" y="5194946"/>
            <a:ext cx="216024" cy="2557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2</a:t>
            </a:r>
            <a:endParaRPr lang="en-SG" sz="1600" b="1" dirty="0"/>
          </a:p>
        </p:txBody>
      </p:sp>
      <p:sp>
        <p:nvSpPr>
          <p:cNvPr id="4" name="Rectangle 3">
            <a:extLst>
              <a:ext uri="{FF2B5EF4-FFF2-40B4-BE49-F238E27FC236}">
                <a16:creationId xmlns:a16="http://schemas.microsoft.com/office/drawing/2014/main" id="{7F5B5451-4323-1D3A-A5AE-32A70C3C62FD}"/>
              </a:ext>
            </a:extLst>
          </p:cNvPr>
          <p:cNvSpPr/>
          <p:nvPr/>
        </p:nvSpPr>
        <p:spPr>
          <a:xfrm>
            <a:off x="7380312" y="2613218"/>
            <a:ext cx="216024" cy="2557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3</a:t>
            </a:r>
            <a:endParaRPr lang="en-SG" sz="1600" b="1" dirty="0"/>
          </a:p>
        </p:txBody>
      </p:sp>
    </p:spTree>
  </p:cSld>
  <p:clrMapOvr>
    <a:masterClrMapping/>
  </p:clrMapOvr>
  <p:transition spd="slow">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28676" name="Picture 5" descr="Joshuacampaig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8" name="Rectangle 7"/>
          <p:cNvSpPr/>
          <p:nvPr/>
        </p:nvSpPr>
        <p:spPr>
          <a:xfrm>
            <a:off x="1763688" y="692696"/>
            <a:ext cx="5616624"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4400" b="1" dirty="0">
                <a:effectLst>
                  <a:outerShdw blurRad="38100" dist="38100" dir="2700000" algn="tl">
                    <a:srgbClr val="000000">
                      <a:alpha val="43137"/>
                    </a:srgbClr>
                  </a:outerShdw>
                </a:effectLst>
              </a:rPr>
              <a:t>Entering the Land</a:t>
            </a:r>
          </a:p>
        </p:txBody>
      </p:sp>
      <p:pic>
        <p:nvPicPr>
          <p:cNvPr id="9" name="Picture 8" descr="JoshuaCrossingJordan.jpg"/>
          <p:cNvPicPr>
            <a:picLocks noChangeAspect="1"/>
          </p:cNvPicPr>
          <p:nvPr/>
        </p:nvPicPr>
        <p:blipFill>
          <a:blip r:embed="rId3" cstate="print"/>
          <a:stretch>
            <a:fillRect/>
          </a:stretch>
        </p:blipFill>
        <p:spPr>
          <a:xfrm>
            <a:off x="98995" y="908720"/>
            <a:ext cx="9045005" cy="5949280"/>
          </a:xfrm>
          <a:prstGeom prst="rect">
            <a:avLst/>
          </a:prstGeom>
          <a:effectLst>
            <a:reflection blurRad="6350" stA="50000" endA="300" endPos="90000" dir="5400000" sy="-100000" algn="bl" rotWithShape="0"/>
          </a:effectLst>
          <a:scene3d>
            <a:camera prst="perspectiveAbove"/>
            <a:lightRig rig="threePt" dir="t"/>
          </a:scene3d>
          <a:sp3d>
            <a:bevelT/>
          </a:sp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6" name="Picture 5" descr="joshuaconquests.jpg"/>
          <p:cNvPicPr>
            <a:picLocks noChangeAspect="1"/>
          </p:cNvPicPr>
          <p:nvPr/>
        </p:nvPicPr>
        <p:blipFill>
          <a:blip r:embed="rId3" cstate="print"/>
          <a:stretch>
            <a:fillRect/>
          </a:stretch>
        </p:blipFill>
        <p:spPr>
          <a:xfrm>
            <a:off x="-245150" y="-1179512"/>
            <a:ext cx="9389150" cy="8481181"/>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10" name="Picture 9" descr="tribes.jpg"/>
          <p:cNvPicPr>
            <a:picLocks noChangeAspect="1"/>
          </p:cNvPicPr>
          <p:nvPr/>
        </p:nvPicPr>
        <p:blipFill>
          <a:blip r:embed="rId3" cstate="print"/>
          <a:stretch>
            <a:fillRect/>
          </a:stretch>
        </p:blipFill>
        <p:spPr>
          <a:xfrm>
            <a:off x="5004048" y="692696"/>
            <a:ext cx="3960440" cy="6165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67544" y="548680"/>
            <a:ext cx="4139952" cy="64633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600" b="1" dirty="0">
                <a:effectLst>
                  <a:outerShdw blurRad="38100" dist="38100" dir="2700000" algn="tl">
                    <a:srgbClr val="000000">
                      <a:alpha val="43137"/>
                    </a:srgbClr>
                  </a:outerShdw>
                </a:effectLst>
              </a:rPr>
              <a:t>Division of the Land</a:t>
            </a:r>
          </a:p>
        </p:txBody>
      </p:sp>
      <p:pic>
        <p:nvPicPr>
          <p:cNvPr id="3" name="Picture 2" descr="A map of israel with different colored areas&#10;&#10;AI-generated content may be incorrect.">
            <a:extLst>
              <a:ext uri="{FF2B5EF4-FFF2-40B4-BE49-F238E27FC236}">
                <a16:creationId xmlns:a16="http://schemas.microsoft.com/office/drawing/2014/main" id="{36C7CBB2-6FC0-0B99-1138-8228370A7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87" y="1094695"/>
            <a:ext cx="4397149" cy="5744331"/>
          </a:xfrm>
          <a:prstGeom prst="rect">
            <a:avLst/>
          </a:prstGeom>
          <a:effectLst>
            <a:softEdge rad="88900"/>
          </a:effectLst>
        </p:spPr>
      </p:pic>
    </p:spTree>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03425" name="Rectangle 1"/>
          <p:cNvSpPr>
            <a:spLocks noChangeArrowheads="1"/>
          </p:cNvSpPr>
          <p:nvPr/>
        </p:nvSpPr>
        <p:spPr bwMode="auto">
          <a:xfrm>
            <a:off x="467544" y="5301208"/>
            <a:ext cx="8064896" cy="1154162"/>
          </a:xfrm>
          <a:prstGeom prst="rect">
            <a:avLst/>
          </a:prstGeom>
          <a:ln>
            <a:headEnd/>
            <a:tailEnd/>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lIns="457056" bIns="0" anchor="ct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buFontTx/>
              <a:buChar char="•"/>
            </a:pPr>
            <a:r>
              <a:rPr lang="en-US" sz="2400">
                <a:latin typeface="Calibri" pitchFamily="34" charset="0"/>
                <a:cs typeface="Times New Roman" pitchFamily="18" charset="0"/>
              </a:rPr>
              <a:t>The Israelites did not possess all the land (Judges 1:2)</a:t>
            </a:r>
          </a:p>
          <a:p>
            <a:pPr>
              <a:buFontTx/>
              <a:buChar char="•"/>
            </a:pPr>
            <a:r>
              <a:rPr lang="en-US" sz="2400">
                <a:latin typeface="Calibri" pitchFamily="34" charset="0"/>
                <a:cs typeface="Times New Roman" pitchFamily="18" charset="0"/>
              </a:rPr>
              <a:t>God sent Judges (Judges 3-16)</a:t>
            </a:r>
          </a:p>
          <a:p>
            <a:pPr>
              <a:buFontTx/>
              <a:buChar char="•"/>
            </a:pPr>
            <a:r>
              <a:rPr lang="en-US" sz="2400">
                <a:latin typeface="Calibri" pitchFamily="34" charset="0"/>
                <a:cs typeface="Times New Roman" pitchFamily="18" charset="0"/>
              </a:rPr>
              <a:t>The Israelites did not keep God’s laws (Judges 17-21)</a:t>
            </a:r>
            <a:endParaRPr lang="en-US" sz="2400">
              <a:cs typeface="Times New Roman" pitchFamily="18" charset="0"/>
            </a:endParaRPr>
          </a:p>
        </p:txBody>
      </p:sp>
      <p:pic>
        <p:nvPicPr>
          <p:cNvPr id="7" name="Picture 6" descr="Judges.png"/>
          <p:cNvPicPr>
            <a:picLocks noChangeAspect="1"/>
          </p:cNvPicPr>
          <p:nvPr/>
        </p:nvPicPr>
        <p:blipFill>
          <a:blip r:embed="rId3" cstate="print">
            <a:duotone>
              <a:prstClr val="black"/>
              <a:schemeClr val="accent3">
                <a:tint val="45000"/>
                <a:satMod val="400000"/>
              </a:schemeClr>
            </a:duotone>
          </a:blip>
          <a:stretch>
            <a:fillRect/>
          </a:stretch>
        </p:blipFill>
        <p:spPr>
          <a:xfrm>
            <a:off x="539552" y="1268760"/>
            <a:ext cx="8013462" cy="3888432"/>
          </a:xfrm>
          <a:prstGeom prst="rect">
            <a:avLst/>
          </a:prstGeom>
          <a:scene3d>
            <a:camera prst="orthographicFront"/>
            <a:lightRig rig="threePt" dir="t"/>
          </a:scene3d>
          <a:sp3d>
            <a:bevelT/>
          </a:sp3d>
        </p:spPr>
      </p:pic>
      <p:sp>
        <p:nvSpPr>
          <p:cNvPr id="13" name="TextBox 12"/>
          <p:cNvSpPr txBox="1"/>
          <p:nvPr/>
        </p:nvSpPr>
        <p:spPr>
          <a:xfrm>
            <a:off x="2267744" y="620688"/>
            <a:ext cx="4464496" cy="707886"/>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4000" b="1" dirty="0">
                <a:effectLst>
                  <a:outerShdw blurRad="38100" dist="38100" dir="2700000" algn="tl">
                    <a:srgbClr val="000000">
                      <a:alpha val="43137"/>
                    </a:srgbClr>
                  </a:outerShdw>
                </a:effectLst>
              </a:rPr>
              <a:t>The Book of Judges</a:t>
            </a:r>
            <a:endParaRPr lang="en-SG" sz="4000" b="1" dirty="0">
              <a:effectLst>
                <a:outerShdw blurRad="38100" dist="38100" dir="2700000" algn="tl">
                  <a:srgbClr val="000000">
                    <a:alpha val="43137"/>
                  </a:srgbClr>
                </a:outerShdw>
              </a:effectLst>
            </a:endParaRPr>
          </a:p>
        </p:txBody>
      </p:sp>
      <p:pic>
        <p:nvPicPr>
          <p:cNvPr id="3" name="Picture 2" descr="A text on a paper&#10;&#10;AI-generated content may be incorrect.">
            <a:extLst>
              <a:ext uri="{FF2B5EF4-FFF2-40B4-BE49-F238E27FC236}">
                <a16:creationId xmlns:a16="http://schemas.microsoft.com/office/drawing/2014/main" id="{66E51CA1-7CED-5B7A-6808-20FB15AD4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38" y="1288381"/>
            <a:ext cx="8013462" cy="3888432"/>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16737" name="Rectangle 1"/>
          <p:cNvSpPr>
            <a:spLocks noChangeArrowheads="1"/>
          </p:cNvSpPr>
          <p:nvPr/>
        </p:nvSpPr>
        <p:spPr bwMode="auto">
          <a:xfrm>
            <a:off x="251520" y="1556792"/>
            <a:ext cx="3888432" cy="4632037"/>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3">
              <a:shade val="50000"/>
            </a:schemeClr>
          </a:lnRef>
          <a:fillRef idx="1">
            <a:schemeClr val="accent3"/>
          </a:fillRef>
          <a:effectRef idx="0">
            <a:schemeClr val="accent3"/>
          </a:effectRef>
          <a:fontRef idx="minor">
            <a:schemeClr val="lt1"/>
          </a:fontRef>
        </p:style>
        <p:txBody>
          <a:bodyPr lIns="457056" bIns="0" anchor="ctr">
            <a:spAutoFit/>
          </a:bodyPr>
          <a:lstStyle/>
          <a:p>
            <a:pPr eaLnBrk="0" hangingPunct="0">
              <a:buFontTx/>
              <a:buChar char="•"/>
              <a:defRPr/>
            </a:pPr>
            <a:r>
              <a:rPr lang="en-US" sz="2800" dirty="0">
                <a:solidFill>
                  <a:schemeClr val="bg1"/>
                </a:solidFill>
                <a:latin typeface="Calibri" pitchFamily="34" charset="0"/>
                <a:ea typeface="Times New Roman" pitchFamily="18" charset="0"/>
                <a:cs typeface="Arial" pitchFamily="34" charset="0"/>
              </a:rPr>
              <a:t>This was a </a:t>
            </a:r>
            <a:r>
              <a:rPr lang="en-US" sz="28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DIFFICULT</a:t>
            </a:r>
            <a:r>
              <a:rPr lang="en-US" sz="2800" dirty="0">
                <a:solidFill>
                  <a:schemeClr val="bg1"/>
                </a:solidFill>
                <a:latin typeface="Calibri" pitchFamily="34" charset="0"/>
                <a:ea typeface="Times New Roman" pitchFamily="18" charset="0"/>
                <a:cs typeface="Arial" pitchFamily="34" charset="0"/>
              </a:rPr>
              <a:t> time in the history of Israel. </a:t>
            </a:r>
            <a:endParaRPr lang="en-US" sz="2800" dirty="0">
              <a:solidFill>
                <a:schemeClr val="bg1"/>
              </a:solidFill>
              <a:ea typeface="Times New Roman" pitchFamily="18" charset="0"/>
              <a:cs typeface="Arial" pitchFamily="34" charset="0"/>
            </a:endParaRPr>
          </a:p>
          <a:p>
            <a:pPr eaLnBrk="0" hangingPunct="0">
              <a:buFontTx/>
              <a:buChar char="•"/>
              <a:defRPr/>
            </a:pPr>
            <a:r>
              <a:rPr lang="en-US" sz="2800" dirty="0">
                <a:solidFill>
                  <a:schemeClr val="bg1"/>
                </a:solidFill>
                <a:latin typeface="Calibri" pitchFamily="34" charset="0"/>
                <a:ea typeface="Times New Roman" pitchFamily="18" charset="0"/>
                <a:cs typeface="Arial" pitchFamily="34" charset="0"/>
              </a:rPr>
              <a:t>The Individual tribes were judged in the absence of a central </a:t>
            </a:r>
            <a:r>
              <a:rPr lang="en-US" sz="28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GOVERNMENT</a:t>
            </a:r>
            <a:r>
              <a:rPr lang="en-US" sz="2800" dirty="0">
                <a:solidFill>
                  <a:schemeClr val="bg1"/>
                </a:solidFill>
                <a:latin typeface="Calibri" pitchFamily="34" charset="0"/>
                <a:ea typeface="Times New Roman" pitchFamily="18" charset="0"/>
                <a:cs typeface="Arial" pitchFamily="34" charset="0"/>
              </a:rPr>
              <a:t>.</a:t>
            </a:r>
            <a:endParaRPr lang="en-US" sz="2800" dirty="0">
              <a:solidFill>
                <a:schemeClr val="bg1"/>
              </a:solidFill>
              <a:ea typeface="Times New Roman" pitchFamily="18" charset="0"/>
              <a:cs typeface="Arial" pitchFamily="34" charset="0"/>
            </a:endParaRPr>
          </a:p>
          <a:p>
            <a:pPr eaLnBrk="0" hangingPunct="0">
              <a:buFontTx/>
              <a:buChar char="•"/>
              <a:defRPr/>
            </a:pPr>
            <a:r>
              <a:rPr lang="en-US" sz="2800" dirty="0">
                <a:solidFill>
                  <a:schemeClr val="bg1"/>
                </a:solidFill>
                <a:latin typeface="Calibri" pitchFamily="34" charset="0"/>
                <a:ea typeface="Times New Roman" pitchFamily="18" charset="0"/>
                <a:cs typeface="Arial" pitchFamily="34" charset="0"/>
              </a:rPr>
              <a:t>Israel follows the same circle for many years. </a:t>
            </a:r>
            <a:endParaRPr lang="en-US" sz="2800" dirty="0">
              <a:solidFill>
                <a:schemeClr val="bg1"/>
              </a:solidFill>
              <a:ea typeface="Times New Roman" pitchFamily="18" charset="0"/>
              <a:cs typeface="Arial" pitchFamily="34" charset="0"/>
            </a:endParaRPr>
          </a:p>
          <a:p>
            <a:pPr eaLnBrk="0" hangingPunct="0">
              <a:defRPr/>
            </a:pPr>
            <a:endParaRPr lang="en-US" dirty="0">
              <a:solidFill>
                <a:schemeClr val="tx1"/>
              </a:solidFill>
              <a:cs typeface="Arial" pitchFamily="34" charset="0"/>
            </a:endParaRPr>
          </a:p>
        </p:txBody>
      </p:sp>
      <p:pic>
        <p:nvPicPr>
          <p:cNvPr id="8" name="Picture 7" descr="judgescycle2.gif"/>
          <p:cNvPicPr>
            <a:picLocks noChangeAspect="1"/>
          </p:cNvPicPr>
          <p:nvPr/>
        </p:nvPicPr>
        <p:blipFill>
          <a:blip r:embed="rId3" cstate="print">
            <a:duotone>
              <a:prstClr val="black"/>
              <a:schemeClr val="accent3">
                <a:tint val="45000"/>
                <a:satMod val="400000"/>
              </a:schemeClr>
            </a:duotone>
          </a:blip>
          <a:stretch>
            <a:fillRect/>
          </a:stretch>
        </p:blipFill>
        <p:spPr>
          <a:xfrm>
            <a:off x="3707904" y="911255"/>
            <a:ext cx="5436096" cy="4632167"/>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Flowchart: Alternate Process 9"/>
          <p:cNvSpPr/>
          <p:nvPr/>
        </p:nvSpPr>
        <p:spPr>
          <a:xfrm>
            <a:off x="5796136" y="1556792"/>
            <a:ext cx="1656184"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u="sng">
                <a:solidFill>
                  <a:srgbClr val="FFFFFF"/>
                </a:solidFill>
                <a:effectLst>
                  <a:outerShdw blurRad="38100" dist="38100" dir="2700000" algn="tl">
                    <a:srgbClr val="C0C0C0"/>
                  </a:outerShdw>
                </a:effectLst>
              </a:rPr>
              <a:t>Service</a:t>
            </a:r>
            <a:endParaRPr lang="en-SG" sz="3200" b="1" u="sng">
              <a:solidFill>
                <a:srgbClr val="FFFFFF"/>
              </a:solidFill>
              <a:effectLst>
                <a:outerShdw blurRad="38100" dist="38100" dir="2700000" algn="tl">
                  <a:srgbClr val="C0C0C0"/>
                </a:outerShdw>
              </a:effectLst>
            </a:endParaRPr>
          </a:p>
        </p:txBody>
      </p:sp>
      <p:sp>
        <p:nvSpPr>
          <p:cNvPr id="11" name="Flowchart: Alternate Process 10"/>
          <p:cNvSpPr/>
          <p:nvPr/>
        </p:nvSpPr>
        <p:spPr>
          <a:xfrm>
            <a:off x="7596336" y="2204864"/>
            <a:ext cx="1296144"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u="sng">
                <a:solidFill>
                  <a:srgbClr val="FFFFFF"/>
                </a:solidFill>
                <a:effectLst>
                  <a:outerShdw blurRad="38100" dist="38100" dir="2700000" algn="tl">
                    <a:srgbClr val="C0C0C0"/>
                  </a:outerShdw>
                </a:effectLst>
              </a:rPr>
              <a:t>Sin</a:t>
            </a:r>
            <a:endParaRPr lang="en-SG" sz="3200" b="1" u="sng">
              <a:solidFill>
                <a:srgbClr val="FFFFFF"/>
              </a:solidFill>
              <a:effectLst>
                <a:outerShdw blurRad="38100" dist="38100" dir="2700000" algn="tl">
                  <a:srgbClr val="C0C0C0"/>
                </a:outerShdw>
              </a:effectLst>
            </a:endParaRPr>
          </a:p>
        </p:txBody>
      </p:sp>
      <p:sp>
        <p:nvSpPr>
          <p:cNvPr id="12" name="Flowchart: Alternate Process 11"/>
          <p:cNvSpPr/>
          <p:nvPr/>
        </p:nvSpPr>
        <p:spPr>
          <a:xfrm>
            <a:off x="7092280" y="3645024"/>
            <a:ext cx="1656184"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u="sng">
                <a:solidFill>
                  <a:srgbClr val="FFFFFF"/>
                </a:solidFill>
                <a:effectLst>
                  <a:outerShdw blurRad="38100" dist="38100" dir="2700000" algn="tl">
                    <a:srgbClr val="C0C0C0"/>
                  </a:outerShdw>
                </a:effectLst>
              </a:rPr>
              <a:t>Slavery</a:t>
            </a:r>
            <a:endParaRPr lang="en-SG" sz="3200" b="1" u="sng">
              <a:solidFill>
                <a:srgbClr val="FFFFFF"/>
              </a:solidFill>
              <a:effectLst>
                <a:outerShdw blurRad="38100" dist="38100" dir="2700000" algn="tl">
                  <a:srgbClr val="C0C0C0"/>
                </a:outerShdw>
              </a:effectLst>
            </a:endParaRPr>
          </a:p>
        </p:txBody>
      </p:sp>
      <p:sp>
        <p:nvSpPr>
          <p:cNvPr id="14" name="Flowchart: Alternate Process 13"/>
          <p:cNvSpPr/>
          <p:nvPr/>
        </p:nvSpPr>
        <p:spPr>
          <a:xfrm>
            <a:off x="4932040" y="4509120"/>
            <a:ext cx="2520280"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u="sng">
                <a:solidFill>
                  <a:srgbClr val="FFFFFF"/>
                </a:solidFill>
                <a:effectLst>
                  <a:outerShdw blurRad="38100" dist="38100" dir="2700000" algn="tl">
                    <a:srgbClr val="C0C0C0"/>
                  </a:outerShdw>
                </a:effectLst>
              </a:rPr>
              <a:t>Supplication</a:t>
            </a:r>
            <a:endParaRPr lang="en-SG" sz="3200" b="1" u="sng">
              <a:solidFill>
                <a:srgbClr val="FFFFFF"/>
              </a:solidFill>
              <a:effectLst>
                <a:outerShdw blurRad="38100" dist="38100" dir="2700000" algn="tl">
                  <a:srgbClr val="C0C0C0"/>
                </a:outerShdw>
              </a:effectLst>
            </a:endParaRPr>
          </a:p>
        </p:txBody>
      </p:sp>
      <p:sp>
        <p:nvSpPr>
          <p:cNvPr id="15" name="Flowchart: Alternate Process 14"/>
          <p:cNvSpPr/>
          <p:nvPr/>
        </p:nvSpPr>
        <p:spPr>
          <a:xfrm>
            <a:off x="3923928" y="3501008"/>
            <a:ext cx="1656184"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u="sng">
                <a:solidFill>
                  <a:srgbClr val="FFFFFF"/>
                </a:solidFill>
                <a:effectLst>
                  <a:outerShdw blurRad="38100" dist="38100" dir="2700000" algn="tl">
                    <a:srgbClr val="C0C0C0"/>
                  </a:outerShdw>
                </a:effectLst>
              </a:rPr>
              <a:t>Saviour</a:t>
            </a:r>
            <a:endParaRPr lang="en-SG" sz="3200" b="1" u="sng">
              <a:solidFill>
                <a:srgbClr val="FFFFFF"/>
              </a:solidFill>
              <a:effectLst>
                <a:outerShdw blurRad="38100" dist="38100" dir="2700000" algn="tl">
                  <a:srgbClr val="C0C0C0"/>
                </a:outerShdw>
              </a:effectLst>
            </a:endParaRPr>
          </a:p>
        </p:txBody>
      </p:sp>
      <p:sp>
        <p:nvSpPr>
          <p:cNvPr id="16" name="Flowchart: Alternate Process 15"/>
          <p:cNvSpPr/>
          <p:nvPr/>
        </p:nvSpPr>
        <p:spPr>
          <a:xfrm>
            <a:off x="3851920" y="2204864"/>
            <a:ext cx="2016224" cy="504056"/>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3200" b="1">
                <a:solidFill>
                  <a:srgbClr val="FFFFFF"/>
                </a:solidFill>
                <a:effectLst>
                  <a:outerShdw blurRad="38100" dist="38100" dir="2700000" algn="tl">
                    <a:srgbClr val="C0C0C0"/>
                  </a:outerShdw>
                </a:effectLst>
              </a:rPr>
              <a:t>Salvation</a:t>
            </a:r>
            <a:endParaRPr lang="en-SG" sz="3200" b="1">
              <a:solidFill>
                <a:srgbClr val="FFFFFF"/>
              </a:solidFill>
              <a:effectLst>
                <a:outerShdw blurRad="38100" dist="38100" dir="2700000" algn="tl">
                  <a:srgbClr val="C0C0C0"/>
                </a:outerShdw>
              </a:effectLst>
            </a:endParaRPr>
          </a:p>
        </p:txBody>
      </p:sp>
      <p:pic>
        <p:nvPicPr>
          <p:cNvPr id="33817" name="Picture 16" descr="gideon_blowing_trumpet_smashed_jars_l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581525"/>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BA01E8E-AFF0-B42C-0B12-C5171B56AD70}"/>
              </a:ext>
            </a:extLst>
          </p:cNvPr>
          <p:cNvSpPr txBox="1"/>
          <p:nvPr/>
        </p:nvSpPr>
        <p:spPr>
          <a:xfrm>
            <a:off x="1187624" y="642700"/>
            <a:ext cx="7480126"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2. Overview of the Book of Judges</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16737"/>
                                        </p:tgtEl>
                                        <p:attrNameLst>
                                          <p:attrName>style.visibility</p:attrName>
                                        </p:attrNameLst>
                                      </p:cBhvr>
                                      <p:to>
                                        <p:strVal val="visible"/>
                                      </p:to>
                                    </p:set>
                                    <p:animEffect transition="in" filter="fade">
                                      <p:cBhvr>
                                        <p:cTn id="7" dur="800" decel="100000"/>
                                        <p:tgtEl>
                                          <p:spTgt spid="116737"/>
                                        </p:tgtEl>
                                      </p:cBhvr>
                                    </p:animEffect>
                                    <p:anim calcmode="lin" valueType="num">
                                      <p:cBhvr>
                                        <p:cTn id="8" dur="800" decel="100000" fill="hold"/>
                                        <p:tgtEl>
                                          <p:spTgt spid="116737"/>
                                        </p:tgtEl>
                                        <p:attrNameLst>
                                          <p:attrName>style.rotation</p:attrName>
                                        </p:attrNameLst>
                                      </p:cBhvr>
                                      <p:tavLst>
                                        <p:tav tm="0">
                                          <p:val>
                                            <p:fltVal val="-90"/>
                                          </p:val>
                                        </p:tav>
                                        <p:tav tm="100000">
                                          <p:val>
                                            <p:fltVal val="0"/>
                                          </p:val>
                                        </p:tav>
                                      </p:tavLst>
                                    </p:anim>
                                    <p:anim calcmode="lin" valueType="num">
                                      <p:cBhvr>
                                        <p:cTn id="9" dur="800" decel="100000" fill="hold"/>
                                        <p:tgtEl>
                                          <p:spTgt spid="116737"/>
                                        </p:tgtEl>
                                        <p:attrNameLst>
                                          <p:attrName>ppt_x</p:attrName>
                                        </p:attrNameLst>
                                      </p:cBhvr>
                                      <p:tavLst>
                                        <p:tav tm="0">
                                          <p:val>
                                            <p:strVal val="#ppt_x+0.4"/>
                                          </p:val>
                                        </p:tav>
                                        <p:tav tm="100000">
                                          <p:val>
                                            <p:strVal val="#ppt_x-0.05"/>
                                          </p:val>
                                        </p:tav>
                                      </p:tavLst>
                                    </p:anim>
                                    <p:anim calcmode="lin" valueType="num">
                                      <p:cBhvr>
                                        <p:cTn id="10" dur="800" decel="100000" fill="hold"/>
                                        <p:tgtEl>
                                          <p:spTgt spid="11673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673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673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800" decel="100000"/>
                                        <p:tgtEl>
                                          <p:spTgt spid="12"/>
                                        </p:tgtEl>
                                      </p:cBhvr>
                                    </p:animEffect>
                                    <p:anim calcmode="lin" valueType="num">
                                      <p:cBhvr>
                                        <p:cTn id="48" dur="800" decel="100000" fill="hold"/>
                                        <p:tgtEl>
                                          <p:spTgt spid="12"/>
                                        </p:tgtEl>
                                        <p:attrNameLst>
                                          <p:attrName>style.rotation</p:attrName>
                                        </p:attrNameLst>
                                      </p:cBhvr>
                                      <p:tavLst>
                                        <p:tav tm="0">
                                          <p:val>
                                            <p:fltVal val="-90"/>
                                          </p:val>
                                        </p:tav>
                                        <p:tav tm="100000">
                                          <p:val>
                                            <p:fltVal val="0"/>
                                          </p:val>
                                        </p:tav>
                                      </p:tavLst>
                                    </p:anim>
                                    <p:anim calcmode="lin" valueType="num">
                                      <p:cBhvr>
                                        <p:cTn id="49" dur="800" decel="100000" fill="hold"/>
                                        <p:tgtEl>
                                          <p:spTgt spid="12"/>
                                        </p:tgtEl>
                                        <p:attrNameLst>
                                          <p:attrName>ppt_x</p:attrName>
                                        </p:attrNameLst>
                                      </p:cBhvr>
                                      <p:tavLst>
                                        <p:tav tm="0">
                                          <p:val>
                                            <p:strVal val="#ppt_x+0.4"/>
                                          </p:val>
                                        </p:tav>
                                        <p:tav tm="100000">
                                          <p:val>
                                            <p:strVal val="#ppt_x-0.05"/>
                                          </p:val>
                                        </p:tav>
                                      </p:tavLst>
                                    </p:anim>
                                    <p:anim calcmode="lin" valueType="num">
                                      <p:cBhvr>
                                        <p:cTn id="50" dur="800" decel="100000" fill="hold"/>
                                        <p:tgtEl>
                                          <p:spTgt spid="1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800" decel="100000"/>
                                        <p:tgtEl>
                                          <p:spTgt spid="14"/>
                                        </p:tgtEl>
                                      </p:cBhvr>
                                    </p:animEffect>
                                    <p:anim calcmode="lin" valueType="num">
                                      <p:cBhvr>
                                        <p:cTn id="58" dur="800" decel="100000" fill="hold"/>
                                        <p:tgtEl>
                                          <p:spTgt spid="14"/>
                                        </p:tgtEl>
                                        <p:attrNameLst>
                                          <p:attrName>style.rotation</p:attrName>
                                        </p:attrNameLst>
                                      </p:cBhvr>
                                      <p:tavLst>
                                        <p:tav tm="0">
                                          <p:val>
                                            <p:fltVal val="-90"/>
                                          </p:val>
                                        </p:tav>
                                        <p:tav tm="100000">
                                          <p:val>
                                            <p:fltVal val="0"/>
                                          </p:val>
                                        </p:tav>
                                      </p:tavLst>
                                    </p:anim>
                                    <p:anim calcmode="lin" valueType="num">
                                      <p:cBhvr>
                                        <p:cTn id="59" dur="800" decel="100000" fill="hold"/>
                                        <p:tgtEl>
                                          <p:spTgt spid="14"/>
                                        </p:tgtEl>
                                        <p:attrNameLst>
                                          <p:attrName>ppt_x</p:attrName>
                                        </p:attrNameLst>
                                      </p:cBhvr>
                                      <p:tavLst>
                                        <p:tav tm="0">
                                          <p:val>
                                            <p:strVal val="#ppt_x+0.4"/>
                                          </p:val>
                                        </p:tav>
                                        <p:tav tm="100000">
                                          <p:val>
                                            <p:strVal val="#ppt_x-0.05"/>
                                          </p:val>
                                        </p:tav>
                                      </p:tavLst>
                                    </p:anim>
                                    <p:anim calcmode="lin" valueType="num">
                                      <p:cBhvr>
                                        <p:cTn id="60" dur="800" decel="100000" fill="hold"/>
                                        <p:tgtEl>
                                          <p:spTgt spid="14"/>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800" decel="100000"/>
                                        <p:tgtEl>
                                          <p:spTgt spid="15"/>
                                        </p:tgtEl>
                                      </p:cBhvr>
                                    </p:animEffect>
                                    <p:anim calcmode="lin" valueType="num">
                                      <p:cBhvr>
                                        <p:cTn id="68" dur="800" decel="100000" fill="hold"/>
                                        <p:tgtEl>
                                          <p:spTgt spid="15"/>
                                        </p:tgtEl>
                                        <p:attrNameLst>
                                          <p:attrName>style.rotation</p:attrName>
                                        </p:attrNameLst>
                                      </p:cBhvr>
                                      <p:tavLst>
                                        <p:tav tm="0">
                                          <p:val>
                                            <p:fltVal val="-90"/>
                                          </p:val>
                                        </p:tav>
                                        <p:tav tm="100000">
                                          <p:val>
                                            <p:fltVal val="0"/>
                                          </p:val>
                                        </p:tav>
                                      </p:tavLst>
                                    </p:anim>
                                    <p:anim calcmode="lin" valueType="num">
                                      <p:cBhvr>
                                        <p:cTn id="69" dur="800" decel="100000" fill="hold"/>
                                        <p:tgtEl>
                                          <p:spTgt spid="15"/>
                                        </p:tgtEl>
                                        <p:attrNameLst>
                                          <p:attrName>ppt_x</p:attrName>
                                        </p:attrNameLst>
                                      </p:cBhvr>
                                      <p:tavLst>
                                        <p:tav tm="0">
                                          <p:val>
                                            <p:strVal val="#ppt_x+0.4"/>
                                          </p:val>
                                        </p:tav>
                                        <p:tav tm="100000">
                                          <p:val>
                                            <p:strVal val="#ppt_x-0.05"/>
                                          </p:val>
                                        </p:tav>
                                      </p:tavLst>
                                    </p:anim>
                                    <p:anim calcmode="lin" valueType="num">
                                      <p:cBhvr>
                                        <p:cTn id="70" dur="800" decel="100000" fill="hold"/>
                                        <p:tgtEl>
                                          <p:spTgt spid="1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800" decel="100000"/>
                                        <p:tgtEl>
                                          <p:spTgt spid="16"/>
                                        </p:tgtEl>
                                      </p:cBhvr>
                                    </p:animEffect>
                                    <p:anim calcmode="lin" valueType="num">
                                      <p:cBhvr>
                                        <p:cTn id="78" dur="800" decel="100000" fill="hold"/>
                                        <p:tgtEl>
                                          <p:spTgt spid="16"/>
                                        </p:tgtEl>
                                        <p:attrNameLst>
                                          <p:attrName>style.rotation</p:attrName>
                                        </p:attrNameLst>
                                      </p:cBhvr>
                                      <p:tavLst>
                                        <p:tav tm="0">
                                          <p:val>
                                            <p:fltVal val="-90"/>
                                          </p:val>
                                        </p:tav>
                                        <p:tav tm="100000">
                                          <p:val>
                                            <p:fltVal val="0"/>
                                          </p:val>
                                        </p:tav>
                                      </p:tavLst>
                                    </p:anim>
                                    <p:anim calcmode="lin" valueType="num">
                                      <p:cBhvr>
                                        <p:cTn id="79" dur="800" decel="100000" fill="hold"/>
                                        <p:tgtEl>
                                          <p:spTgt spid="16"/>
                                        </p:tgtEl>
                                        <p:attrNameLst>
                                          <p:attrName>ppt_x</p:attrName>
                                        </p:attrNameLst>
                                      </p:cBhvr>
                                      <p:tavLst>
                                        <p:tav tm="0">
                                          <p:val>
                                            <p:strVal val="#ppt_x+0.4"/>
                                          </p:val>
                                        </p:tav>
                                        <p:tav tm="100000">
                                          <p:val>
                                            <p:strVal val="#ppt_x-0.05"/>
                                          </p:val>
                                        </p:tav>
                                      </p:tavLst>
                                    </p:anim>
                                    <p:anim calcmode="lin" valueType="num">
                                      <p:cBhvr>
                                        <p:cTn id="80" dur="800" decel="100000" fill="hold"/>
                                        <p:tgtEl>
                                          <p:spTgt spid="16"/>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18785" name="Rectangle 1"/>
          <p:cNvSpPr>
            <a:spLocks noChangeArrowheads="1"/>
          </p:cNvSpPr>
          <p:nvPr/>
        </p:nvSpPr>
        <p:spPr bwMode="auto">
          <a:xfrm>
            <a:off x="251520" y="693277"/>
            <a:ext cx="8568952" cy="5647700"/>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lIns="457056" bIns="0" anchor="ctr">
            <a:spAutoFit/>
          </a:bodyPr>
          <a:lstStyle/>
          <a:p>
            <a:pPr algn="just" eaLnBrk="0" hangingPunct="0">
              <a:buFontTx/>
              <a:buChar char="•"/>
              <a:defRPr/>
            </a:pPr>
            <a:r>
              <a:rPr lang="en-US" sz="2800" dirty="0">
                <a:solidFill>
                  <a:schemeClr val="bg1"/>
                </a:solidFill>
                <a:latin typeface="Calibri" pitchFamily="34" charset="0"/>
                <a:ea typeface="Times New Roman" pitchFamily="18" charset="0"/>
                <a:cs typeface="Arial" pitchFamily="34" charset="0"/>
              </a:rPr>
              <a:t>Length of time represented by the book - ________   years.</a:t>
            </a:r>
            <a:r>
              <a:rPr lang="en-US" sz="2800" b="1" dirty="0">
                <a:solidFill>
                  <a:schemeClr val="bg1"/>
                </a:solidFill>
                <a:latin typeface="Calibri" pitchFamily="34" charset="0"/>
                <a:ea typeface="Times New Roman" pitchFamily="18" charset="0"/>
                <a:cs typeface="Arial" pitchFamily="34" charset="0"/>
              </a:rPr>
              <a:t> </a:t>
            </a:r>
            <a:endParaRPr lang="en-US" sz="2800" dirty="0">
              <a:solidFill>
                <a:schemeClr val="bg1"/>
              </a:solidFill>
              <a:ea typeface="Times New Roman" pitchFamily="18" charset="0"/>
              <a:cs typeface="Arial" pitchFamily="34" charset="0"/>
            </a:endParaRPr>
          </a:p>
          <a:p>
            <a:pPr algn="just" eaLnBrk="0" hangingPunct="0">
              <a:buFontTx/>
              <a:buChar char="•"/>
              <a:defRPr/>
            </a:pPr>
            <a:r>
              <a:rPr lang="en-US" sz="2800" dirty="0">
                <a:solidFill>
                  <a:schemeClr val="bg1"/>
                </a:solidFill>
                <a:latin typeface="Calibri" pitchFamily="34" charset="0"/>
                <a:ea typeface="Times New Roman" pitchFamily="18" charset="0"/>
                <a:cs typeface="Arial" pitchFamily="34" charset="0"/>
              </a:rPr>
              <a:t>Other books that were written during the time of Judges </a:t>
            </a:r>
            <a:r>
              <a:rPr lang="en-US" sz="2800" dirty="0">
                <a:solidFill>
                  <a:schemeClr val="bg1"/>
                </a:solidFill>
                <a:ea typeface="Times New Roman" pitchFamily="18" charset="0"/>
                <a:cs typeface="Arial" pitchFamily="34" charset="0"/>
              </a:rPr>
              <a:t>–</a:t>
            </a:r>
            <a:r>
              <a:rPr lang="en-US" sz="2800" dirty="0">
                <a:solidFill>
                  <a:schemeClr val="bg1"/>
                </a:solidFill>
                <a:latin typeface="Calibri" pitchFamily="34" charset="0"/>
                <a:ea typeface="Times New Roman" pitchFamily="18" charset="0"/>
                <a:cs typeface="Arial" pitchFamily="34" charset="0"/>
              </a:rPr>
              <a:t> ____________</a:t>
            </a:r>
          </a:p>
          <a:p>
            <a:pPr algn="just" eaLnBrk="0" hangingPunct="0">
              <a:buFontTx/>
              <a:buChar char="•"/>
              <a:defRPr/>
            </a:pPr>
            <a:endParaRPr lang="en-US" sz="2800" dirty="0">
              <a:solidFill>
                <a:schemeClr val="bg1"/>
              </a:solidFill>
              <a:ea typeface="Times New Roman" pitchFamily="18" charset="0"/>
              <a:cs typeface="Arial" pitchFamily="34" charset="0"/>
            </a:endParaRPr>
          </a:p>
          <a:p>
            <a:pPr algn="just" eaLnBrk="0" hangingPunct="0">
              <a:defRPr/>
            </a:pPr>
            <a:endParaRPr lang="en-US" sz="2800" dirty="0">
              <a:solidFill>
                <a:schemeClr val="bg1"/>
              </a:solidFill>
              <a:latin typeface="Arial" panose="020B0604020202020204" pitchFamily="34" charset="0"/>
              <a:ea typeface="Calibri" pitchFamily="34" charset="0"/>
              <a:cs typeface="Arial" panose="020B0604020202020204" pitchFamily="34" charset="0"/>
            </a:endParaRPr>
          </a:p>
          <a:p>
            <a:pPr algn="just" eaLnBrk="0" hangingPunct="0">
              <a:defRPr/>
            </a:pPr>
            <a:r>
              <a:rPr lang="en-US" sz="2800" dirty="0">
                <a:solidFill>
                  <a:schemeClr val="bg1"/>
                </a:solidFill>
                <a:latin typeface="Arial" panose="020B0604020202020204" pitchFamily="34" charset="0"/>
                <a:ea typeface="Calibri" pitchFamily="34" charset="0"/>
                <a:cs typeface="Arial" panose="020B0604020202020204" pitchFamily="34" charset="0"/>
              </a:rPr>
              <a:t>Authorship has traditionally been assigned to __________  with a date of writing about 1000 B.C. The book of Judges is a foundational book that spans from the beginning of the Era of Theocracy to almost the end of theocracy, approximately 1375 to 1043 B.C. The Hebrew title for Judges is better translated as </a:t>
            </a:r>
            <a:r>
              <a:rPr lang="en-US" sz="2800" i="1" dirty="0">
                <a:solidFill>
                  <a:schemeClr val="bg1"/>
                </a:solidFill>
                <a:latin typeface="Arial" panose="020B0604020202020204" pitchFamily="34" charset="0"/>
                <a:ea typeface="Calibri" pitchFamily="34" charset="0"/>
                <a:cs typeface="Arial" panose="020B0604020202020204" pitchFamily="34" charset="0"/>
              </a:rPr>
              <a:t>‘Chieftain’.</a:t>
            </a:r>
            <a:endParaRPr lang="en-US" sz="28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237375" y="614864"/>
            <a:ext cx="1251631" cy="769441"/>
          </a:xfrm>
          <a:prstGeom prst="rect">
            <a:avLst/>
          </a:prstGeom>
          <a:noFill/>
          <a:effectLst>
            <a:glow rad="228600">
              <a:schemeClr val="accent2">
                <a:satMod val="175000"/>
                <a:alpha val="40000"/>
              </a:schemeClr>
            </a:glow>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332</a:t>
            </a:r>
          </a:p>
        </p:txBody>
      </p:sp>
      <p:sp>
        <p:nvSpPr>
          <p:cNvPr id="12" name="Rectangle 11"/>
          <p:cNvSpPr/>
          <p:nvPr/>
        </p:nvSpPr>
        <p:spPr>
          <a:xfrm>
            <a:off x="2278573" y="1811715"/>
            <a:ext cx="1559209" cy="707886"/>
          </a:xfrm>
          <a:prstGeom prst="rect">
            <a:avLst/>
          </a:prstGeom>
          <a:noFill/>
          <a:effectLst>
            <a:glow rad="139700">
              <a:schemeClr val="accent2">
                <a:satMod val="175000"/>
                <a:alpha val="40000"/>
              </a:schemeClr>
            </a:glo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RUTH</a:t>
            </a:r>
          </a:p>
        </p:txBody>
      </p:sp>
      <p:sp>
        <p:nvSpPr>
          <p:cNvPr id="13" name="Rectangle 12"/>
          <p:cNvSpPr/>
          <p:nvPr/>
        </p:nvSpPr>
        <p:spPr>
          <a:xfrm>
            <a:off x="550972" y="3597446"/>
            <a:ext cx="2117887" cy="707886"/>
          </a:xfrm>
          <a:prstGeom prst="rect">
            <a:avLst/>
          </a:prstGeom>
          <a:noFill/>
          <a:effectLst>
            <a:glow rad="228600">
              <a:schemeClr val="accent2">
                <a:satMod val="175000"/>
                <a:alpha val="40000"/>
              </a:schemeClr>
            </a:glow>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4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SAMUEL</a:t>
            </a:r>
          </a:p>
        </p:txBody>
      </p:sp>
      <p:pic>
        <p:nvPicPr>
          <p:cNvPr id="34824" name="Picture 14" descr="samson_wrestling_lion_l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2144" y="1886301"/>
            <a:ext cx="165576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85C631-60D2-55B2-6845-2AC52FF850CF}"/>
              </a:ext>
            </a:extLst>
          </p:cNvPr>
          <p:cNvSpPr txBox="1"/>
          <p:nvPr/>
        </p:nvSpPr>
        <p:spPr>
          <a:xfrm>
            <a:off x="542502" y="2645126"/>
            <a:ext cx="3096344"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Orientation</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800" decel="100000"/>
                                        <p:tgtEl>
                                          <p:spTgt spid="12"/>
                                        </p:tgtEl>
                                      </p:cBhvr>
                                    </p:animEffect>
                                    <p:anim calcmode="lin" valueType="num">
                                      <p:cBhvr>
                                        <p:cTn id="18" dur="800" decel="100000" fill="hold"/>
                                        <p:tgtEl>
                                          <p:spTgt spid="12"/>
                                        </p:tgtEl>
                                        <p:attrNameLst>
                                          <p:attrName>style.rotation</p:attrName>
                                        </p:attrNameLst>
                                      </p:cBhvr>
                                      <p:tavLst>
                                        <p:tav tm="0">
                                          <p:val>
                                            <p:fltVal val="-90"/>
                                          </p:val>
                                        </p:tav>
                                        <p:tav tm="100000">
                                          <p:val>
                                            <p:fltVal val="0"/>
                                          </p:val>
                                        </p:tav>
                                      </p:tavLst>
                                    </p:anim>
                                    <p:anim calcmode="lin" valueType="num">
                                      <p:cBhvr>
                                        <p:cTn id="19" dur="800" decel="100000" fill="hold"/>
                                        <p:tgtEl>
                                          <p:spTgt spid="12"/>
                                        </p:tgtEl>
                                        <p:attrNameLst>
                                          <p:attrName>ppt_x</p:attrName>
                                        </p:attrNameLst>
                                      </p:cBhvr>
                                      <p:tavLst>
                                        <p:tav tm="0">
                                          <p:val>
                                            <p:strVal val="#ppt_x+0.4"/>
                                          </p:val>
                                        </p:tav>
                                        <p:tav tm="100000">
                                          <p:val>
                                            <p:strVal val="#ppt_x-0.05"/>
                                          </p:val>
                                        </p:tav>
                                      </p:tavLst>
                                    </p:anim>
                                    <p:anim calcmode="lin" valueType="num">
                                      <p:cBhvr>
                                        <p:cTn id="20" dur="800" decel="100000" fill="hold"/>
                                        <p:tgtEl>
                                          <p:spTgt spid="1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800" decel="100000"/>
                                        <p:tgtEl>
                                          <p:spTgt spid="13"/>
                                        </p:tgtEl>
                                      </p:cBhvr>
                                    </p:animEffect>
                                    <p:anim calcmode="lin" valueType="num">
                                      <p:cBhvr>
                                        <p:cTn id="28" dur="800" decel="100000" fill="hold"/>
                                        <p:tgtEl>
                                          <p:spTgt spid="13"/>
                                        </p:tgtEl>
                                        <p:attrNameLst>
                                          <p:attrName>style.rotation</p:attrName>
                                        </p:attrNameLst>
                                      </p:cBhvr>
                                      <p:tavLst>
                                        <p:tav tm="0">
                                          <p:val>
                                            <p:fltVal val="-90"/>
                                          </p:val>
                                        </p:tav>
                                        <p:tav tm="100000">
                                          <p:val>
                                            <p:fltVal val="0"/>
                                          </p:val>
                                        </p:tav>
                                      </p:tavLst>
                                    </p:anim>
                                    <p:anim calcmode="lin" valueType="num">
                                      <p:cBhvr>
                                        <p:cTn id="29" dur="800" decel="100000" fill="hold"/>
                                        <p:tgtEl>
                                          <p:spTgt spid="13"/>
                                        </p:tgtEl>
                                        <p:attrNameLst>
                                          <p:attrName>ppt_x</p:attrName>
                                        </p:attrNameLst>
                                      </p:cBhvr>
                                      <p:tavLst>
                                        <p:tav tm="0">
                                          <p:val>
                                            <p:strVal val="#ppt_x+0.4"/>
                                          </p:val>
                                        </p:tav>
                                        <p:tav tm="100000">
                                          <p:val>
                                            <p:strVal val="#ppt_x-0.05"/>
                                          </p:val>
                                        </p:tav>
                                      </p:tavLst>
                                    </p:anim>
                                    <p:anim calcmode="lin" valueType="num">
                                      <p:cBhvr>
                                        <p:cTn id="30" dur="800" decel="100000" fill="hold"/>
                                        <p:tgtEl>
                                          <p:spTgt spid="1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71513"/>
            <a:ext cx="82153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Alternate Process 5"/>
          <p:cNvSpPr/>
          <p:nvPr/>
        </p:nvSpPr>
        <p:spPr>
          <a:xfrm>
            <a:off x="971600" y="2852936"/>
            <a:ext cx="2160240" cy="1944216"/>
          </a:xfrm>
          <a:prstGeom prst="flowChartAlternateProcess">
            <a:avLst/>
          </a:prstGeom>
          <a:noFill/>
          <a:ln w="123825">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endParaRPr lang="en-SG">
              <a:solidFill>
                <a:srgbClr val="FFFFFF"/>
              </a:solidFil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23905" name="Rectangle 1"/>
          <p:cNvSpPr>
            <a:spLocks noChangeArrowheads="1"/>
          </p:cNvSpPr>
          <p:nvPr/>
        </p:nvSpPr>
        <p:spPr bwMode="auto">
          <a:xfrm>
            <a:off x="382423" y="1559902"/>
            <a:ext cx="8379153" cy="452431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nchor="ctr">
            <a:spAutoFit/>
          </a:bodyPr>
          <a:lstStyle/>
          <a:p>
            <a:pPr algn="just" eaLnBrk="0" hangingPunct="0">
              <a:defRPr/>
            </a:pPr>
            <a:r>
              <a:rPr lang="en-US" sz="2400" b="1" i="1" dirty="0">
                <a:solidFill>
                  <a:schemeClr val="bg1"/>
                </a:solidFill>
                <a:latin typeface="Arial" panose="020B0604020202020204" pitchFamily="34" charset="0"/>
                <a:ea typeface="Calibri" pitchFamily="34" charset="0"/>
                <a:cs typeface="Arial" panose="020B0604020202020204" pitchFamily="34" charset="0"/>
              </a:rPr>
              <a:t>The nature of the Judges</a:t>
            </a:r>
            <a:r>
              <a:rPr lang="en-US" sz="2400" dirty="0">
                <a:solidFill>
                  <a:schemeClr val="bg1"/>
                </a:solidFill>
                <a:latin typeface="Arial" panose="020B0604020202020204" pitchFamily="34" charset="0"/>
                <a:ea typeface="Calibri" pitchFamily="34" charset="0"/>
                <a:cs typeface="Arial" panose="020B0604020202020204" pitchFamily="34" charset="0"/>
              </a:rPr>
              <a:t>: They were regional </a:t>
            </a:r>
            <a:r>
              <a:rPr lang="en-US" sz="2400" b="1" u="sng"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CIVIL</a:t>
            </a:r>
            <a:r>
              <a:rPr lang="en-US" sz="2400" dirty="0">
                <a:solidFill>
                  <a:schemeClr val="bg1"/>
                </a:solidFill>
                <a:latin typeface="Arial" panose="020B0604020202020204" pitchFamily="34" charset="0"/>
                <a:ea typeface="Calibri" pitchFamily="34" charset="0"/>
                <a:cs typeface="Arial" panose="020B0604020202020204" pitchFamily="34" charset="0"/>
              </a:rPr>
              <a:t> and </a:t>
            </a:r>
            <a:r>
              <a:rPr lang="en-US" sz="2400" b="1" u="sng"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MILITARY</a:t>
            </a:r>
            <a:r>
              <a:rPr lang="en-US" sz="2400" dirty="0">
                <a:solidFill>
                  <a:schemeClr val="bg1"/>
                </a:solidFill>
                <a:latin typeface="Arial" panose="020B0604020202020204" pitchFamily="34" charset="0"/>
                <a:ea typeface="Calibri" pitchFamily="34" charset="0"/>
                <a:cs typeface="Arial" panose="020B0604020202020204" pitchFamily="34" charset="0"/>
              </a:rPr>
              <a:t> leaders – they were not kings nor were they primarily judicial in function. </a:t>
            </a:r>
          </a:p>
          <a:p>
            <a:pPr algn="just" eaLnBrk="0" hangingPunct="0">
              <a:defRPr/>
            </a:pPr>
            <a:endParaRPr lang="en-US" sz="2400" dirty="0">
              <a:solidFill>
                <a:schemeClr val="bg1"/>
              </a:solidFill>
              <a:latin typeface="Arial" panose="020B0604020202020204" pitchFamily="34" charset="0"/>
              <a:cs typeface="Arial" panose="020B0604020202020204" pitchFamily="34" charset="0"/>
            </a:endParaRPr>
          </a:p>
          <a:p>
            <a:pPr algn="just" eaLnBrk="0" hangingPunct="0">
              <a:defRPr/>
            </a:pPr>
            <a:r>
              <a:rPr lang="en-US" sz="2400" b="1" i="1" dirty="0">
                <a:solidFill>
                  <a:schemeClr val="bg1"/>
                </a:solidFill>
                <a:latin typeface="Arial" panose="020B0604020202020204" pitchFamily="34" charset="0"/>
                <a:ea typeface="Calibri" pitchFamily="34" charset="0"/>
                <a:cs typeface="Arial" panose="020B0604020202020204" pitchFamily="34" charset="0"/>
              </a:rPr>
              <a:t>The nature of Theocracy:</a:t>
            </a:r>
            <a:r>
              <a:rPr lang="en-US" sz="2400" dirty="0">
                <a:solidFill>
                  <a:schemeClr val="bg1"/>
                </a:solidFill>
                <a:latin typeface="Arial" panose="020B0604020202020204" pitchFamily="34" charset="0"/>
                <a:ea typeface="Calibri" pitchFamily="34" charset="0"/>
                <a:cs typeface="Arial" panose="020B0604020202020204" pitchFamily="34" charset="0"/>
              </a:rPr>
              <a:t> Theocracy means rule by </a:t>
            </a:r>
            <a:r>
              <a:rPr lang="en-US" sz="2400" b="1" u="sng"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GOD</a:t>
            </a:r>
            <a:r>
              <a:rPr lang="en-US" sz="2400" dirty="0">
                <a:solidFill>
                  <a:schemeClr val="bg1"/>
                </a:solidFill>
                <a:latin typeface="Arial" panose="020B0604020202020204" pitchFamily="34" charset="0"/>
                <a:ea typeface="Calibri" pitchFamily="34" charset="0"/>
                <a:cs typeface="Arial" panose="020B0604020202020204" pitchFamily="34" charset="0"/>
              </a:rPr>
              <a:t>.  </a:t>
            </a:r>
          </a:p>
          <a:p>
            <a:pPr algn="just" eaLnBrk="0" hangingPunct="0">
              <a:defRPr/>
            </a:pPr>
            <a:endParaRPr lang="en-US" sz="2400" dirty="0">
              <a:solidFill>
                <a:schemeClr val="bg1"/>
              </a:solidFill>
              <a:latin typeface="Arial" panose="020B0604020202020204" pitchFamily="34" charset="0"/>
              <a:cs typeface="Arial" panose="020B0604020202020204" pitchFamily="34" charset="0"/>
            </a:endParaRPr>
          </a:p>
          <a:p>
            <a:pPr algn="just" eaLnBrk="0" hangingPunct="0">
              <a:defRPr/>
            </a:pPr>
            <a:r>
              <a:rPr lang="en-US" sz="2400" dirty="0">
                <a:solidFill>
                  <a:schemeClr val="bg1"/>
                </a:solidFill>
                <a:latin typeface="Arial" panose="020B0604020202020204" pitchFamily="34" charset="0"/>
                <a:cs typeface="Arial" panose="020B0604020202020204" pitchFamily="34" charset="0"/>
              </a:rPr>
              <a:t>Notice that God did not appoint a successor to Joshua – this was not an oversight on God’s part. Moses and Joshua were </a:t>
            </a:r>
          </a:p>
          <a:p>
            <a:pPr algn="just" eaLnBrk="0" hangingPunct="0">
              <a:defRPr/>
            </a:pPr>
            <a:r>
              <a:rPr lang="en-US" sz="2400" dirty="0">
                <a:solidFill>
                  <a:schemeClr val="bg1"/>
                </a:solidFill>
                <a:latin typeface="Arial" panose="020B0604020202020204" pitchFamily="34" charset="0"/>
                <a:cs typeface="Arial" panose="020B0604020202020204" pitchFamily="34" charset="0"/>
              </a:rPr>
              <a:t>temporary rulers that served while the nation was still being formed. Afterward, God intended to rule the nation through the leadership provided by heads of households, clans (groups of families) and tribes. </a:t>
            </a:r>
          </a:p>
        </p:txBody>
      </p:sp>
      <p:sp>
        <p:nvSpPr>
          <p:cNvPr id="2" name="TextBox 1">
            <a:extLst>
              <a:ext uri="{FF2B5EF4-FFF2-40B4-BE49-F238E27FC236}">
                <a16:creationId xmlns:a16="http://schemas.microsoft.com/office/drawing/2014/main" id="{6B7BA1B2-A724-71DD-5F44-F184AF92F9E1}"/>
              </a:ext>
            </a:extLst>
          </p:cNvPr>
          <p:cNvSpPr txBox="1"/>
          <p:nvPr/>
        </p:nvSpPr>
        <p:spPr>
          <a:xfrm>
            <a:off x="1259632" y="572311"/>
            <a:ext cx="7515057"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Helpful Hints for Reading Judges</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D390-AD72-ED0F-786D-14A658055F0F}"/>
            </a:ext>
          </a:extLst>
        </p:cNvPr>
        <p:cNvGrpSpPr/>
        <p:nvPr/>
      </p:nvGrpSpPr>
      <p:grpSpPr>
        <a:xfrm>
          <a:off x="0" y="0"/>
          <a:ext cx="0" cy="0"/>
          <a:chOff x="0" y="0"/>
          <a:chExt cx="0" cy="0"/>
        </a:xfrm>
      </p:grpSpPr>
      <p:pic>
        <p:nvPicPr>
          <p:cNvPr id="35842" name="Picture 3">
            <a:extLst>
              <a:ext uri="{FF2B5EF4-FFF2-40B4-BE49-F238E27FC236}">
                <a16:creationId xmlns:a16="http://schemas.microsoft.com/office/drawing/2014/main" id="{F956560B-569B-54BD-0CD9-BB6EB9FBB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DEEFFE-347B-4919-18AF-8426E283D09C}"/>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23905" name="Rectangle 1">
            <a:extLst>
              <a:ext uri="{FF2B5EF4-FFF2-40B4-BE49-F238E27FC236}">
                <a16:creationId xmlns:a16="http://schemas.microsoft.com/office/drawing/2014/main" id="{458F8AAC-5B36-7178-DD42-C87130E27A5A}"/>
              </a:ext>
            </a:extLst>
          </p:cNvPr>
          <p:cNvSpPr>
            <a:spLocks noChangeArrowheads="1"/>
          </p:cNvSpPr>
          <p:nvPr/>
        </p:nvSpPr>
        <p:spPr bwMode="auto">
          <a:xfrm>
            <a:off x="251520" y="1958261"/>
            <a:ext cx="4320480" cy="3477875"/>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eaLnBrk="0" hangingPunct="0">
              <a:defRPr/>
            </a:pPr>
            <a:r>
              <a:rPr lang="en-US" sz="4400" b="1" i="1" dirty="0">
                <a:solidFill>
                  <a:schemeClr val="bg1"/>
                </a:solidFill>
                <a:latin typeface="Arial" panose="020B0604020202020204" pitchFamily="34" charset="0"/>
                <a:ea typeface="Calibri" pitchFamily="34" charset="0"/>
                <a:cs typeface="Arial" panose="020B0604020202020204" pitchFamily="34" charset="0"/>
              </a:rPr>
              <a:t>Note the downward spiral of </a:t>
            </a:r>
            <a:r>
              <a:rPr lang="en-US" sz="4400" b="1" u="sng" dirty="0">
                <a:solidFill>
                  <a:schemeClr val="bg1"/>
                </a:solidFill>
                <a:effectLst>
                  <a:outerShdw blurRad="38100" dist="38100" dir="2700000" algn="tl">
                    <a:srgbClr val="000000">
                      <a:alpha val="43137"/>
                    </a:srgbClr>
                  </a:outerShdw>
                </a:effectLst>
                <a:latin typeface="Arial" panose="020B0604020202020204" pitchFamily="34" charset="0"/>
                <a:ea typeface="Calibri" pitchFamily="34" charset="0"/>
                <a:cs typeface="Arial" panose="020B0604020202020204" pitchFamily="34" charset="0"/>
              </a:rPr>
              <a:t>MORAL</a:t>
            </a:r>
            <a:r>
              <a:rPr lang="en-US" sz="4400" b="1" i="1" dirty="0">
                <a:solidFill>
                  <a:schemeClr val="bg1"/>
                </a:solidFill>
                <a:latin typeface="Arial" panose="020B0604020202020204" pitchFamily="34" charset="0"/>
                <a:ea typeface="Calibri" pitchFamily="34" charset="0"/>
                <a:cs typeface="Arial" panose="020B0604020202020204" pitchFamily="34" charset="0"/>
              </a:rPr>
              <a:t> degeneration:</a:t>
            </a:r>
            <a:endParaRPr lang="en-US" sz="4400" dirty="0">
              <a:solidFill>
                <a:schemeClr val="bg1"/>
              </a:solidFill>
              <a:latin typeface="Arial" panose="020B0604020202020204" pitchFamily="34" charset="0"/>
              <a:cs typeface="Arial" panose="020B0604020202020204" pitchFamily="34" charset="0"/>
            </a:endParaRPr>
          </a:p>
        </p:txBody>
      </p:sp>
      <p:pic>
        <p:nvPicPr>
          <p:cNvPr id="11" name="Picture 10" descr="judges_13-16_image002.gif">
            <a:extLst>
              <a:ext uri="{FF2B5EF4-FFF2-40B4-BE49-F238E27FC236}">
                <a16:creationId xmlns:a16="http://schemas.microsoft.com/office/drawing/2014/main" id="{89F1B50C-B9F2-B9AC-8730-E67EB346CC20}"/>
              </a:ext>
            </a:extLst>
          </p:cNvPr>
          <p:cNvPicPr>
            <a:picLocks noChangeAspect="1"/>
          </p:cNvPicPr>
          <p:nvPr/>
        </p:nvPicPr>
        <p:blipFill>
          <a:blip r:embed="rId3" cstate="print">
            <a:duotone>
              <a:prstClr val="black"/>
              <a:schemeClr val="accent3">
                <a:tint val="45000"/>
                <a:satMod val="400000"/>
              </a:schemeClr>
            </a:duotone>
          </a:blip>
          <a:stretch>
            <a:fillRect/>
          </a:stretch>
        </p:blipFill>
        <p:spPr>
          <a:xfrm>
            <a:off x="4176464" y="510704"/>
            <a:ext cx="4598225" cy="5328592"/>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7" name="Picture 16" descr="samson_chained_breaking_pillars_lg_clr%5B1%5D.gif">
            <a:extLst>
              <a:ext uri="{FF2B5EF4-FFF2-40B4-BE49-F238E27FC236}">
                <a16:creationId xmlns:a16="http://schemas.microsoft.com/office/drawing/2014/main" id="{3F9F0DD0-46C0-018C-8CA6-04D83C3846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5448" y="4262460"/>
            <a:ext cx="18351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0219170-BEF0-E550-73BE-D4DB31022442}"/>
              </a:ext>
            </a:extLst>
          </p:cNvPr>
          <p:cNvSpPr txBox="1"/>
          <p:nvPr/>
        </p:nvSpPr>
        <p:spPr>
          <a:xfrm>
            <a:off x="1259632" y="572311"/>
            <a:ext cx="7515057"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Helpful Hints for Reading Judges</a:t>
            </a: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54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36868" name="Picture 7" descr="Judges.jpg"/>
          <p:cNvPicPr>
            <a:picLocks noChangeAspect="1"/>
          </p:cNvPicPr>
          <p:nvPr/>
        </p:nvPicPr>
        <p:blipFill>
          <a:blip r:embed="rId3">
            <a:alphaModFix amt="8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24929" name="Rectangle 1"/>
          <p:cNvSpPr>
            <a:spLocks noChangeArrowheads="1"/>
          </p:cNvSpPr>
          <p:nvPr/>
        </p:nvSpPr>
        <p:spPr bwMode="auto">
          <a:xfrm>
            <a:off x="179388" y="692150"/>
            <a:ext cx="8713787" cy="59563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bIns="0" anchor="ctr">
            <a:spAutoFit/>
          </a:bodyPr>
          <a:lstStyle/>
          <a:p>
            <a:pPr algn="just" eaLnBrk="0" hangingPunct="0"/>
            <a:r>
              <a:rPr lang="en-US" sz="2400" b="1" i="1" dirty="0">
                <a:solidFill>
                  <a:schemeClr val="bg1"/>
                </a:solidFill>
                <a:effectLst>
                  <a:outerShdw blurRad="38100" dist="38100" dir="2700000" algn="tl">
                    <a:srgbClr val="000000"/>
                  </a:outerShdw>
                </a:effectLst>
                <a:latin typeface="Calibri" pitchFamily="34" charset="0"/>
                <a:cs typeface="Times New Roman" pitchFamily="18" charset="0"/>
              </a:rPr>
              <a:t>Key Verses:</a:t>
            </a:r>
            <a:endParaRPr lang="en-US" sz="2400" b="1" i="1" dirty="0">
              <a:solidFill>
                <a:schemeClr val="bg1"/>
              </a:solidFill>
              <a:effectLst>
                <a:outerShdw blurRad="38100" dist="38100" dir="2700000" algn="tl">
                  <a:srgbClr val="000000"/>
                </a:outerShdw>
              </a:effectLst>
              <a:cs typeface="Times New Roman" pitchFamily="18" charset="0"/>
            </a:endParaRPr>
          </a:p>
          <a:p>
            <a:pPr algn="just" eaLnBrk="0" hangingPunct="0"/>
            <a:r>
              <a:rPr lang="en-US" sz="2400" b="1" i="1" dirty="0">
                <a:solidFill>
                  <a:schemeClr val="bg1"/>
                </a:solidFill>
                <a:latin typeface="Calibri" pitchFamily="34" charset="0"/>
                <a:cs typeface="Times New Roman" pitchFamily="18" charset="0"/>
              </a:rPr>
              <a:t>2:15-16</a:t>
            </a:r>
            <a:r>
              <a:rPr lang="en-US" sz="2400" i="1" dirty="0">
                <a:solidFill>
                  <a:schemeClr val="bg1"/>
                </a:solidFill>
                <a:latin typeface="Calibri" pitchFamily="34" charset="0"/>
                <a:cs typeface="Times New Roman" pitchFamily="18" charset="0"/>
              </a:rPr>
              <a:t> Wherever they went, the hand of the Lord was against them for evil, as the Lord had spoken and as the Lord had sworn to them, so that they were severely distressed. 16 Then the Lord raised up judges who delivered them from the hands of those who plundered them.</a:t>
            </a:r>
            <a:endParaRPr lang="en-US" sz="2400" dirty="0">
              <a:solidFill>
                <a:schemeClr val="bg1"/>
              </a:solidFill>
              <a:cs typeface="Arial" charset="0"/>
            </a:endParaRPr>
          </a:p>
          <a:p>
            <a:pPr algn="just" eaLnBrk="0" hangingPunct="0"/>
            <a:r>
              <a:rPr lang="en-US" sz="2400" b="1" i="1" dirty="0">
                <a:solidFill>
                  <a:schemeClr val="bg1"/>
                </a:solidFill>
                <a:latin typeface="Calibri" pitchFamily="34" charset="0"/>
                <a:cs typeface="Times New Roman" pitchFamily="18" charset="0"/>
              </a:rPr>
              <a:t>2:20-23</a:t>
            </a:r>
            <a:r>
              <a:rPr lang="en-US" sz="2400" i="1" dirty="0">
                <a:solidFill>
                  <a:schemeClr val="bg1"/>
                </a:solidFill>
                <a:latin typeface="Calibri" pitchFamily="34" charset="0"/>
                <a:cs typeface="Times New Roman" pitchFamily="18" charset="0"/>
              </a:rPr>
              <a:t> So the anger of the Lord burned against Israel, and He said, </a:t>
            </a:r>
            <a:r>
              <a:rPr lang="en-US" sz="2400" i="1" dirty="0">
                <a:solidFill>
                  <a:schemeClr val="bg1"/>
                </a:solidFill>
                <a:cs typeface="Times New Roman" pitchFamily="18" charset="0"/>
              </a:rPr>
              <a:t>“</a:t>
            </a:r>
            <a:r>
              <a:rPr lang="en-US" sz="2400" i="1" dirty="0">
                <a:solidFill>
                  <a:schemeClr val="bg1"/>
                </a:solidFill>
                <a:latin typeface="Calibri" pitchFamily="34" charset="0"/>
                <a:cs typeface="Times New Roman" pitchFamily="18" charset="0"/>
              </a:rPr>
              <a:t>Because this nation has transgressed My covenant which I commanded their fathers, and has not listened to My voice, 21 I also will no longer drive out before them any of the nations which Joshua left when he died, 22 in order to test Israel by them, whether they will keep the way of the Lord to walk in it as their fathers did, or not.</a:t>
            </a:r>
            <a:r>
              <a:rPr lang="en-US" sz="2400" i="1" dirty="0">
                <a:solidFill>
                  <a:schemeClr val="bg1"/>
                </a:solidFill>
                <a:cs typeface="Times New Roman" pitchFamily="18" charset="0"/>
              </a:rPr>
              <a:t>”</a:t>
            </a:r>
            <a:r>
              <a:rPr lang="en-US" sz="2400" i="1" dirty="0">
                <a:solidFill>
                  <a:schemeClr val="bg1"/>
                </a:solidFill>
                <a:latin typeface="Calibri" pitchFamily="34" charset="0"/>
                <a:cs typeface="Times New Roman" pitchFamily="18" charset="0"/>
              </a:rPr>
              <a:t> 23 So the Lord allowed those nations to remain, not driving them out quickly; and He did not give them into the hand of Joshua.</a:t>
            </a:r>
            <a:endParaRPr lang="en-US" sz="2400" dirty="0">
              <a:solidFill>
                <a:schemeClr val="bg1"/>
              </a:solidFill>
              <a:cs typeface="Arial" charset="0"/>
            </a:endParaRPr>
          </a:p>
          <a:p>
            <a:pPr algn="just" eaLnBrk="0" hangingPunct="0"/>
            <a:r>
              <a:rPr lang="en-US" sz="2400" b="1" i="1" dirty="0">
                <a:solidFill>
                  <a:schemeClr val="bg1"/>
                </a:solidFill>
                <a:latin typeface="Calibri" pitchFamily="34" charset="0"/>
                <a:cs typeface="Times New Roman" pitchFamily="18" charset="0"/>
              </a:rPr>
              <a:t>21:25</a:t>
            </a:r>
            <a:r>
              <a:rPr lang="en-US" sz="2400" i="1" dirty="0">
                <a:solidFill>
                  <a:schemeClr val="bg1"/>
                </a:solidFill>
                <a:latin typeface="Calibri" pitchFamily="34" charset="0"/>
                <a:cs typeface="Times New Roman" pitchFamily="18" charset="0"/>
              </a:rPr>
              <a:t> In those days there was no king in Israel; everyone did what was right in his own eyes.</a:t>
            </a:r>
            <a:endParaRPr lang="en-US" sz="2400" dirty="0">
              <a:solidFill>
                <a:schemeClr val="bg1"/>
              </a:solidFill>
              <a:cs typeface="Arial" charset="0"/>
            </a:endParaRPr>
          </a:p>
        </p:txBody>
      </p:sp>
      <p:sp>
        <p:nvSpPr>
          <p:cNvPr id="2" name="TextBox 1">
            <a:extLst>
              <a:ext uri="{FF2B5EF4-FFF2-40B4-BE49-F238E27FC236}">
                <a16:creationId xmlns:a16="http://schemas.microsoft.com/office/drawing/2014/main" id="{5F73276A-28D3-EE3F-62C1-8B70DC5E7F0F}"/>
              </a:ext>
            </a:extLst>
          </p:cNvPr>
          <p:cNvSpPr txBox="1"/>
          <p:nvPr/>
        </p:nvSpPr>
        <p:spPr>
          <a:xfrm>
            <a:off x="2123728" y="592561"/>
            <a:ext cx="5236394"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Key Verses in Judges</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22060" y="31900"/>
            <a:ext cx="8986070" cy="6709467"/>
          </a:xfrm>
          <a:prstGeom prst="rect">
            <a:avLst/>
          </a:prstGeom>
          <a:ln>
            <a:noFill/>
          </a:ln>
          <a:effectLst>
            <a:softEdge rad="112500"/>
          </a:effectLst>
        </p:spPr>
      </p:pic>
    </p:spTree>
    <p:extLst>
      <p:ext uri="{BB962C8B-B14F-4D97-AF65-F5344CB8AC3E}">
        <p14:creationId xmlns:p14="http://schemas.microsoft.com/office/powerpoint/2010/main" val="581237899"/>
      </p:ext>
    </p:extLst>
  </p:cSld>
  <p:clrMapOvr>
    <a:masterClrMapping/>
  </p:clrMapOvr>
  <p:transition spd="slow">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2" name="Picture 1"/>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214312" y="542962"/>
            <a:ext cx="8715375" cy="6315038"/>
          </a:xfrm>
          <a:prstGeom prst="rect">
            <a:avLst/>
          </a:prstGeom>
          <a:ln>
            <a:noFill/>
          </a:ln>
          <a:effectLst>
            <a:softEdge rad="112500"/>
          </a:effectLst>
        </p:spPr>
      </p:pic>
    </p:spTree>
    <p:extLst>
      <p:ext uri="{BB962C8B-B14F-4D97-AF65-F5344CB8AC3E}">
        <p14:creationId xmlns:p14="http://schemas.microsoft.com/office/powerpoint/2010/main" val="4028178645"/>
      </p:ext>
    </p:extLst>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54277" y="948690"/>
            <a:ext cx="6682292" cy="5909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n-SG" b="1" dirty="0">
                <a:latin typeface="Arial" panose="020B0604020202020204" pitchFamily="34" charset="0"/>
                <a:cs typeface="Arial" panose="020B0604020202020204" pitchFamily="34" charset="0"/>
              </a:rPr>
              <a:t>e.g. Gideon as a type of Christ</a:t>
            </a:r>
          </a:p>
          <a:p>
            <a:pPr>
              <a:buFont typeface="Arial" pitchFamily="34" charset="0"/>
              <a:buChar char="•"/>
              <a:defRPr/>
            </a:pPr>
            <a:r>
              <a:rPr lang="en-SG" dirty="0">
                <a:latin typeface="Arial" panose="020B0604020202020204" pitchFamily="34" charset="0"/>
                <a:cs typeface="Arial" panose="020B0604020202020204" pitchFamily="34" charset="0"/>
              </a:rPr>
              <a:t> Heralded by a prophet preaching repentance. </a:t>
            </a:r>
          </a:p>
          <a:p>
            <a:pPr>
              <a:buFont typeface="Arial" pitchFamily="34" charset="0"/>
              <a:buChar char="•"/>
              <a:defRPr/>
            </a:pPr>
            <a:r>
              <a:rPr lang="en-SG" dirty="0">
                <a:latin typeface="Arial" panose="020B0604020202020204" pitchFamily="34" charset="0"/>
                <a:cs typeface="Arial" panose="020B0604020202020204" pitchFamily="34" charset="0"/>
              </a:rPr>
              <a:t> He first made an onslaught on the adversary. </a:t>
            </a:r>
          </a:p>
          <a:p>
            <a:pPr>
              <a:buFont typeface="Arial" pitchFamily="34" charset="0"/>
              <a:buChar char="•"/>
              <a:defRPr/>
            </a:pPr>
            <a:r>
              <a:rPr lang="en-SG" dirty="0">
                <a:latin typeface="Arial" panose="020B0604020202020204" pitchFamily="34" charset="0"/>
                <a:cs typeface="Arial" panose="020B0604020202020204" pitchFamily="34" charset="0"/>
              </a:rPr>
              <a:t> In the same action, he built an altar, and himself offered sacrifice, as though he were a priest. </a:t>
            </a:r>
          </a:p>
          <a:p>
            <a:pPr>
              <a:buFont typeface="Arial" pitchFamily="34" charset="0"/>
              <a:buChar char="•"/>
              <a:defRPr/>
            </a:pPr>
            <a:r>
              <a:rPr lang="en-SG" dirty="0">
                <a:latin typeface="Arial" panose="020B0604020202020204" pitchFamily="34" charset="0"/>
                <a:cs typeface="Arial" panose="020B0604020202020204" pitchFamily="34" charset="0"/>
              </a:rPr>
              <a:t> The altar was named Jehovah-Shalom -- the Lord of Peace. </a:t>
            </a:r>
          </a:p>
          <a:p>
            <a:pPr>
              <a:buFont typeface="Arial" pitchFamily="34" charset="0"/>
              <a:buChar char="•"/>
              <a:defRPr/>
            </a:pPr>
            <a:r>
              <a:rPr lang="en-SG" dirty="0">
                <a:latin typeface="Arial" panose="020B0604020202020204" pitchFamily="34" charset="0"/>
                <a:cs typeface="Arial" panose="020B0604020202020204" pitchFamily="34" charset="0"/>
              </a:rPr>
              <a:t> His own people cried out against his worthy action. </a:t>
            </a:r>
          </a:p>
          <a:p>
            <a:pPr>
              <a:buFont typeface="Arial" pitchFamily="34" charset="0"/>
              <a:buChar char="•"/>
              <a:defRPr/>
            </a:pPr>
            <a:r>
              <a:rPr lang="en-SG" dirty="0">
                <a:latin typeface="Arial" panose="020B0604020202020204" pitchFamily="34" charset="0"/>
                <a:cs typeface="Arial" panose="020B0604020202020204" pitchFamily="34" charset="0"/>
              </a:rPr>
              <a:t> A sign, a prophecy, of dew (foreshadowed the work of the Holy Spirit).</a:t>
            </a:r>
          </a:p>
          <a:p>
            <a:pPr>
              <a:buFont typeface="Arial" pitchFamily="34" charset="0"/>
              <a:buChar char="•"/>
              <a:defRPr/>
            </a:pPr>
            <a:r>
              <a:rPr lang="en-SG" dirty="0">
                <a:latin typeface="Arial" panose="020B0604020202020204" pitchFamily="34" charset="0"/>
                <a:cs typeface="Arial" panose="020B0604020202020204" pitchFamily="34" charset="0"/>
              </a:rPr>
              <a:t> Those who were gathered unto him, by the sound of the trumpet, were reduced to a faithful remnant.</a:t>
            </a:r>
          </a:p>
          <a:p>
            <a:pPr>
              <a:buFont typeface="Arial" pitchFamily="34" charset="0"/>
              <a:buChar char="•"/>
              <a:defRPr/>
            </a:pPr>
            <a:r>
              <a:rPr lang="en-SG" dirty="0">
                <a:latin typeface="Arial" panose="020B0604020202020204" pitchFamily="34" charset="0"/>
                <a:cs typeface="Arial" panose="020B0604020202020204" pitchFamily="34" charset="0"/>
              </a:rPr>
              <a:t> The coming victory was symbolized in barley bread -- (Lev 23:10 -- barley). </a:t>
            </a:r>
          </a:p>
          <a:p>
            <a:pPr>
              <a:buFont typeface="Arial" pitchFamily="34" charset="0"/>
              <a:buChar char="•"/>
              <a:defRPr/>
            </a:pPr>
            <a:r>
              <a:rPr lang="en-SG" dirty="0">
                <a:latin typeface="Arial" panose="020B0604020202020204" pitchFamily="34" charset="0"/>
                <a:cs typeface="Arial" panose="020B0604020202020204" pitchFamily="34" charset="0"/>
              </a:rPr>
              <a:t> The destruction of the </a:t>
            </a:r>
            <a:r>
              <a:rPr lang="en-SG" dirty="0" err="1">
                <a:latin typeface="Arial" panose="020B0604020202020204" pitchFamily="34" charset="0"/>
                <a:cs typeface="Arial" panose="020B0604020202020204" pitchFamily="34" charset="0"/>
              </a:rPr>
              <a:t>Midianite</a:t>
            </a:r>
            <a:r>
              <a:rPr lang="en-SG" dirty="0">
                <a:latin typeface="Arial" panose="020B0604020202020204" pitchFamily="34" charset="0"/>
                <a:cs typeface="Arial" panose="020B0604020202020204" pitchFamily="34" charset="0"/>
              </a:rPr>
              <a:t> host prefigures the greater destruction of the Last Day oppressor, in the same plain of </a:t>
            </a:r>
            <a:r>
              <a:rPr lang="en-SG" dirty="0" err="1">
                <a:latin typeface="Arial" panose="020B0604020202020204" pitchFamily="34" charset="0"/>
                <a:cs typeface="Arial" panose="020B0604020202020204" pitchFamily="34" charset="0"/>
              </a:rPr>
              <a:t>Jezreel</a:t>
            </a:r>
            <a:r>
              <a:rPr lang="en-SG" dirty="0">
                <a:latin typeface="Arial" panose="020B0604020202020204" pitchFamily="34" charset="0"/>
                <a:cs typeface="Arial" panose="020B0604020202020204" pitchFamily="34" charset="0"/>
              </a:rPr>
              <a:t> (Armageddon)</a:t>
            </a:r>
          </a:p>
          <a:p>
            <a:pPr>
              <a:buFont typeface="Arial" pitchFamily="34" charset="0"/>
              <a:buChar char="•"/>
              <a:defRPr/>
            </a:pPr>
            <a:r>
              <a:rPr lang="en-SG" dirty="0">
                <a:latin typeface="Arial" panose="020B0604020202020204" pitchFamily="34" charset="0"/>
                <a:cs typeface="Arial" panose="020B0604020202020204" pitchFamily="34" charset="0"/>
              </a:rPr>
              <a:t> A victory accompanied by the blast of trumpets, the smashing of earthenware vessels and the manifestation of torches of fire (Trumpet and Bowl judgements). </a:t>
            </a:r>
          </a:p>
          <a:p>
            <a:pPr>
              <a:buFont typeface="Arial" pitchFamily="34" charset="0"/>
              <a:buChar char="•"/>
              <a:defRPr/>
            </a:pPr>
            <a:r>
              <a:rPr lang="en-SG" dirty="0">
                <a:latin typeface="Arial" panose="020B0604020202020204" pitchFamily="34" charset="0"/>
                <a:cs typeface="Arial" panose="020B0604020202020204" pitchFamily="34" charset="0"/>
              </a:rPr>
              <a:t> Seventy sons correspond in number with the nations of the world. (Gen 10 lists 70 names.)</a:t>
            </a:r>
          </a:p>
        </p:txBody>
      </p:sp>
      <p:sp>
        <p:nvSpPr>
          <p:cNvPr id="7" name="TextBox 6"/>
          <p:cNvSpPr txBox="1"/>
          <p:nvPr/>
        </p:nvSpPr>
        <p:spPr>
          <a:xfrm>
            <a:off x="6588224" y="935615"/>
            <a:ext cx="2257483" cy="1815882"/>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defRPr/>
            </a:pPr>
            <a:r>
              <a:rPr lang="en-US" sz="2800" b="1" dirty="0">
                <a:effectLst>
                  <a:outerShdw blurRad="38100" dist="38100" dir="2700000" algn="tl">
                    <a:srgbClr val="000000">
                      <a:alpha val="43137"/>
                    </a:srgbClr>
                  </a:outerShdw>
                </a:effectLst>
              </a:rPr>
              <a:t>All the Judges are </a:t>
            </a:r>
            <a:r>
              <a:rPr lang="en-US" sz="2800" b="1" u="sng" dirty="0">
                <a:effectLst>
                  <a:outerShdw blurRad="38100" dist="38100" dir="2700000" algn="tl">
                    <a:srgbClr val="000000">
                      <a:alpha val="43137"/>
                    </a:srgbClr>
                  </a:outerShdw>
                </a:effectLst>
              </a:rPr>
              <a:t>TYPES </a:t>
            </a:r>
            <a:r>
              <a:rPr lang="en-US" sz="2800" b="1" dirty="0">
                <a:effectLst>
                  <a:outerShdw blurRad="38100" dist="38100" dir="2700000" algn="tl">
                    <a:srgbClr val="000000">
                      <a:alpha val="43137"/>
                    </a:srgbClr>
                  </a:outerShdw>
                </a:effectLst>
              </a:rPr>
              <a:t> of Christ</a:t>
            </a:r>
            <a:endParaRPr lang="en-SG" sz="2800" b="1" dirty="0">
              <a:effectLst>
                <a:outerShdw blurRad="38100" dist="38100" dir="2700000" algn="tl">
                  <a:srgbClr val="000000">
                    <a:alpha val="43137"/>
                  </a:srgbClr>
                </a:outerShdw>
              </a:effectLst>
            </a:endParaRPr>
          </a:p>
        </p:txBody>
      </p:sp>
      <p:pic>
        <p:nvPicPr>
          <p:cNvPr id="38918" name="Picture 7" descr="gideon_blowing_trumpet_smashed_jars_l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6509" y="3161808"/>
            <a:ext cx="153193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3A1B64-3BA1-FEC6-0055-90AC9ECC8065}"/>
              </a:ext>
            </a:extLst>
          </p:cNvPr>
          <p:cNvSpPr txBox="1"/>
          <p:nvPr/>
        </p:nvSpPr>
        <p:spPr>
          <a:xfrm>
            <a:off x="23334" y="525012"/>
            <a:ext cx="9013161" cy="461665"/>
          </a:xfrm>
          <a:prstGeom prst="rect">
            <a:avLst/>
          </a:prstGeom>
          <a:solidFill>
            <a:schemeClr val="tx1">
              <a:alpha val="43000"/>
            </a:schemeClr>
          </a:solidFill>
          <a:effectLst>
            <a:softEdge rad="63500"/>
          </a:effectLst>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 Messianic Christology as seen in the Book of Judges</a:t>
            </a:r>
            <a:endParaRPr lang="en-SG"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8" y="0"/>
            <a:ext cx="9262360" cy="7389440"/>
          </a:xfrm>
          <a:prstGeom prst="rect">
            <a:avLst/>
          </a:prstGeom>
        </p:spPr>
      </p:pic>
      <p:sp>
        <p:nvSpPr>
          <p:cNvPr id="3" name="Rectangle 2"/>
          <p:cNvSpPr/>
          <p:nvPr/>
        </p:nvSpPr>
        <p:spPr>
          <a:xfrm>
            <a:off x="36277" y="4841653"/>
            <a:ext cx="1907704" cy="2520280"/>
          </a:xfrm>
          <a:prstGeom prst="rect">
            <a:avLst/>
          </a:prstGeom>
          <a:blipFill>
            <a:blip r:embed="rId4"/>
            <a:tile tx="0" ty="0" sx="100000" sy="100000" flip="none" algn="tl"/>
          </a:blipFill>
          <a:ln>
            <a:noFill/>
          </a:ln>
          <a:effectLst>
            <a:softEdge rad="508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16" descr="samson_chained_breaking_pillars_lg_clr%5B1%5D.gif">
            <a:extLst>
              <a:ext uri="{FF2B5EF4-FFF2-40B4-BE49-F238E27FC236}">
                <a16:creationId xmlns:a16="http://schemas.microsoft.com/office/drawing/2014/main" id="{CB3B8D9A-BC8F-7D7F-3440-158A9FF54A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223" y="4653136"/>
            <a:ext cx="2223204" cy="235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040641"/>
      </p:ext>
    </p:extLst>
  </p:cSld>
  <p:clrMapOvr>
    <a:masterClrMapping/>
  </p:clrMapOvr>
  <p:transition spd="slow">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128002" name="Picture 2"/>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179512" y="2924944"/>
            <a:ext cx="8820472" cy="3933056"/>
          </a:xfrm>
          <a:prstGeom prst="rect">
            <a:avLst/>
          </a:prstGeom>
          <a:noFill/>
          <a:ln w="9525">
            <a:noFill/>
            <a:miter lim="800000"/>
            <a:headEnd/>
            <a:tailEnd/>
          </a:ln>
          <a:scene3d>
            <a:camera prst="perspectiveAbove"/>
            <a:lightRig rig="threePt" dir="t"/>
          </a:scene3d>
        </p:spPr>
      </p:pic>
      <p:sp>
        <p:nvSpPr>
          <p:cNvPr id="128001" name="Rectangle 1"/>
          <p:cNvSpPr>
            <a:spLocks noChangeArrowheads="1"/>
          </p:cNvSpPr>
          <p:nvPr/>
        </p:nvSpPr>
        <p:spPr bwMode="auto">
          <a:xfrm>
            <a:off x="17748" y="1093883"/>
            <a:ext cx="9144000" cy="2308324"/>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just" eaLnBrk="0" hangingPunct="0"/>
            <a:r>
              <a:rPr lang="en-US" sz="2400" dirty="0">
                <a:solidFill>
                  <a:schemeClr val="bg1"/>
                </a:solidFill>
                <a:latin typeface="Calibri" pitchFamily="34" charset="0"/>
                <a:cs typeface="Times New Roman" pitchFamily="18" charset="0"/>
              </a:rPr>
              <a:t>Judges illustrates quite graphically Israel</a:t>
            </a:r>
            <a:r>
              <a:rPr lang="en-US" sz="2400" dirty="0">
                <a:solidFill>
                  <a:schemeClr val="bg1"/>
                </a:solidFill>
                <a:cs typeface="Times New Roman" pitchFamily="18" charset="0"/>
              </a:rPr>
              <a:t>’</a:t>
            </a:r>
            <a:r>
              <a:rPr lang="en-US" sz="2400" dirty="0">
                <a:solidFill>
                  <a:schemeClr val="bg1"/>
                </a:solidFill>
                <a:latin typeface="Calibri" pitchFamily="34" charset="0"/>
                <a:cs typeface="Times New Roman" pitchFamily="18" charset="0"/>
              </a:rPr>
              <a:t>s break with the </a:t>
            </a:r>
            <a:r>
              <a:rPr lang="en-US" sz="2400" b="1" u="sng" dirty="0">
                <a:solidFill>
                  <a:schemeClr val="bg1"/>
                </a:solidFill>
                <a:effectLst>
                  <a:outerShdw blurRad="38100" dist="38100" dir="2700000" algn="tl">
                    <a:srgbClr val="000000"/>
                  </a:outerShdw>
                </a:effectLst>
                <a:latin typeface="Calibri" pitchFamily="34" charset="0"/>
                <a:cs typeface="Times New Roman" pitchFamily="18" charset="0"/>
              </a:rPr>
              <a:t>COVENANT.</a:t>
            </a:r>
            <a:r>
              <a:rPr lang="en-US" sz="2400" dirty="0">
                <a:solidFill>
                  <a:schemeClr val="bg1"/>
                </a:solidFill>
                <a:latin typeface="Calibri" pitchFamily="34" charset="0"/>
                <a:cs typeface="Times New Roman" pitchFamily="18" charset="0"/>
              </a:rPr>
              <a:t> In particular, Judges highlights their failure to drive out the Canaanites and the resulting consequences: Immorality, idolatry &amp; division </a:t>
            </a:r>
          </a:p>
          <a:p>
            <a:pPr algn="just" eaLnBrk="0" hangingPunct="0"/>
            <a:r>
              <a:rPr lang="en-US" sz="2400" dirty="0">
                <a:solidFill>
                  <a:schemeClr val="bg1"/>
                </a:solidFill>
                <a:latin typeface="Calibri" pitchFamily="34" charset="0"/>
                <a:cs typeface="Times New Roman" pitchFamily="18" charset="0"/>
              </a:rPr>
              <a:t>Repetition of the phrase, </a:t>
            </a:r>
            <a:r>
              <a:rPr lang="en-US" sz="2400" i="1" dirty="0">
                <a:solidFill>
                  <a:schemeClr val="bg1"/>
                </a:solidFill>
                <a:cs typeface="Times New Roman" pitchFamily="18" charset="0"/>
              </a:rPr>
              <a:t>“</a:t>
            </a:r>
            <a:r>
              <a:rPr lang="en-US" sz="2400" i="1" dirty="0">
                <a:solidFill>
                  <a:schemeClr val="bg1"/>
                </a:solidFill>
                <a:latin typeface="Calibri" pitchFamily="34" charset="0"/>
                <a:cs typeface="Times New Roman" pitchFamily="18" charset="0"/>
              </a:rPr>
              <a:t>in those days there was no king in Israel, and everyone did what was right in his own eyes.</a:t>
            </a:r>
            <a:r>
              <a:rPr lang="en-US" sz="2400" i="1" dirty="0">
                <a:solidFill>
                  <a:schemeClr val="bg1"/>
                </a:solidFill>
                <a:cs typeface="Times New Roman" pitchFamily="18" charset="0"/>
              </a:rPr>
              <a:t>”</a:t>
            </a:r>
            <a:r>
              <a:rPr lang="en-US" sz="2400" i="1" dirty="0">
                <a:solidFill>
                  <a:schemeClr val="bg1"/>
                </a:solidFill>
                <a:latin typeface="Calibri" pitchFamily="34" charset="0"/>
                <a:cs typeface="Times New Roman" pitchFamily="18" charset="0"/>
              </a:rPr>
              <a:t> </a:t>
            </a:r>
            <a:r>
              <a:rPr lang="en-US" sz="2400" dirty="0">
                <a:solidFill>
                  <a:schemeClr val="bg1"/>
                </a:solidFill>
                <a:latin typeface="Calibri" pitchFamily="34" charset="0"/>
                <a:cs typeface="Times New Roman" pitchFamily="18" charset="0"/>
              </a:rPr>
              <a:t>This prepares the way for the next major chapter in the Old Testament story, the Era of Monarchy.</a:t>
            </a:r>
            <a:endParaRPr lang="en-US" sz="2400" dirty="0">
              <a:solidFill>
                <a:schemeClr val="bg1"/>
              </a:solidFill>
              <a:cs typeface="Arial" charset="0"/>
            </a:endParaRPr>
          </a:p>
        </p:txBody>
      </p:sp>
      <p:sp>
        <p:nvSpPr>
          <p:cNvPr id="2" name="TextBox 1">
            <a:extLst>
              <a:ext uri="{FF2B5EF4-FFF2-40B4-BE49-F238E27FC236}">
                <a16:creationId xmlns:a16="http://schemas.microsoft.com/office/drawing/2014/main" id="{21B62A77-4C82-E999-2392-F92A71E7FC04}"/>
              </a:ext>
            </a:extLst>
          </p:cNvPr>
          <p:cNvSpPr txBox="1"/>
          <p:nvPr/>
        </p:nvSpPr>
        <p:spPr>
          <a:xfrm>
            <a:off x="179512" y="542962"/>
            <a:ext cx="7200800"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(d) Contribution to Jewish History</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2" name="Picture 1"/>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8311087"/>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6" name="Picture 5" descr="Joshua_Map-text[1].gif"/>
          <p:cNvPicPr>
            <a:picLocks noChangeAspect="1"/>
          </p:cNvPicPr>
          <p:nvPr/>
        </p:nvPicPr>
        <p:blipFill>
          <a:blip r:embed="rId3" cstate="print"/>
          <a:stretch>
            <a:fillRect/>
          </a:stretch>
        </p:blipFill>
        <p:spPr>
          <a:xfrm>
            <a:off x="3056008" y="-179731"/>
            <a:ext cx="5832648" cy="72174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Flowchart: Alternate Process 6"/>
          <p:cNvSpPr/>
          <p:nvPr/>
        </p:nvSpPr>
        <p:spPr>
          <a:xfrm>
            <a:off x="6948264" y="2550388"/>
            <a:ext cx="1080120" cy="1080120"/>
          </a:xfrm>
          <a:prstGeom prst="flowChartAlternateProcess">
            <a:avLst/>
          </a:prstGeom>
          <a:noFill/>
          <a:ln w="123825">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endParaRPr lang="en-SG">
              <a:solidFill>
                <a:srgbClr val="FFFFFF"/>
              </a:solidFill>
            </a:endParaRPr>
          </a:p>
        </p:txBody>
      </p:sp>
      <p:sp>
        <p:nvSpPr>
          <p:cNvPr id="7176" name="Rectangle 8"/>
          <p:cNvSpPr>
            <a:spLocks noChangeArrowheads="1"/>
          </p:cNvSpPr>
          <p:nvPr/>
        </p:nvSpPr>
        <p:spPr bwMode="auto">
          <a:xfrm>
            <a:off x="251520" y="980728"/>
            <a:ext cx="2304256" cy="1569660"/>
          </a:xfrm>
          <a:prstGeom prst="rect">
            <a:avLst/>
          </a:prstGeom>
          <a:ln>
            <a:headEnd/>
            <a:tailEnd/>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anchor="ct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a:r>
              <a:rPr lang="en-US" sz="3200" b="1">
                <a:solidFill>
                  <a:schemeClr val="bg1"/>
                </a:solidFill>
                <a:effectLst>
                  <a:outerShdw blurRad="38100" dist="38100" dir="2700000" algn="tl">
                    <a:srgbClr val="C0C0C0"/>
                  </a:outerShdw>
                </a:effectLst>
                <a:latin typeface="Calibri" pitchFamily="34" charset="0"/>
                <a:cs typeface="Times New Roman" pitchFamily="18" charset="0"/>
              </a:rPr>
              <a:t>Summary of what we have learnt.</a:t>
            </a:r>
            <a:endParaRPr lang="en-US" sz="3200">
              <a:solidFill>
                <a:schemeClr val="bg1"/>
              </a:solidFill>
              <a:effectLst>
                <a:outerShdw blurRad="38100" dist="38100" dir="2700000" algn="tl">
                  <a:srgbClr val="C0C0C0"/>
                </a:outerShdw>
              </a:effectLst>
            </a:endParaRPr>
          </a:p>
        </p:txBody>
      </p:sp>
      <p:pic>
        <p:nvPicPr>
          <p:cNvPr id="9" name="Picture 8" descr="pyramid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5085184"/>
            <a:ext cx="195738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C673E8F-7137-02D7-28A0-9A8A775700C5}"/>
              </a:ext>
            </a:extLst>
          </p:cNvPr>
          <p:cNvSpPr/>
          <p:nvPr/>
        </p:nvSpPr>
        <p:spPr>
          <a:xfrm>
            <a:off x="246443" y="2695839"/>
            <a:ext cx="2341757" cy="3985029"/>
          </a:xfrm>
          <a:prstGeom prst="rect">
            <a:avLst/>
          </a:prstGeom>
          <a:solidFill>
            <a:schemeClr val="dk1">
              <a:alpha val="36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dirty="0"/>
              <a:t>Round in ever increasing circles until they come into the promised land (same with us)</a:t>
            </a:r>
            <a:endParaRPr lang="en-SG" sz="32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decel="100000"/>
                                        <p:tgtEl>
                                          <p:spTgt spid="9"/>
                                        </p:tgtEl>
                                      </p:cBhvr>
                                    </p:animEffect>
                                    <p:anim calcmode="lin" valueType="num">
                                      <p:cBhvr>
                                        <p:cTn id="17" dur="800" decel="100000" fill="hold"/>
                                        <p:tgtEl>
                                          <p:spTgt spid="9"/>
                                        </p:tgtEl>
                                        <p:attrNameLst>
                                          <p:attrName>style.rotation</p:attrName>
                                        </p:attrNameLst>
                                      </p:cBhvr>
                                      <p:tavLst>
                                        <p:tav tm="0">
                                          <p:val>
                                            <p:fltVal val="-90"/>
                                          </p:val>
                                        </p:tav>
                                        <p:tav tm="100000">
                                          <p:val>
                                            <p:fltVal val="0"/>
                                          </p:val>
                                        </p:tav>
                                      </p:tavLst>
                                    </p:anim>
                                    <p:anim calcmode="lin" valueType="num">
                                      <p:cBhvr>
                                        <p:cTn id="18" dur="800" decel="100000" fill="hold"/>
                                        <p:tgtEl>
                                          <p:spTgt spid="9"/>
                                        </p:tgtEl>
                                        <p:attrNameLst>
                                          <p:attrName>ppt_x</p:attrName>
                                        </p:attrNameLst>
                                      </p:cBhvr>
                                      <p:tavLst>
                                        <p:tav tm="0">
                                          <p:val>
                                            <p:strVal val="#ppt_x+0.4"/>
                                          </p:val>
                                        </p:tav>
                                        <p:tav tm="100000">
                                          <p:val>
                                            <p:strVal val="#ppt_x-0.05"/>
                                          </p:val>
                                        </p:tav>
                                      </p:tavLst>
                                    </p:anim>
                                    <p:anim calcmode="lin" valueType="num">
                                      <p:cBhvr>
                                        <p:cTn id="19" dur="800" decel="100000" fill="hold"/>
                                        <p:tgtEl>
                                          <p:spTgt spid="9"/>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800" decel="100000"/>
                                        <p:tgtEl>
                                          <p:spTgt spid="7"/>
                                        </p:tgtEl>
                                      </p:cBhvr>
                                    </p:animEffect>
                                    <p:anim calcmode="lin" valueType="num">
                                      <p:cBhvr>
                                        <p:cTn id="27" dur="800" decel="100000" fill="hold"/>
                                        <p:tgtEl>
                                          <p:spTgt spid="7"/>
                                        </p:tgtEl>
                                        <p:attrNameLst>
                                          <p:attrName>style.rotation</p:attrName>
                                        </p:attrNameLst>
                                      </p:cBhvr>
                                      <p:tavLst>
                                        <p:tav tm="0">
                                          <p:val>
                                            <p:fltVal val="-90"/>
                                          </p:val>
                                        </p:tav>
                                        <p:tav tm="100000">
                                          <p:val>
                                            <p:fltVal val="0"/>
                                          </p:val>
                                        </p:tav>
                                      </p:tavLst>
                                    </p:anim>
                                    <p:anim calcmode="lin" valueType="num">
                                      <p:cBhvr>
                                        <p:cTn id="28" dur="800" decel="100000" fill="hold"/>
                                        <p:tgtEl>
                                          <p:spTgt spid="7"/>
                                        </p:tgtEl>
                                        <p:attrNameLst>
                                          <p:attrName>ppt_x</p:attrName>
                                        </p:attrNameLst>
                                      </p:cBhvr>
                                      <p:tavLst>
                                        <p:tav tm="0">
                                          <p:val>
                                            <p:strVal val="#ppt_x+0.4"/>
                                          </p:val>
                                        </p:tav>
                                        <p:tav tm="100000">
                                          <p:val>
                                            <p:strVal val="#ppt_x-0.05"/>
                                          </p:val>
                                        </p:tav>
                                      </p:tavLst>
                                    </p:anim>
                                    <p:anim calcmode="lin" valueType="num">
                                      <p:cBhvr>
                                        <p:cTn id="29" dur="800" decel="100000" fill="hold"/>
                                        <p:tgtEl>
                                          <p:spTgt spid="7"/>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6" name="Picture 5" descr="Judgeslist.jpg"/>
          <p:cNvPicPr>
            <a:picLocks noChangeAspect="1"/>
          </p:cNvPicPr>
          <p:nvPr/>
        </p:nvPicPr>
        <p:blipFill>
          <a:blip r:embed="rId3" cstate="print">
            <a:duotone>
              <a:prstClr val="black"/>
              <a:schemeClr val="accent3">
                <a:tint val="45000"/>
                <a:satMod val="400000"/>
              </a:schemeClr>
            </a:duotone>
            <a:alphaModFix amt="80000"/>
          </a:blip>
          <a:stretch>
            <a:fillRect/>
          </a:stretch>
        </p:blipFill>
        <p:spPr>
          <a:xfrm>
            <a:off x="0" y="0"/>
            <a:ext cx="9144000" cy="6858000"/>
          </a:xfrm>
          <a:prstGeom prst="rect">
            <a:avLst/>
          </a:prstGeom>
        </p:spPr>
      </p:pic>
    </p:spTree>
  </p:cSld>
  <p:clrMapOvr>
    <a:masterClrMapping/>
  </p:clrMapOvr>
  <p:transition spd="slow">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41988" name="Picture 6" descr="judges.jpg"/>
          <p:cNvPicPr>
            <a:picLocks noChangeAspect="1"/>
          </p:cNvPicPr>
          <p:nvPr/>
        </p:nvPicPr>
        <p:blipFill>
          <a:blip r:embed="rId3">
            <a:alphaModFix amt="86000"/>
            <a:extLst>
              <a:ext uri="{28A0092B-C50C-407E-A947-70E740481C1C}">
                <a14:useLocalDpi xmlns:a14="http://schemas.microsoft.com/office/drawing/2010/main" val="0"/>
              </a:ext>
            </a:extLst>
          </a:blip>
          <a:srcRect/>
          <a:stretch>
            <a:fillRect/>
          </a:stretch>
        </p:blipFill>
        <p:spPr bwMode="auto">
          <a:xfrm>
            <a:off x="0" y="620713"/>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43012" name="Picture 6" descr="judges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84168" y="4797152"/>
            <a:ext cx="2808312" cy="1569660"/>
          </a:xfrm>
          <a:prstGeom prst="rect">
            <a:avLst/>
          </a:prstGeom>
          <a:solidFill>
            <a:schemeClr val="tx1"/>
          </a:solid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Representing all tribes and all land.</a:t>
            </a:r>
          </a:p>
        </p:txBody>
      </p:sp>
    </p:spTree>
  </p:cSld>
  <p:clrMapOvr>
    <a:masterClrMapping/>
  </p:clrMapOvr>
  <p:transition spd="slow">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75"/>
            <a:ext cx="9199722" cy="5985437"/>
          </a:xfrm>
          <a:prstGeom prst="rect">
            <a:avLst/>
          </a:prstGeom>
        </p:spPr>
      </p:pic>
    </p:spTree>
    <p:extLst>
      <p:ext uri="{BB962C8B-B14F-4D97-AF65-F5344CB8AC3E}">
        <p14:creationId xmlns:p14="http://schemas.microsoft.com/office/powerpoint/2010/main" val="1902727627"/>
      </p:ext>
    </p:extLst>
  </p:cSld>
  <p:clrMapOvr>
    <a:masterClrMapping/>
  </p:clrMapOvr>
  <p:transition spd="slow">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7B6F-1528-5671-2B2B-103940A5B304}"/>
            </a:ext>
          </a:extLst>
        </p:cNvPr>
        <p:cNvGrpSpPr/>
        <p:nvPr/>
      </p:nvGrpSpPr>
      <p:grpSpPr>
        <a:xfrm>
          <a:off x="0" y="0"/>
          <a:ext cx="0" cy="0"/>
          <a:chOff x="0" y="0"/>
          <a:chExt cx="0" cy="0"/>
        </a:xfrm>
      </p:grpSpPr>
      <p:pic>
        <p:nvPicPr>
          <p:cNvPr id="8194" name="Picture 3">
            <a:extLst>
              <a:ext uri="{FF2B5EF4-FFF2-40B4-BE49-F238E27FC236}">
                <a16:creationId xmlns:a16="http://schemas.microsoft.com/office/drawing/2014/main" id="{7CEA7956-9715-81C0-B03F-04DC69FA2B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A1DBB90-6B22-A091-92B0-150704E82FC5}"/>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9050">
                  <a:solidFill>
                    <a:srgbClr val="696464">
                      <a:tint val="1000"/>
                    </a:srgbClr>
                  </a:solidFill>
                  <a:prstDash val="solid"/>
                </a:ln>
                <a:solidFill>
                  <a:srgbClr val="A28E6A"/>
                </a:solidFill>
                <a:effectLst>
                  <a:outerShdw blurRad="50000" dist="50800" dir="7500000" algn="tl">
                    <a:srgbClr val="000000">
                      <a:shade val="5000"/>
                      <a:alpha val="35000"/>
                    </a:srgbClr>
                  </a:outerShdw>
                </a:effectLst>
                <a:uLnTx/>
                <a:uFillTx/>
                <a:latin typeface="Perpetua"/>
                <a:ea typeface="+mn-ea"/>
                <a:cs typeface="Arial" charset="0"/>
              </a:rPr>
              <a:t>Know your Bible: Old Testament Survey Part Two – Joshua to David</a:t>
            </a:r>
          </a:p>
        </p:txBody>
      </p:sp>
      <p:pic>
        <p:nvPicPr>
          <p:cNvPr id="8196" name="Picture 2">
            <a:extLst>
              <a:ext uri="{FF2B5EF4-FFF2-40B4-BE49-F238E27FC236}">
                <a16:creationId xmlns:a16="http://schemas.microsoft.com/office/drawing/2014/main" id="{65D71352-64B1-AD01-5353-57006FCF5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71513"/>
            <a:ext cx="82153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Alternate Process 5">
            <a:extLst>
              <a:ext uri="{FF2B5EF4-FFF2-40B4-BE49-F238E27FC236}">
                <a16:creationId xmlns:a16="http://schemas.microsoft.com/office/drawing/2014/main" id="{E29AA1D8-C92A-46D3-D137-658445720F3C}"/>
              </a:ext>
            </a:extLst>
          </p:cNvPr>
          <p:cNvSpPr/>
          <p:nvPr/>
        </p:nvSpPr>
        <p:spPr>
          <a:xfrm>
            <a:off x="1691680" y="2780928"/>
            <a:ext cx="1512168" cy="1944216"/>
          </a:xfrm>
          <a:prstGeom prst="flowChartAlternateProcess">
            <a:avLst/>
          </a:prstGeom>
          <a:noFill/>
          <a:ln w="123825">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Perpetua" pitchFamily="18" charset="0"/>
              <a:ea typeface="+mn-ea"/>
              <a:cs typeface="Arial" charset="0"/>
            </a:endParaRPr>
          </a:p>
        </p:txBody>
      </p:sp>
    </p:spTree>
    <p:extLst>
      <p:ext uri="{BB962C8B-B14F-4D97-AF65-F5344CB8AC3E}">
        <p14:creationId xmlns:p14="http://schemas.microsoft.com/office/powerpoint/2010/main" val="99976041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 name="Picture 6" descr="Ruthtimeline2.jpg"/>
          <p:cNvPicPr>
            <a:picLocks noChangeAspect="1"/>
          </p:cNvPicPr>
          <p:nvPr/>
        </p:nvPicPr>
        <p:blipFill>
          <a:blip r:embed="rId3" cstate="print">
            <a:duotone>
              <a:prstClr val="black"/>
              <a:schemeClr val="accent3">
                <a:tint val="45000"/>
                <a:satMod val="400000"/>
              </a:schemeClr>
            </a:duotone>
          </a:blip>
          <a:stretch>
            <a:fillRect/>
          </a:stretch>
        </p:blipFill>
        <p:spPr>
          <a:xfrm>
            <a:off x="467544" y="1268760"/>
            <a:ext cx="7999434" cy="5365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F48694DA-CC65-9E6B-799D-CA184DB68AE8}"/>
              </a:ext>
            </a:extLst>
          </p:cNvPr>
          <p:cNvSpPr txBox="1"/>
          <p:nvPr/>
        </p:nvSpPr>
        <p:spPr>
          <a:xfrm>
            <a:off x="434969" y="638466"/>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3. Overview of the Book of Ruth</a:t>
            </a:r>
            <a:endParaRPr lang="en-SG" sz="32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8A20E8F-AF87-9CF2-A7DB-056221426809}"/>
              </a:ext>
            </a:extLst>
          </p:cNvPr>
          <p:cNvSpPr/>
          <p:nvPr/>
        </p:nvSpPr>
        <p:spPr>
          <a:xfrm>
            <a:off x="1259632" y="6216068"/>
            <a:ext cx="3954929"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Around the time of Deborah/Gideon</a:t>
            </a:r>
          </a:p>
        </p:txBody>
      </p:sp>
    </p:spTree>
  </p:cSld>
  <p:clrMapOvr>
    <a:masterClrMapping/>
  </p:clrMapOvr>
  <p:transition spd="slow">
    <p:circl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30049" name="Rectangle 1"/>
          <p:cNvSpPr>
            <a:spLocks noChangeArrowheads="1"/>
          </p:cNvSpPr>
          <p:nvPr/>
        </p:nvSpPr>
        <p:spPr bwMode="auto">
          <a:xfrm>
            <a:off x="237629" y="1187363"/>
            <a:ext cx="5904656" cy="5324535"/>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eaLnBrk="0" hangingPunct="0">
              <a:defRPr/>
            </a:pPr>
            <a:r>
              <a:rPr lang="en-US" sz="2800" dirty="0">
                <a:solidFill>
                  <a:schemeClr val="bg1"/>
                </a:solidFill>
                <a:ea typeface="Calibri" pitchFamily="34" charset="0"/>
                <a:cs typeface="Arial" pitchFamily="34" charset="0"/>
              </a:rPr>
              <a:t>Authorship has traditionally been assigned to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SAMUEL</a:t>
            </a:r>
            <a:r>
              <a:rPr lang="en-US" sz="2800" dirty="0">
                <a:solidFill>
                  <a:schemeClr val="bg1"/>
                </a:solidFill>
                <a:ea typeface="Calibri" pitchFamily="34" charset="0"/>
                <a:cs typeface="Arial" pitchFamily="34" charset="0"/>
              </a:rPr>
              <a:t>, with a date of writing about 1000 B.C. Ruth is not a foundational book, but is complementary to the book of Judges, also set in the Era of Theocracy (Ruth 1.1). </a:t>
            </a:r>
          </a:p>
          <a:p>
            <a:pPr eaLnBrk="0" hangingPunct="0">
              <a:defRPr/>
            </a:pPr>
            <a:endParaRPr lang="en-US" sz="2800" dirty="0">
              <a:solidFill>
                <a:schemeClr val="bg1"/>
              </a:solidFill>
              <a:cs typeface="Arial" pitchFamily="34" charset="0"/>
            </a:endParaRPr>
          </a:p>
          <a:p>
            <a:pPr eaLnBrk="0" hangingPunct="0">
              <a:defRPr/>
            </a:pPr>
            <a:r>
              <a:rPr lang="en-US" sz="3200" b="1" i="1" dirty="0">
                <a:solidFill>
                  <a:schemeClr val="bg1"/>
                </a:solidFill>
                <a:ea typeface="Calibri" pitchFamily="34" charset="0"/>
                <a:cs typeface="Arial" pitchFamily="34" charset="0"/>
              </a:rPr>
              <a:t>Overview and Outline</a:t>
            </a:r>
            <a:endParaRPr lang="en-US" sz="3200" b="1" i="1" dirty="0">
              <a:solidFill>
                <a:schemeClr val="bg1"/>
              </a:solidFill>
              <a:cs typeface="Arial" pitchFamily="34" charset="0"/>
            </a:endParaRPr>
          </a:p>
          <a:p>
            <a:pPr eaLnBrk="0" hangingPunct="0">
              <a:buFontTx/>
              <a:buChar char="•"/>
              <a:defRPr/>
            </a:pPr>
            <a:r>
              <a:rPr lang="en-US" sz="2800" dirty="0">
                <a:solidFill>
                  <a:schemeClr val="bg1"/>
                </a:solidFill>
                <a:ea typeface="Calibri" pitchFamily="34" charset="0"/>
                <a:cs typeface="Arial" pitchFamily="34" charset="0"/>
              </a:rPr>
              <a:t>Ruth’s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DECISION</a:t>
            </a:r>
            <a:r>
              <a:rPr lang="en-US" sz="2800" dirty="0">
                <a:solidFill>
                  <a:schemeClr val="bg1"/>
                </a:solidFill>
                <a:ea typeface="Calibri" pitchFamily="34" charset="0"/>
                <a:cs typeface="Arial" pitchFamily="34" charset="0"/>
              </a:rPr>
              <a:t> to follow Naomi (Ch. 1)</a:t>
            </a:r>
            <a:endParaRPr lang="en-US" sz="2800" dirty="0">
              <a:solidFill>
                <a:schemeClr val="bg1"/>
              </a:solidFill>
              <a:cs typeface="Arial" pitchFamily="34" charset="0"/>
            </a:endParaRPr>
          </a:p>
          <a:p>
            <a:pPr eaLnBrk="0" hangingPunct="0">
              <a:buFontTx/>
              <a:buChar char="•"/>
              <a:defRPr/>
            </a:pPr>
            <a:r>
              <a:rPr lang="en-US" sz="2800" dirty="0">
                <a:solidFill>
                  <a:schemeClr val="bg1"/>
                </a:solidFill>
                <a:ea typeface="Calibri" pitchFamily="34" charset="0"/>
                <a:cs typeface="Arial" pitchFamily="34" charset="0"/>
              </a:rPr>
              <a:t>Ruth’s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FAITHFULNESS</a:t>
            </a:r>
            <a:r>
              <a:rPr lang="en-US" sz="2800" dirty="0">
                <a:solidFill>
                  <a:schemeClr val="bg1"/>
                </a:solidFill>
                <a:ea typeface="Calibri" pitchFamily="34" charset="0"/>
                <a:cs typeface="Arial" pitchFamily="34" charset="0"/>
              </a:rPr>
              <a:t> to Naomi (Ch. 2)</a:t>
            </a:r>
            <a:endParaRPr lang="en-US" sz="2800" dirty="0">
              <a:solidFill>
                <a:schemeClr val="bg1"/>
              </a:solidFill>
              <a:cs typeface="Arial" pitchFamily="34" charset="0"/>
            </a:endParaRPr>
          </a:p>
          <a:p>
            <a:pPr eaLnBrk="0" hangingPunct="0">
              <a:buFontTx/>
              <a:buChar char="•"/>
              <a:defRPr/>
            </a:pPr>
            <a:r>
              <a:rPr lang="en-US" sz="2800" dirty="0">
                <a:solidFill>
                  <a:schemeClr val="bg1"/>
                </a:solidFill>
                <a:ea typeface="Calibri" pitchFamily="34" charset="0"/>
                <a:cs typeface="Arial" pitchFamily="34" charset="0"/>
              </a:rPr>
              <a:t>Ruth’s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CLAIM</a:t>
            </a:r>
            <a:r>
              <a:rPr lang="en-US" sz="2800" dirty="0">
                <a:solidFill>
                  <a:schemeClr val="bg1"/>
                </a:solidFill>
                <a:ea typeface="Calibri" pitchFamily="34" charset="0"/>
                <a:cs typeface="Arial" pitchFamily="34" charset="0"/>
              </a:rPr>
              <a:t> upon Boaz (Ch. 3)</a:t>
            </a:r>
            <a:endParaRPr lang="en-US" sz="2800" dirty="0">
              <a:solidFill>
                <a:schemeClr val="bg1"/>
              </a:solidFill>
              <a:cs typeface="Arial" pitchFamily="34" charset="0"/>
            </a:endParaRPr>
          </a:p>
          <a:p>
            <a:pPr eaLnBrk="0" hangingPunct="0">
              <a:buFontTx/>
              <a:buChar char="•"/>
              <a:defRPr/>
            </a:pPr>
            <a:r>
              <a:rPr lang="en-US" sz="2800" dirty="0">
                <a:solidFill>
                  <a:schemeClr val="bg1"/>
                </a:solidFill>
                <a:ea typeface="Calibri" pitchFamily="34" charset="0"/>
                <a:cs typeface="Arial" pitchFamily="34" charset="0"/>
              </a:rPr>
              <a:t>Ruth’s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REDEMPTION</a:t>
            </a:r>
            <a:r>
              <a:rPr lang="en-US" sz="2800" b="1" dirty="0">
                <a:solidFill>
                  <a:schemeClr val="bg1"/>
                </a:solidFill>
                <a:ea typeface="Calibri" pitchFamily="34" charset="0"/>
                <a:cs typeface="Arial" pitchFamily="34" charset="0"/>
              </a:rPr>
              <a:t> </a:t>
            </a:r>
            <a:r>
              <a:rPr lang="en-US" sz="2800" dirty="0">
                <a:solidFill>
                  <a:schemeClr val="bg1"/>
                </a:solidFill>
                <a:ea typeface="Calibri" pitchFamily="34" charset="0"/>
                <a:cs typeface="Arial" pitchFamily="34" charset="0"/>
              </a:rPr>
              <a:t>by Boaz (Ch. 4)</a:t>
            </a:r>
            <a:endParaRPr lang="en-US" sz="2800" dirty="0">
              <a:solidFill>
                <a:schemeClr val="bg1"/>
              </a:solidFill>
              <a:cs typeface="Arial" pitchFamily="34" charset="0"/>
            </a:endParaRPr>
          </a:p>
        </p:txBody>
      </p:sp>
      <p:pic>
        <p:nvPicPr>
          <p:cNvPr id="8" name="Picture 7" descr="RUTH.jpg"/>
          <p:cNvPicPr>
            <a:picLocks noChangeAspect="1"/>
          </p:cNvPicPr>
          <p:nvPr/>
        </p:nvPicPr>
        <p:blipFill>
          <a:blip r:embed="rId3" cstate="print"/>
          <a:stretch>
            <a:fillRect/>
          </a:stretch>
        </p:blipFill>
        <p:spPr>
          <a:xfrm>
            <a:off x="5796136" y="1124744"/>
            <a:ext cx="3008795" cy="5328592"/>
          </a:xfrm>
          <a:prstGeom prst="rect">
            <a:avLst/>
          </a:prstGeom>
          <a:effectLst>
            <a:reflection blurRad="6350" stA="50000" endA="300" endPos="90000" dir="5400000" sy="-100000" algn="bl" rotWithShape="0"/>
          </a:effectLst>
          <a:scene3d>
            <a:camera prst="perspectiveContrastingLeftFacing"/>
            <a:lightRig rig="threePt" dir="t"/>
          </a:scene3d>
          <a:sp3d>
            <a:bevelT/>
          </a:sp3d>
        </p:spPr>
      </p:pic>
      <p:sp>
        <p:nvSpPr>
          <p:cNvPr id="2" name="TextBox 1">
            <a:extLst>
              <a:ext uri="{FF2B5EF4-FFF2-40B4-BE49-F238E27FC236}">
                <a16:creationId xmlns:a16="http://schemas.microsoft.com/office/drawing/2014/main" id="{DD7C014A-C1B0-A94E-44AF-8553D91D12BC}"/>
              </a:ext>
            </a:extLst>
          </p:cNvPr>
          <p:cNvSpPr txBox="1"/>
          <p:nvPr/>
        </p:nvSpPr>
        <p:spPr>
          <a:xfrm>
            <a:off x="79723" y="542962"/>
            <a:ext cx="6220469"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(a) Orientation of the Book of Ruth</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323850" y="982569"/>
            <a:ext cx="8208912" cy="584775"/>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b="1" dirty="0"/>
              <a:t>The laws concerning the </a:t>
            </a:r>
            <a:r>
              <a:rPr lang="en-SG" sz="3200" b="1" u="sng" dirty="0">
                <a:effectLst>
                  <a:outerShdw blurRad="38100" dist="38100" dir="2700000" algn="tl">
                    <a:srgbClr val="000000">
                      <a:alpha val="43137"/>
                    </a:srgbClr>
                  </a:outerShdw>
                </a:effectLst>
              </a:rPr>
              <a:t>KINSMAN</a:t>
            </a:r>
            <a:r>
              <a:rPr lang="en-SG" sz="3200" b="1" dirty="0"/>
              <a:t>-redeemer</a:t>
            </a:r>
            <a:endParaRPr lang="en-SG" sz="3200" dirty="0"/>
          </a:p>
        </p:txBody>
      </p:sp>
      <p:sp>
        <p:nvSpPr>
          <p:cNvPr id="9" name="Rectangle 8"/>
          <p:cNvSpPr/>
          <p:nvPr/>
        </p:nvSpPr>
        <p:spPr>
          <a:xfrm>
            <a:off x="36462" y="1680634"/>
            <a:ext cx="8972624" cy="50167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defRPr/>
            </a:pPr>
            <a:r>
              <a:rPr lang="en-US" sz="3200" dirty="0">
                <a:latin typeface="Arial" panose="020B0604020202020204" pitchFamily="34" charset="0"/>
                <a:cs typeface="Arial" panose="020B0604020202020204" pitchFamily="34" charset="0"/>
              </a:rPr>
              <a:t>The nearest male relative was to “redeem” or buy back the inheritance of a relative. This could take the form of buying back land of a poor relative (Lev. 25.25), buying a poor relative out of slavery (Lev. 25.47-49), or raising up a family for a relative that died without an heir (Deut. 25.5-10). Boaz did two of these – buying Naomi’s property to keep it in the family and taking Ruth as his wife. Both actions served to preserve the inheritance of his dead relative Elimelech.</a:t>
            </a:r>
            <a:endParaRPr lang="en-SG" sz="3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5D37A9B-2F9F-3AC4-4D40-51361841080C}"/>
              </a:ext>
            </a:extLst>
          </p:cNvPr>
          <p:cNvSpPr txBox="1"/>
          <p:nvPr/>
        </p:nvSpPr>
        <p:spPr>
          <a:xfrm>
            <a:off x="36462" y="512777"/>
            <a:ext cx="7200800"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(b) Helpful Hints for Reading Ruth</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FE55-FB0E-77E6-0163-8A384723A31E}"/>
            </a:ext>
          </a:extLst>
        </p:cNvPr>
        <p:cNvGrpSpPr/>
        <p:nvPr/>
      </p:nvGrpSpPr>
      <p:grpSpPr>
        <a:xfrm>
          <a:off x="0" y="0"/>
          <a:ext cx="0" cy="0"/>
          <a:chOff x="0" y="0"/>
          <a:chExt cx="0" cy="0"/>
        </a:xfrm>
      </p:grpSpPr>
      <p:pic>
        <p:nvPicPr>
          <p:cNvPr id="46082" name="Picture 3">
            <a:extLst>
              <a:ext uri="{FF2B5EF4-FFF2-40B4-BE49-F238E27FC236}">
                <a16:creationId xmlns:a16="http://schemas.microsoft.com/office/drawing/2014/main" id="{6D6ED7EC-AE55-9B06-1306-1B794B9324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E70A767-00C5-28EB-8E0F-84FD0C23C993}"/>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a:extLst>
              <a:ext uri="{FF2B5EF4-FFF2-40B4-BE49-F238E27FC236}">
                <a16:creationId xmlns:a16="http://schemas.microsoft.com/office/drawing/2014/main" id="{98949936-A8F7-0C6C-579C-72E34129ABDD}"/>
              </a:ext>
            </a:extLst>
          </p:cNvPr>
          <p:cNvSpPr/>
          <p:nvPr/>
        </p:nvSpPr>
        <p:spPr>
          <a:xfrm>
            <a:off x="323850" y="982569"/>
            <a:ext cx="8208912" cy="584775"/>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b="1" dirty="0"/>
              <a:t>The laws concerning the </a:t>
            </a:r>
            <a:r>
              <a:rPr lang="en-SG" sz="3200" b="1" u="sng" dirty="0">
                <a:effectLst>
                  <a:outerShdw blurRad="38100" dist="38100" dir="2700000" algn="tl">
                    <a:srgbClr val="000000">
                      <a:alpha val="43137"/>
                    </a:srgbClr>
                  </a:outerShdw>
                </a:effectLst>
              </a:rPr>
              <a:t>KINSMAN</a:t>
            </a:r>
            <a:r>
              <a:rPr lang="en-SG" sz="3200" b="1" dirty="0"/>
              <a:t>-redeemer</a:t>
            </a:r>
            <a:endParaRPr lang="en-SG" sz="3200" dirty="0"/>
          </a:p>
        </p:txBody>
      </p:sp>
      <p:sp>
        <p:nvSpPr>
          <p:cNvPr id="9" name="Rectangle 8">
            <a:extLst>
              <a:ext uri="{FF2B5EF4-FFF2-40B4-BE49-F238E27FC236}">
                <a16:creationId xmlns:a16="http://schemas.microsoft.com/office/drawing/2014/main" id="{F7F44057-E5BC-5F14-0AE6-079AC150E05B}"/>
              </a:ext>
            </a:extLst>
          </p:cNvPr>
          <p:cNvSpPr/>
          <p:nvPr/>
        </p:nvSpPr>
        <p:spPr>
          <a:xfrm>
            <a:off x="323850" y="1484313"/>
            <a:ext cx="8496300" cy="52641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400" i="1" dirty="0"/>
              <a:t>"If brothers dwell together, and one of them dies and has no son, the widow of the dead man shall not be married to a stranger outside the family; her husband's brother shall go in to her, take her as his wife, and perform the duty of a husband's brother to her.  And it shall be that the firstborn son which she bears will succeed to the name of his dead brother, that his name may not be blotted out of Israel.  But if the man does not want to take his brother's wife, then let his brother's wife go up to the gate to the elders, and say, 'My husband's brother refuses to raise up a name to his brother in Israel; he will not perform the duty of my husband's brother.'  "Then the elders of his city shall call him and speak to him; and if he stands firm and says, 'I do not want to take her,' "then his brother's wife shall come to him in the presence of the elders, remove his sandal from his foot, spit in his face, and answer and say, 'So shall it be done to the man who will not build up his brother's house.'  "And his name shall be called in Israel, 'The house of him who had his sandal removed.'</a:t>
            </a:r>
          </a:p>
          <a:p>
            <a:pPr>
              <a:defRPr/>
            </a:pPr>
            <a:r>
              <a:rPr lang="en-SG" sz="2400" dirty="0"/>
              <a:t>Deuteronomy 25:5-10 (NKJV)</a:t>
            </a:r>
          </a:p>
        </p:txBody>
      </p:sp>
      <p:sp>
        <p:nvSpPr>
          <p:cNvPr id="2" name="TextBox 1">
            <a:extLst>
              <a:ext uri="{FF2B5EF4-FFF2-40B4-BE49-F238E27FC236}">
                <a16:creationId xmlns:a16="http://schemas.microsoft.com/office/drawing/2014/main" id="{CFD02832-90DC-EF8A-AB86-21A1361744C0}"/>
              </a:ext>
            </a:extLst>
          </p:cNvPr>
          <p:cNvSpPr txBox="1"/>
          <p:nvPr/>
        </p:nvSpPr>
        <p:spPr>
          <a:xfrm>
            <a:off x="36462" y="512777"/>
            <a:ext cx="7200800"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(b) Helpful Hints for Reading Ruth</a:t>
            </a:r>
            <a:endParaRPr lang="en-SG"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183660"/>
      </p:ext>
    </p:extLst>
  </p:cSld>
  <p:clrMapOvr>
    <a:masterClrMapping/>
  </p:clrMapOvr>
  <p:transition spd="slow">
    <p:circl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187624" y="764704"/>
            <a:ext cx="6768752" cy="1077218"/>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b="1" dirty="0"/>
              <a:t>Naomi serves as a picture of  </a:t>
            </a:r>
            <a:r>
              <a:rPr lang="en-SG" sz="3200" b="1" u="sng" dirty="0">
                <a:effectLst>
                  <a:outerShdw blurRad="38100" dist="38100" dir="2700000" algn="tl">
                    <a:srgbClr val="000000">
                      <a:alpha val="43137"/>
                    </a:srgbClr>
                  </a:outerShdw>
                </a:effectLst>
              </a:rPr>
              <a:t>ISRAEL</a:t>
            </a:r>
            <a:r>
              <a:rPr lang="en-SG" sz="3200" b="1" dirty="0"/>
              <a:t> ________________</a:t>
            </a:r>
            <a:endParaRPr lang="en-SG" sz="3200" dirty="0"/>
          </a:p>
        </p:txBody>
      </p:sp>
      <p:sp>
        <p:nvSpPr>
          <p:cNvPr id="9" name="Rectangle 8"/>
          <p:cNvSpPr/>
          <p:nvPr/>
        </p:nvSpPr>
        <p:spPr>
          <a:xfrm>
            <a:off x="323850" y="1412875"/>
            <a:ext cx="8496300" cy="510909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marL="914400" lvl="1" indent="-457200">
              <a:buFontTx/>
              <a:buChar char="-"/>
            </a:pPr>
            <a:r>
              <a:rPr lang="en-SG" sz="2800" dirty="0">
                <a:solidFill>
                  <a:srgbClr val="FFFFFF"/>
                </a:solidFill>
                <a:cs typeface="Arial" charset="0"/>
              </a:rPr>
              <a:t>Naomi, whose name means “sweetness” or “blessedness,” starts the story in her land with an inheritance (land, a husband and sons).</a:t>
            </a:r>
          </a:p>
          <a:p>
            <a:pPr marL="914400" lvl="1" indent="-457200">
              <a:buFontTx/>
              <a:buChar char="-"/>
            </a:pPr>
            <a:r>
              <a:rPr lang="en-SG" sz="2800" dirty="0">
                <a:solidFill>
                  <a:srgbClr val="FFFFFF"/>
                </a:solidFill>
                <a:cs typeface="Arial" charset="0"/>
              </a:rPr>
              <a:t>Naomi is removed from her land and loses her inheritance (her husband and sons die). She then calls herself Mara, which means “bitterness,” because of the way the Lord has dealt with her.</a:t>
            </a:r>
          </a:p>
          <a:p>
            <a:pPr marL="914400" lvl="1" indent="-457200">
              <a:buFontTx/>
              <a:buChar char="-"/>
            </a:pPr>
            <a:r>
              <a:rPr lang="en-SG" sz="2800" dirty="0">
                <a:solidFill>
                  <a:srgbClr val="FFFFFF"/>
                </a:solidFill>
                <a:cs typeface="Arial" charset="0"/>
              </a:rPr>
              <a:t>Then as a result of God’s kindness and grace (as expressed through Ruth), Naomi returns to her land and regains her inheritance (she has a grandson through Ruth). She is again called blessed.</a:t>
            </a:r>
          </a:p>
          <a:p>
            <a:r>
              <a:rPr lang="en-SG" dirty="0">
                <a:solidFill>
                  <a:srgbClr val="FFFFFF"/>
                </a:solidFill>
                <a:cs typeface="Arial" charset="0"/>
              </a:rPr>
              <a:t> </a:t>
            </a:r>
          </a:p>
        </p:txBody>
      </p:sp>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10" name="Picture 9" descr="Joshua.png"/>
          <p:cNvPicPr>
            <a:picLocks noChangeAspect="1"/>
          </p:cNvPicPr>
          <p:nvPr/>
        </p:nvPicPr>
        <p:blipFill>
          <a:blip r:embed="rId3" cstate="print">
            <a:duotone>
              <a:prstClr val="black"/>
              <a:schemeClr val="accent3">
                <a:tint val="45000"/>
                <a:satMod val="400000"/>
              </a:schemeClr>
            </a:duotone>
          </a:blip>
          <a:stretch>
            <a:fillRect/>
          </a:stretch>
        </p:blipFill>
        <p:spPr>
          <a:xfrm>
            <a:off x="611560" y="1124744"/>
            <a:ext cx="7815292" cy="3028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3425" name="Rectangle 1"/>
          <p:cNvSpPr>
            <a:spLocks noChangeArrowheads="1"/>
          </p:cNvSpPr>
          <p:nvPr/>
        </p:nvSpPr>
        <p:spPr bwMode="auto">
          <a:xfrm>
            <a:off x="467544" y="4221088"/>
            <a:ext cx="7920880" cy="2477601"/>
          </a:xfrm>
          <a:prstGeom prst="rect">
            <a:avLst/>
          </a:prstGeom>
          <a:ln>
            <a:headEnd/>
            <a:tailEnd/>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lIns="457056" bIns="0" anchor="ct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buFontTx/>
              <a:buChar char="•"/>
            </a:pPr>
            <a:r>
              <a:rPr lang="en-US" sz="2000">
                <a:latin typeface="Calibri" pitchFamily="34" charset="0"/>
                <a:cs typeface="Times New Roman" pitchFamily="18" charset="0"/>
              </a:rPr>
              <a:t>Joshua leads Israel across the Jordan into the promise land.</a:t>
            </a:r>
            <a:endParaRPr lang="en-US" sz="2000">
              <a:cs typeface="Times New Roman" pitchFamily="18" charset="0"/>
            </a:endParaRPr>
          </a:p>
          <a:p>
            <a:pPr>
              <a:buFontTx/>
              <a:buChar char="•"/>
            </a:pPr>
            <a:r>
              <a:rPr lang="en-US" sz="2000">
                <a:latin typeface="Calibri" pitchFamily="34" charset="0"/>
                <a:cs typeface="Times New Roman" pitchFamily="18" charset="0"/>
              </a:rPr>
              <a:t>After main power bases of the heathen Canaanites were destroyed, smaller armies were still scattered. </a:t>
            </a:r>
            <a:endParaRPr lang="en-US" sz="2000">
              <a:cs typeface="Times New Roman" pitchFamily="18" charset="0"/>
            </a:endParaRPr>
          </a:p>
          <a:p>
            <a:pPr>
              <a:buFontTx/>
              <a:buChar char="•"/>
            </a:pPr>
            <a:r>
              <a:rPr lang="en-US" sz="2000">
                <a:latin typeface="Calibri" pitchFamily="34" charset="0"/>
                <a:cs typeface="Times New Roman" pitchFamily="18" charset="0"/>
              </a:rPr>
              <a:t>He divides up the land and the tribes are separated. It was the duty of the tribes to defeat them in their inherited area.</a:t>
            </a:r>
            <a:endParaRPr lang="en-US" sz="2000">
              <a:cs typeface="Times New Roman" pitchFamily="18" charset="0"/>
            </a:endParaRPr>
          </a:p>
          <a:p>
            <a:pPr>
              <a:buFontTx/>
              <a:buChar char="•"/>
            </a:pPr>
            <a:r>
              <a:rPr lang="en-US" sz="2000">
                <a:latin typeface="Calibri" pitchFamily="34" charset="0"/>
                <a:cs typeface="Times New Roman" pitchFamily="18" charset="0"/>
              </a:rPr>
              <a:t>Length of book is almost 30 years. Conquest is 5-7 years</a:t>
            </a:r>
            <a:endParaRPr lang="en-US" sz="2000">
              <a:cs typeface="Times New Roman" pitchFamily="18" charset="0"/>
            </a:endParaRPr>
          </a:p>
          <a:p>
            <a:pPr>
              <a:buFontTx/>
              <a:buChar char="•"/>
            </a:pPr>
            <a:r>
              <a:rPr lang="en-US" sz="2000">
                <a:latin typeface="Calibri" pitchFamily="34" charset="0"/>
                <a:cs typeface="Times New Roman" pitchFamily="18" charset="0"/>
              </a:rPr>
              <a:t> After the death of Joshua, there was no central leader in Israel</a:t>
            </a:r>
            <a:endParaRPr lang="en-US" sz="2000">
              <a:cs typeface="Times New Roman" pitchFamily="18" charset="0"/>
            </a:endParaRPr>
          </a:p>
          <a:p>
            <a:endParaRPr lang="en-US"/>
          </a:p>
        </p:txBody>
      </p:sp>
      <p:sp>
        <p:nvSpPr>
          <p:cNvPr id="2" name="TextBox 1">
            <a:extLst>
              <a:ext uri="{FF2B5EF4-FFF2-40B4-BE49-F238E27FC236}">
                <a16:creationId xmlns:a16="http://schemas.microsoft.com/office/drawing/2014/main" id="{38C96521-1D44-16B7-69B4-4FE5C08B786B}"/>
              </a:ext>
            </a:extLst>
          </p:cNvPr>
          <p:cNvSpPr txBox="1"/>
          <p:nvPr/>
        </p:nvSpPr>
        <p:spPr>
          <a:xfrm>
            <a:off x="467544" y="539969"/>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1. Overview of the Book of Joshua</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9" name="Rectangle 8"/>
          <p:cNvSpPr/>
          <p:nvPr/>
        </p:nvSpPr>
        <p:spPr>
          <a:xfrm>
            <a:off x="179388" y="1163638"/>
            <a:ext cx="6192837" cy="56943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sz="2800" b="1" u="sng">
                <a:solidFill>
                  <a:srgbClr val="FFFFFF"/>
                </a:solidFill>
                <a:effectLst>
                  <a:outerShdw blurRad="38100" dist="38100" dir="2700000" algn="tl">
                    <a:srgbClr val="000000"/>
                  </a:outerShdw>
                </a:effectLst>
                <a:cs typeface="Arial" charset="0"/>
              </a:rPr>
              <a:t>BOAZ</a:t>
            </a:r>
            <a:r>
              <a:rPr lang="en-US" sz="2800">
                <a:solidFill>
                  <a:srgbClr val="FFFFFF"/>
                </a:solidFill>
                <a:cs typeface="Arial" charset="0"/>
              </a:rPr>
              <a:t>, as Kinsman-Redeemer is a Type of Christ as he…</a:t>
            </a:r>
            <a:endParaRPr lang="en-SG" sz="2800">
              <a:solidFill>
                <a:srgbClr val="FFFFFF"/>
              </a:solidFill>
              <a:cs typeface="Arial" charset="0"/>
            </a:endParaRPr>
          </a:p>
          <a:p>
            <a:pPr>
              <a:buFont typeface="Arial" charset="0"/>
              <a:buChar char="•"/>
            </a:pPr>
            <a:r>
              <a:rPr lang="en-US" sz="2800">
                <a:solidFill>
                  <a:srgbClr val="FFFFFF"/>
                </a:solidFill>
                <a:cs typeface="Arial" charset="0"/>
              </a:rPr>
              <a:t> Was a blood relative (a kinsman) of those he redeems (Deut. 25:5, 7-10; John 1:14; Rom. 1:3; Phil. 2:5-8; Heb. 2:14-15)</a:t>
            </a:r>
          </a:p>
          <a:p>
            <a:pPr>
              <a:buFont typeface="Arial" charset="0"/>
              <a:buChar char="•"/>
            </a:pPr>
            <a:r>
              <a:rPr lang="en-US" sz="2800">
                <a:solidFill>
                  <a:srgbClr val="FFFFFF"/>
                </a:solidFill>
                <a:cs typeface="Arial" charset="0"/>
              </a:rPr>
              <a:t> Was able to pay the price of redemption (cf. 2:1; 1 Pet. 1:18-19);</a:t>
            </a:r>
            <a:endParaRPr lang="en-SG" sz="2800">
              <a:solidFill>
                <a:srgbClr val="FFFFFF"/>
              </a:solidFill>
              <a:cs typeface="Arial" charset="0"/>
            </a:endParaRPr>
          </a:p>
          <a:p>
            <a:pPr>
              <a:buFont typeface="Arial" charset="0"/>
              <a:buChar char="•"/>
            </a:pPr>
            <a:r>
              <a:rPr lang="en-US" sz="2800">
                <a:solidFill>
                  <a:srgbClr val="FFFFFF"/>
                </a:solidFill>
                <a:cs typeface="Arial" charset="0"/>
              </a:rPr>
              <a:t>  Was willing to redeem or pay the price (cf. 3:11; Matt. 20:28; John 10:15, 19; Heb. 10:7);</a:t>
            </a:r>
            <a:endParaRPr lang="en-SG" sz="2800">
              <a:solidFill>
                <a:srgbClr val="FFFFFF"/>
              </a:solidFill>
              <a:cs typeface="Arial" charset="0"/>
            </a:endParaRPr>
          </a:p>
          <a:p>
            <a:pPr>
              <a:buFont typeface="Arial" charset="0"/>
              <a:buChar char="•"/>
            </a:pPr>
            <a:r>
              <a:rPr lang="en-SG" sz="2800">
                <a:solidFill>
                  <a:srgbClr val="FFFFFF"/>
                </a:solidFill>
                <a:cs typeface="Arial" charset="0"/>
              </a:rPr>
              <a:t> </a:t>
            </a:r>
            <a:r>
              <a:rPr lang="en-US" sz="2800">
                <a:solidFill>
                  <a:srgbClr val="FFFFFF"/>
                </a:solidFill>
                <a:cs typeface="Arial" charset="0"/>
              </a:rPr>
              <a:t> Was free himself, as the Messiah was free from the curse of sin, being without sin (2 Cor. 5:21; 1 Pet. 2:22; 1 John 3:5)</a:t>
            </a:r>
            <a:endParaRPr lang="en-SG" sz="2800">
              <a:solidFill>
                <a:srgbClr val="FFFFFF"/>
              </a:solidFill>
              <a:cs typeface="Arial" charset="0"/>
            </a:endParaRPr>
          </a:p>
        </p:txBody>
      </p:sp>
      <p:pic>
        <p:nvPicPr>
          <p:cNvPr id="7" name="Picture 6" descr="Boaz.jpg"/>
          <p:cNvPicPr>
            <a:picLocks noChangeAspect="1"/>
          </p:cNvPicPr>
          <p:nvPr/>
        </p:nvPicPr>
        <p:blipFill>
          <a:blip r:embed="rId3" cstate="print"/>
          <a:stretch>
            <a:fillRect/>
          </a:stretch>
        </p:blipFill>
        <p:spPr>
          <a:xfrm>
            <a:off x="6588224" y="1340768"/>
            <a:ext cx="2181225" cy="5256584"/>
          </a:xfrm>
          <a:prstGeom prst="rect">
            <a:avLst/>
          </a:prstGeom>
          <a:effectLst>
            <a:reflection blurRad="6350" stA="50000" endA="300" endPos="90000" dir="5400000" sy="-100000" algn="bl" rotWithShape="0"/>
          </a:effectLst>
          <a:scene3d>
            <a:camera prst="perspectiveContrastingLeftFacing"/>
            <a:lightRig rig="threePt" dir="t"/>
          </a:scene3d>
          <a:sp3d>
            <a:bevelT/>
          </a:sp3d>
        </p:spPr>
      </p:pic>
      <p:sp>
        <p:nvSpPr>
          <p:cNvPr id="2" name="TextBox 1">
            <a:extLst>
              <a:ext uri="{FF2B5EF4-FFF2-40B4-BE49-F238E27FC236}">
                <a16:creationId xmlns:a16="http://schemas.microsoft.com/office/drawing/2014/main" id="{15246488-D725-42B2-80AE-DA1186BF645B}"/>
              </a:ext>
            </a:extLst>
          </p:cNvPr>
          <p:cNvSpPr txBox="1"/>
          <p:nvPr/>
        </p:nvSpPr>
        <p:spPr>
          <a:xfrm>
            <a:off x="179388" y="614410"/>
            <a:ext cx="9301193"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(c) Messianic Christology in the Book of Ruth</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49156" name="Picture 6" descr="ruthbless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392C0E2-2519-84A4-E191-D27E894E8B3E}"/>
              </a:ext>
            </a:extLst>
          </p:cNvPr>
          <p:cNvSpPr/>
          <p:nvPr/>
        </p:nvSpPr>
        <p:spPr>
          <a:xfrm>
            <a:off x="4572000" y="5046670"/>
            <a:ext cx="4572000" cy="1815882"/>
          </a:xfrm>
          <a:prstGeom prst="rect">
            <a:avLst/>
          </a:prstGeom>
          <a:solidFill>
            <a:schemeClr val="tx1">
              <a:alpha val="46000"/>
            </a:schemeClr>
          </a:solidFill>
        </p:spPr>
        <p:txBody>
          <a:bodyPr wrap="squar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Ruth foreshadows the gentiles that would be grafted into </a:t>
            </a: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true Israel (Romans 11:11-31)</a:t>
            </a:r>
            <a:endParaRPr lang="en-US" sz="28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50180" name="Picture 5" descr="ru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14624"/>
            <a:ext cx="9191625" cy="494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985936"/>
            <a:ext cx="9144000" cy="107791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SG" sz="3200" dirty="0"/>
              <a:t>Ruth shows that even in time of great trouble for the nation, some remain </a:t>
            </a:r>
            <a:r>
              <a:rPr lang="en-SG" sz="3200" b="1" u="sng" dirty="0">
                <a:effectLst>
                  <a:outerShdw blurRad="38100" dist="38100" dir="2700000" algn="tl">
                    <a:srgbClr val="000000">
                      <a:alpha val="43137"/>
                    </a:srgbClr>
                  </a:outerShdw>
                </a:effectLst>
              </a:rPr>
              <a:t>FAITHFUL</a:t>
            </a:r>
            <a:r>
              <a:rPr lang="en-SG" sz="3200" dirty="0"/>
              <a:t> to the covenant. </a:t>
            </a:r>
          </a:p>
        </p:txBody>
      </p:sp>
      <p:sp>
        <p:nvSpPr>
          <p:cNvPr id="2" name="TextBox 1">
            <a:extLst>
              <a:ext uri="{FF2B5EF4-FFF2-40B4-BE49-F238E27FC236}">
                <a16:creationId xmlns:a16="http://schemas.microsoft.com/office/drawing/2014/main" id="{EA68C396-2ECE-7938-BEEE-A186DDA06939}"/>
              </a:ext>
            </a:extLst>
          </p:cNvPr>
          <p:cNvSpPr txBox="1"/>
          <p:nvPr/>
        </p:nvSpPr>
        <p:spPr>
          <a:xfrm>
            <a:off x="23335" y="525012"/>
            <a:ext cx="7200800"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(d) Contribution to Jewish History</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40289" name="Rectangle 1"/>
          <p:cNvSpPr>
            <a:spLocks noChangeArrowheads="1"/>
          </p:cNvSpPr>
          <p:nvPr/>
        </p:nvSpPr>
        <p:spPr bwMode="auto">
          <a:xfrm>
            <a:off x="539552" y="1052736"/>
            <a:ext cx="3888432" cy="4832092"/>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eaLnBrk="0" hangingPunct="0">
              <a:defRPr/>
            </a:pPr>
            <a:r>
              <a:rPr lang="en-US" sz="2800" dirty="0">
                <a:solidFill>
                  <a:schemeClr val="bg1"/>
                </a:solidFill>
                <a:ea typeface="Calibri" pitchFamily="34" charset="0"/>
                <a:cs typeface="Arial" pitchFamily="34" charset="0"/>
              </a:rPr>
              <a:t>Ruth serves as another illustration of how God fulfills his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promise</a:t>
            </a:r>
            <a:r>
              <a:rPr lang="en-US" sz="2800" dirty="0">
                <a:solidFill>
                  <a:schemeClr val="bg1"/>
                </a:solidFill>
                <a:ea typeface="Calibri" pitchFamily="34" charset="0"/>
                <a:cs typeface="Arial" pitchFamily="34" charset="0"/>
              </a:rPr>
              <a:t> to Abraham to bless all the nations of the earth through his descendants. </a:t>
            </a:r>
          </a:p>
          <a:p>
            <a:pPr eaLnBrk="0" hangingPunct="0">
              <a:defRPr/>
            </a:pPr>
            <a:endParaRPr lang="en-US" sz="2800" dirty="0">
              <a:solidFill>
                <a:schemeClr val="bg1"/>
              </a:solidFill>
              <a:cs typeface="Arial" pitchFamily="34" charset="0"/>
            </a:endParaRPr>
          </a:p>
          <a:p>
            <a:pPr eaLnBrk="0" hangingPunct="0">
              <a:defRPr/>
            </a:pPr>
            <a:r>
              <a:rPr lang="en-US" sz="2800" dirty="0">
                <a:solidFill>
                  <a:schemeClr val="bg1"/>
                </a:solidFill>
                <a:ea typeface="Calibri" pitchFamily="34" charset="0"/>
                <a:cs typeface="Arial" pitchFamily="34" charset="0"/>
              </a:rPr>
              <a:t>Ruth also gives us a piece of David’s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genealogy</a:t>
            </a:r>
            <a:r>
              <a:rPr lang="en-US" sz="2800" dirty="0">
                <a:solidFill>
                  <a:schemeClr val="bg1"/>
                </a:solidFill>
                <a:ea typeface="Calibri" pitchFamily="34" charset="0"/>
                <a:cs typeface="Arial" pitchFamily="34" charset="0"/>
              </a:rPr>
              <a:t>, and therefore also a piece of The Messiah’s genealogy. </a:t>
            </a:r>
            <a:endParaRPr lang="en-US" sz="2800" dirty="0">
              <a:solidFill>
                <a:schemeClr val="bg1"/>
              </a:solidFill>
              <a:cs typeface="Arial" pitchFamily="34" charset="0"/>
            </a:endParaRPr>
          </a:p>
        </p:txBody>
      </p:sp>
      <p:pic>
        <p:nvPicPr>
          <p:cNvPr id="9" name="Picture 8" descr="ruth-david.gif"/>
          <p:cNvPicPr>
            <a:picLocks noChangeAspect="1"/>
          </p:cNvPicPr>
          <p:nvPr/>
        </p:nvPicPr>
        <p:blipFill>
          <a:blip r:embed="rId3" cstate="print">
            <a:duotone>
              <a:prstClr val="black"/>
              <a:schemeClr val="accent3">
                <a:tint val="45000"/>
                <a:satMod val="400000"/>
              </a:schemeClr>
            </a:duotone>
          </a:blip>
          <a:stretch>
            <a:fillRect/>
          </a:stretch>
        </p:blipFill>
        <p:spPr>
          <a:xfrm>
            <a:off x="4644008" y="-315416"/>
            <a:ext cx="4380232" cy="690729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1206" name="Picture 9" descr="jesus_offering_fish_bread_h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3213100"/>
            <a:ext cx="19431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52228" name="Picture 6" descr="ruth_ch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8" name="Picture 7" descr="ruthtobathsheba.gif"/>
          <p:cNvPicPr>
            <a:picLocks noChangeAspect="1"/>
          </p:cNvPicPr>
          <p:nvPr/>
        </p:nvPicPr>
        <p:blipFill>
          <a:blip r:embed="rId3" cstate="print">
            <a:duotone>
              <a:prstClr val="black"/>
              <a:schemeClr val="accent3">
                <a:tint val="45000"/>
                <a:satMod val="400000"/>
              </a:schemeClr>
            </a:duotone>
          </a:blip>
          <a:stretch>
            <a:fillRect/>
          </a:stretch>
        </p:blipFill>
        <p:spPr>
          <a:xfrm>
            <a:off x="899592" y="836712"/>
            <a:ext cx="7632848" cy="5760640"/>
          </a:xfrm>
          <a:prstGeom prst="rect">
            <a:avLst/>
          </a:prstGeom>
        </p:spPr>
      </p:pic>
      <p:sp>
        <p:nvSpPr>
          <p:cNvPr id="6" name="Rectangle 5"/>
          <p:cNvSpPr/>
          <p:nvPr/>
        </p:nvSpPr>
        <p:spPr>
          <a:xfrm>
            <a:off x="899592" y="692696"/>
            <a:ext cx="7632848" cy="1323439"/>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SG" sz="4000" b="1" dirty="0">
                <a:effectLst>
                  <a:outerShdw blurRad="38100" dist="38100" dir="2700000" algn="tl">
                    <a:srgbClr val="000000">
                      <a:alpha val="43137"/>
                    </a:srgbClr>
                  </a:outerShdw>
                </a:effectLst>
              </a:rPr>
              <a:t>4. 1 and 2 Samuel </a:t>
            </a:r>
          </a:p>
          <a:p>
            <a:pPr algn="ctr">
              <a:defRPr/>
            </a:pPr>
            <a:r>
              <a:rPr lang="en-SG" sz="4000" b="1" dirty="0">
                <a:effectLst>
                  <a:outerShdw blurRad="38100" dist="38100" dir="2700000" algn="tl">
                    <a:srgbClr val="000000">
                      <a:alpha val="43137"/>
                    </a:srgbClr>
                  </a:outerShdw>
                </a:effectLst>
              </a:rPr>
              <a:t>(parallels 1 Chronicles 9-29)</a:t>
            </a:r>
          </a:p>
        </p:txBody>
      </p:sp>
    </p:spTree>
  </p:cSld>
  <p:clrMapOvr>
    <a:masterClrMapping/>
  </p:clrMapOvr>
  <p:transition spd="slow">
    <p:circl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34AB8-12EB-4874-A8DF-5A780DA39A50}"/>
            </a:ext>
          </a:extLst>
        </p:cNvPr>
        <p:cNvGrpSpPr/>
        <p:nvPr/>
      </p:nvGrpSpPr>
      <p:grpSpPr>
        <a:xfrm>
          <a:off x="0" y="0"/>
          <a:ext cx="0" cy="0"/>
          <a:chOff x="0" y="0"/>
          <a:chExt cx="0" cy="0"/>
        </a:xfrm>
      </p:grpSpPr>
      <p:pic>
        <p:nvPicPr>
          <p:cNvPr id="53250" name="Picture 3">
            <a:extLst>
              <a:ext uri="{FF2B5EF4-FFF2-40B4-BE49-F238E27FC236}">
                <a16:creationId xmlns:a16="http://schemas.microsoft.com/office/drawing/2014/main" id="{A0009AFE-63D0-C5AA-EAC3-B9FA1EED5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FA4E5AC-5431-B38F-5B80-828A73122DF4}"/>
              </a:ext>
            </a:extLst>
          </p:cNvPr>
          <p:cNvSpPr/>
          <p:nvPr/>
        </p:nvSpPr>
        <p:spPr>
          <a:xfrm>
            <a:off x="0" y="-34248"/>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a:extLst>
              <a:ext uri="{FF2B5EF4-FFF2-40B4-BE49-F238E27FC236}">
                <a16:creationId xmlns:a16="http://schemas.microsoft.com/office/drawing/2014/main" id="{92D4DEA6-6CF4-F327-65CE-B46AB1BBD383}"/>
              </a:ext>
            </a:extLst>
          </p:cNvPr>
          <p:cNvSpPr/>
          <p:nvPr/>
        </p:nvSpPr>
        <p:spPr>
          <a:xfrm>
            <a:off x="899592" y="692696"/>
            <a:ext cx="7632848" cy="1323439"/>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SG" sz="4000" b="1" dirty="0">
                <a:effectLst>
                  <a:outerShdw blurRad="38100" dist="38100" dir="2700000" algn="tl">
                    <a:srgbClr val="000000">
                      <a:alpha val="43137"/>
                    </a:srgbClr>
                  </a:outerShdw>
                </a:effectLst>
              </a:rPr>
              <a:t>4. 1 and 2 Samuel </a:t>
            </a:r>
          </a:p>
          <a:p>
            <a:pPr algn="ctr">
              <a:defRPr/>
            </a:pPr>
            <a:r>
              <a:rPr lang="en-SG" sz="4000" b="1" dirty="0">
                <a:effectLst>
                  <a:outerShdw blurRad="38100" dist="38100" dir="2700000" algn="tl">
                    <a:srgbClr val="000000">
                      <a:alpha val="43137"/>
                    </a:srgbClr>
                  </a:outerShdw>
                </a:effectLst>
              </a:rPr>
              <a:t>(parallels 1 Chronicles 9-29)</a:t>
            </a:r>
          </a:p>
        </p:txBody>
      </p:sp>
      <p:pic>
        <p:nvPicPr>
          <p:cNvPr id="3" name="Picture 2" descr="A black background with white text&#10;&#10;AI-generated content may be incorrect.">
            <a:extLst>
              <a:ext uri="{FF2B5EF4-FFF2-40B4-BE49-F238E27FC236}">
                <a16:creationId xmlns:a16="http://schemas.microsoft.com/office/drawing/2014/main" id="{9CDBA37D-FC3D-B84D-79CE-488961804BA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7504" y="2007382"/>
            <a:ext cx="8928992" cy="4850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6557A2BF-7A53-BEE3-655D-ADB679BB5262}"/>
              </a:ext>
            </a:extLst>
          </p:cNvPr>
          <p:cNvSpPr/>
          <p:nvPr/>
        </p:nvSpPr>
        <p:spPr>
          <a:xfrm>
            <a:off x="5868144" y="6538751"/>
            <a:ext cx="793807" cy="307777"/>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 Ezra</a:t>
            </a:r>
          </a:p>
        </p:txBody>
      </p:sp>
    </p:spTree>
    <p:extLst>
      <p:ext uri="{BB962C8B-B14F-4D97-AF65-F5344CB8AC3E}">
        <p14:creationId xmlns:p14="http://schemas.microsoft.com/office/powerpoint/2010/main" val="1154694752"/>
      </p:ext>
    </p:extLst>
  </p:cSld>
  <p:clrMapOvr>
    <a:masterClrMapping/>
  </p:clrMapOvr>
  <p:transition spd="slow">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2465" name="Rectangle 1"/>
          <p:cNvSpPr>
            <a:spLocks noChangeArrowheads="1"/>
          </p:cNvSpPr>
          <p:nvPr/>
        </p:nvSpPr>
        <p:spPr bwMode="auto">
          <a:xfrm>
            <a:off x="827584" y="1692741"/>
            <a:ext cx="8532440" cy="4401205"/>
          </a:xfrm>
          <a:prstGeom prst="rect">
            <a:avLst/>
          </a:prstGeom>
          <a:ln>
            <a:headEnd/>
            <a:tailEnd/>
          </a:ln>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just" eaLnBrk="0" hangingPunct="0">
              <a:defRPr/>
            </a:pPr>
            <a:r>
              <a:rPr lang="en-US" sz="2800" dirty="0">
                <a:solidFill>
                  <a:schemeClr val="bg1"/>
                </a:solidFill>
                <a:ea typeface="Calibri" pitchFamily="34" charset="0"/>
                <a:cs typeface="Arial" pitchFamily="34" charset="0"/>
              </a:rPr>
              <a:t>1 &amp; 2 Samuel were originally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ONE</a:t>
            </a:r>
            <a:r>
              <a:rPr lang="en-US" sz="2800" dirty="0">
                <a:solidFill>
                  <a:schemeClr val="bg1"/>
                </a:solidFill>
                <a:ea typeface="Calibri" pitchFamily="34" charset="0"/>
                <a:cs typeface="Arial" pitchFamily="34" charset="0"/>
              </a:rPr>
              <a:t> book in the Hebrew canon. It was divided into two by the translators of the Septuagint (a Greek translation of the Old Testament) in the third century B.C. Our English Bible follows this same pattern. </a:t>
            </a:r>
          </a:p>
          <a:p>
            <a:pPr algn="just" eaLnBrk="0" hangingPunct="0">
              <a:defRPr/>
            </a:pPr>
            <a:endParaRPr lang="en-US" sz="2800" dirty="0">
              <a:solidFill>
                <a:schemeClr val="bg1"/>
              </a:solidFill>
              <a:cs typeface="Arial" pitchFamily="34" charset="0"/>
            </a:endParaRPr>
          </a:p>
          <a:p>
            <a:pPr algn="just" eaLnBrk="0" hangingPunct="0">
              <a:defRPr/>
            </a:pPr>
            <a:r>
              <a:rPr lang="en-US" sz="2800" dirty="0">
                <a:solidFill>
                  <a:schemeClr val="bg1"/>
                </a:solidFill>
                <a:ea typeface="Calibri" pitchFamily="34" charset="0"/>
                <a:cs typeface="Arial" pitchFamily="34" charset="0"/>
              </a:rPr>
              <a:t>For 1 Samuel 1-24,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SAMUEL</a:t>
            </a:r>
            <a:r>
              <a:rPr lang="en-US" sz="2800" dirty="0">
                <a:solidFill>
                  <a:schemeClr val="bg1"/>
                </a:solidFill>
                <a:ea typeface="Calibri" pitchFamily="34" charset="0"/>
                <a:cs typeface="Arial" pitchFamily="34" charset="0"/>
              </a:rPr>
              <a:t> is suggested as the author. For the remainder, </a:t>
            </a: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NATHAN</a:t>
            </a:r>
            <a:r>
              <a:rPr lang="en-US" sz="2800" dirty="0">
                <a:solidFill>
                  <a:schemeClr val="bg1"/>
                </a:solidFill>
                <a:ea typeface="Calibri" pitchFamily="34" charset="0"/>
                <a:cs typeface="Arial" pitchFamily="34" charset="0"/>
              </a:rPr>
              <a:t> and Gad are likely candidates. Time of writing is approximately 975 B.C.  These books describe the end of theocracy and the reigns of Israel’s first two kings, Saul and David.</a:t>
            </a:r>
            <a:endParaRPr lang="en-US" sz="2800" dirty="0">
              <a:solidFill>
                <a:schemeClr val="bg1"/>
              </a:solidFill>
              <a:cs typeface="Arial" pitchFamily="34" charset="0"/>
            </a:endParaRPr>
          </a:p>
        </p:txBody>
      </p:sp>
      <p:pic>
        <p:nvPicPr>
          <p:cNvPr id="55301" name="Picture 9" descr="moses_kneel_praising_God_md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6641" y="4653698"/>
            <a:ext cx="14795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DAB990-FFF5-131F-7F85-4BB9E35356BA}"/>
              </a:ext>
            </a:extLst>
          </p:cNvPr>
          <p:cNvSpPr txBox="1"/>
          <p:nvPr/>
        </p:nvSpPr>
        <p:spPr>
          <a:xfrm>
            <a:off x="1115616" y="665439"/>
            <a:ext cx="62292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(a) Orientation of 1 &amp; 2 Samuel</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4753" name="Rectangle 1"/>
          <p:cNvSpPr>
            <a:spLocks noChangeArrowheads="1"/>
          </p:cNvSpPr>
          <p:nvPr/>
        </p:nvSpPr>
        <p:spPr bwMode="auto">
          <a:xfrm>
            <a:off x="323528" y="1861547"/>
            <a:ext cx="9793088" cy="2693045"/>
          </a:xfrm>
          <a:prstGeom prst="rect">
            <a:avLst/>
          </a:prstGeom>
          <a:ln>
            <a:headEnd/>
            <a:tailEnd/>
          </a:ln>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bIns="0" anchor="ctr">
            <a:spAutoFit/>
          </a:bodyPr>
          <a:lstStyle/>
          <a:p>
            <a:pPr algn="just" eaLnBrk="0" hangingPunct="0">
              <a:tabLst>
                <a:tab pos="685800" algn="l"/>
              </a:tabLst>
              <a:defRPr/>
            </a:pPr>
            <a:endParaRPr lang="en-US" sz="1200" b="1" i="1" dirty="0">
              <a:solidFill>
                <a:schemeClr val="bg1"/>
              </a:solidFill>
              <a:ea typeface="Times New Roman" pitchFamily="18" charset="0"/>
              <a:cs typeface="Arial" pitchFamily="34" charset="0"/>
            </a:endParaRPr>
          </a:p>
          <a:p>
            <a:pPr algn="just" eaLnBrk="0" hangingPunct="0">
              <a:buFontTx/>
              <a:buChar char="•"/>
              <a:tabLst>
                <a:tab pos="685800" algn="l"/>
              </a:tabLst>
              <a:defRPr/>
            </a:pPr>
            <a:r>
              <a:rPr lang="en-US" sz="3200" b="1" u="sng" dirty="0">
                <a:solidFill>
                  <a:schemeClr val="bg1"/>
                </a:solidFill>
                <a:effectLst>
                  <a:outerShdw blurRad="38100" dist="38100" dir="2700000" algn="tl">
                    <a:srgbClr val="000000">
                      <a:alpha val="43137"/>
                    </a:srgbClr>
                  </a:outerShdw>
                </a:effectLst>
                <a:ea typeface="Calibri" pitchFamily="34" charset="0"/>
                <a:cs typeface="Arial" pitchFamily="34" charset="0"/>
              </a:rPr>
              <a:t> SAMUEL</a:t>
            </a:r>
            <a:r>
              <a:rPr lang="en-US" sz="3200" dirty="0">
                <a:solidFill>
                  <a:schemeClr val="bg1"/>
                </a:solidFill>
                <a:ea typeface="Calibri" pitchFamily="34" charset="0"/>
                <a:cs typeface="Arial" pitchFamily="34" charset="0"/>
              </a:rPr>
              <a:t> - Judge and Prophet in Israel (1 Sam 1-7)</a:t>
            </a:r>
            <a:endParaRPr lang="en-US" sz="3200" dirty="0">
              <a:solidFill>
                <a:schemeClr val="bg1"/>
              </a:solidFill>
              <a:cs typeface="Arial" pitchFamily="34" charset="0"/>
            </a:endParaRPr>
          </a:p>
          <a:p>
            <a:pPr algn="just" eaLnBrk="0" hangingPunct="0">
              <a:buFontTx/>
              <a:buChar char="•"/>
              <a:tabLst>
                <a:tab pos="685800" algn="l"/>
              </a:tabLst>
              <a:defRPr/>
            </a:pPr>
            <a:r>
              <a:rPr lang="en-US" sz="3200" b="1" u="sng" dirty="0">
                <a:solidFill>
                  <a:schemeClr val="bg1"/>
                </a:solidFill>
                <a:effectLst>
                  <a:outerShdw blurRad="38100" dist="38100" dir="2700000" algn="tl">
                    <a:srgbClr val="000000">
                      <a:alpha val="43137"/>
                    </a:srgbClr>
                  </a:outerShdw>
                </a:effectLst>
                <a:ea typeface="Calibri" pitchFamily="34" charset="0"/>
                <a:cs typeface="Arial" pitchFamily="34" charset="0"/>
              </a:rPr>
              <a:t> SAUL</a:t>
            </a:r>
            <a:r>
              <a:rPr lang="en-US" sz="3200" dirty="0">
                <a:solidFill>
                  <a:schemeClr val="bg1"/>
                </a:solidFill>
                <a:ea typeface="Calibri" pitchFamily="34" charset="0"/>
                <a:cs typeface="Arial" pitchFamily="34" charset="0"/>
              </a:rPr>
              <a:t>: The First King of Israel (1 Sam 8-12)</a:t>
            </a:r>
            <a:endParaRPr lang="en-US" sz="3200" dirty="0">
              <a:solidFill>
                <a:schemeClr val="bg1"/>
              </a:solidFill>
              <a:cs typeface="Arial" pitchFamily="34" charset="0"/>
            </a:endParaRPr>
          </a:p>
          <a:p>
            <a:pPr algn="just" eaLnBrk="0" hangingPunct="0">
              <a:buFontTx/>
              <a:buChar char="•"/>
              <a:tabLst>
                <a:tab pos="685800" algn="l"/>
              </a:tabLst>
              <a:defRPr/>
            </a:pPr>
            <a:r>
              <a:rPr lang="en-US" sz="3200" dirty="0">
                <a:solidFill>
                  <a:schemeClr val="bg1"/>
                </a:solidFill>
                <a:ea typeface="Calibri" pitchFamily="34" charset="0"/>
                <a:cs typeface="Arial" pitchFamily="34" charset="0"/>
              </a:rPr>
              <a:t> The </a:t>
            </a:r>
            <a:r>
              <a:rPr lang="en-US" sz="3200" b="1" u="sng" dirty="0">
                <a:solidFill>
                  <a:schemeClr val="bg1"/>
                </a:solidFill>
                <a:effectLst>
                  <a:outerShdw blurRad="38100" dist="38100" dir="2700000" algn="tl">
                    <a:srgbClr val="000000">
                      <a:alpha val="43137"/>
                    </a:srgbClr>
                  </a:outerShdw>
                </a:effectLst>
                <a:ea typeface="Calibri" pitchFamily="34" charset="0"/>
                <a:cs typeface="Arial" pitchFamily="34" charset="0"/>
              </a:rPr>
              <a:t>DECLINE</a:t>
            </a:r>
            <a:r>
              <a:rPr lang="en-US" sz="3200" dirty="0">
                <a:solidFill>
                  <a:schemeClr val="bg1"/>
                </a:solidFill>
                <a:ea typeface="Calibri" pitchFamily="34" charset="0"/>
                <a:cs typeface="Arial" pitchFamily="34" charset="0"/>
              </a:rPr>
              <a:t> of Saul and the Rise of David (1 Sam 13-31)</a:t>
            </a:r>
            <a:endParaRPr lang="en-US" sz="3200" dirty="0">
              <a:solidFill>
                <a:schemeClr val="bg1"/>
              </a:solidFill>
              <a:cs typeface="Arial" pitchFamily="34" charset="0"/>
            </a:endParaRPr>
          </a:p>
          <a:p>
            <a:pPr algn="just" eaLnBrk="0" hangingPunct="0">
              <a:buFontTx/>
              <a:buChar char="•"/>
              <a:tabLst>
                <a:tab pos="685800" algn="l"/>
              </a:tabLst>
              <a:defRPr/>
            </a:pPr>
            <a:r>
              <a:rPr lang="en-US" sz="3200" dirty="0">
                <a:solidFill>
                  <a:schemeClr val="bg1"/>
                </a:solidFill>
                <a:ea typeface="Calibri" pitchFamily="34" charset="0"/>
                <a:cs typeface="Arial" pitchFamily="34" charset="0"/>
              </a:rPr>
              <a:t> David’s Rule over </a:t>
            </a:r>
            <a:r>
              <a:rPr lang="en-US" sz="3200" b="1" u="sng" dirty="0">
                <a:solidFill>
                  <a:schemeClr val="bg1"/>
                </a:solidFill>
                <a:effectLst>
                  <a:outerShdw blurRad="38100" dist="38100" dir="2700000" algn="tl">
                    <a:srgbClr val="000000">
                      <a:alpha val="43137"/>
                    </a:srgbClr>
                  </a:outerShdw>
                </a:effectLst>
                <a:ea typeface="Calibri" pitchFamily="34" charset="0"/>
                <a:cs typeface="Arial" pitchFamily="34" charset="0"/>
              </a:rPr>
              <a:t>JUDAH</a:t>
            </a:r>
            <a:r>
              <a:rPr lang="en-US" sz="3200" dirty="0">
                <a:solidFill>
                  <a:schemeClr val="bg1"/>
                </a:solidFill>
                <a:ea typeface="Calibri" pitchFamily="34" charset="0"/>
                <a:cs typeface="Arial" pitchFamily="34" charset="0"/>
              </a:rPr>
              <a:t> (2 Sam 1-4)</a:t>
            </a:r>
            <a:endParaRPr lang="en-US" sz="3200" dirty="0">
              <a:solidFill>
                <a:schemeClr val="bg1"/>
              </a:solidFill>
              <a:cs typeface="Arial" pitchFamily="34" charset="0"/>
            </a:endParaRPr>
          </a:p>
          <a:p>
            <a:pPr algn="just" eaLnBrk="0" hangingPunct="0">
              <a:buFontTx/>
              <a:buChar char="•"/>
              <a:tabLst>
                <a:tab pos="685800" algn="l"/>
              </a:tabLst>
              <a:defRPr/>
            </a:pPr>
            <a:r>
              <a:rPr lang="en-US" sz="3200" dirty="0">
                <a:solidFill>
                  <a:schemeClr val="bg1"/>
                </a:solidFill>
                <a:ea typeface="Calibri" pitchFamily="34" charset="0"/>
                <a:cs typeface="Arial" pitchFamily="34" charset="0"/>
              </a:rPr>
              <a:t> David’s Rule over all </a:t>
            </a:r>
            <a:r>
              <a:rPr lang="en-US" sz="3200" b="1" u="sng" dirty="0">
                <a:solidFill>
                  <a:schemeClr val="bg1"/>
                </a:solidFill>
                <a:effectLst>
                  <a:outerShdw blurRad="38100" dist="38100" dir="2700000" algn="tl">
                    <a:srgbClr val="000000">
                      <a:alpha val="43137"/>
                    </a:srgbClr>
                  </a:outerShdw>
                </a:effectLst>
                <a:ea typeface="Calibri" pitchFamily="34" charset="0"/>
                <a:cs typeface="Arial" pitchFamily="34" charset="0"/>
              </a:rPr>
              <a:t>ISRAEL </a:t>
            </a:r>
            <a:r>
              <a:rPr lang="en-US" sz="3200" dirty="0">
                <a:solidFill>
                  <a:schemeClr val="bg1"/>
                </a:solidFill>
                <a:ea typeface="Calibri" pitchFamily="34" charset="0"/>
                <a:cs typeface="Arial" pitchFamily="34" charset="0"/>
              </a:rPr>
              <a:t>(2 Sam 5-24)</a:t>
            </a:r>
            <a:endParaRPr lang="en-US" sz="3200" dirty="0">
              <a:solidFill>
                <a:schemeClr val="bg1"/>
              </a:solidFill>
              <a:cs typeface="Arial" pitchFamily="34" charset="0"/>
            </a:endParaRPr>
          </a:p>
        </p:txBody>
      </p:sp>
      <p:pic>
        <p:nvPicPr>
          <p:cNvPr id="56325" name="Picture 5" descr="david_swinging_sling_lg_clr_569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08275"/>
            <a:ext cx="288131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F103C9B-8FDB-B641-9690-721AB4DB48C3}"/>
              </a:ext>
            </a:extLst>
          </p:cNvPr>
          <p:cNvSpPr txBox="1"/>
          <p:nvPr/>
        </p:nvSpPr>
        <p:spPr>
          <a:xfrm>
            <a:off x="239732" y="907484"/>
            <a:ext cx="8293081"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 Overview Outline of 1 &amp; 2 Samuel</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5777" name="Rectangle 1"/>
          <p:cNvSpPr>
            <a:spLocks noChangeArrowheads="1"/>
          </p:cNvSpPr>
          <p:nvPr/>
        </p:nvSpPr>
        <p:spPr bwMode="auto">
          <a:xfrm>
            <a:off x="323528" y="1124744"/>
            <a:ext cx="5184576" cy="5509200"/>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eaLnBrk="0" hangingPunct="0">
              <a:defRPr/>
            </a:pPr>
            <a:r>
              <a:rPr lang="en-US" sz="3200" dirty="0">
                <a:solidFill>
                  <a:schemeClr val="bg1"/>
                </a:solidFill>
                <a:latin typeface="Calibri" pitchFamily="34" charset="0"/>
                <a:ea typeface="Times New Roman" pitchFamily="18" charset="0"/>
                <a:cs typeface="Calibri" pitchFamily="34" charset="0"/>
              </a:rPr>
              <a:t>The first obvious and interesting portrait of Christ is </a:t>
            </a:r>
            <a:r>
              <a:rPr lang="en-US" sz="32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SAMUEL</a:t>
            </a:r>
            <a:r>
              <a:rPr lang="en-US" sz="3200" dirty="0">
                <a:solidFill>
                  <a:schemeClr val="bg1"/>
                </a:solidFill>
                <a:latin typeface="Calibri" pitchFamily="34" charset="0"/>
                <a:ea typeface="Times New Roman" pitchFamily="18" charset="0"/>
                <a:cs typeface="Calibri" pitchFamily="34" charset="0"/>
              </a:rPr>
              <a:t> in that he was a prophet, a priest, and though he was not a king, he was a judge who was used of God to inaugurate a new age.</a:t>
            </a:r>
          </a:p>
          <a:p>
            <a:pPr eaLnBrk="0" hangingPunct="0">
              <a:defRPr/>
            </a:pPr>
            <a:endParaRPr lang="en-US" sz="3200" dirty="0">
              <a:solidFill>
                <a:schemeClr val="bg1"/>
              </a:solidFill>
              <a:latin typeface="Calibri" pitchFamily="34" charset="0"/>
              <a:cs typeface="Calibri" pitchFamily="34" charset="0"/>
            </a:endParaRPr>
          </a:p>
          <a:p>
            <a:pPr eaLnBrk="0" hangingPunct="0">
              <a:defRPr/>
            </a:pPr>
            <a:r>
              <a:rPr lang="en-US" sz="3200" i="1" dirty="0">
                <a:solidFill>
                  <a:schemeClr val="bg1"/>
                </a:solidFill>
                <a:latin typeface="Calibri" pitchFamily="34" charset="0"/>
                <a:ea typeface="Calibri" pitchFamily="34" charset="0"/>
                <a:cs typeface="Calibri" pitchFamily="34" charset="0"/>
              </a:rPr>
              <a:t>The</a:t>
            </a:r>
            <a:r>
              <a:rPr lang="en-US" sz="3200" dirty="0">
                <a:solidFill>
                  <a:schemeClr val="bg1"/>
                </a:solidFill>
                <a:latin typeface="Calibri" pitchFamily="34" charset="0"/>
                <a:ea typeface="Calibri" pitchFamily="34" charset="0"/>
                <a:cs typeface="Calibri" pitchFamily="34" charset="0"/>
              </a:rPr>
              <a:t> primary portrait and anticipation of </a:t>
            </a:r>
            <a:r>
              <a:rPr lang="en-US" sz="3200" i="1" dirty="0">
                <a:solidFill>
                  <a:schemeClr val="bg1"/>
                </a:solidFill>
                <a:latin typeface="Calibri" pitchFamily="34" charset="0"/>
                <a:ea typeface="Calibri" pitchFamily="34" charset="0"/>
                <a:cs typeface="Calibri" pitchFamily="34" charset="0"/>
              </a:rPr>
              <a:t>Messiah</a:t>
            </a:r>
            <a:r>
              <a:rPr lang="en-US" sz="3200" dirty="0">
                <a:solidFill>
                  <a:schemeClr val="bg1"/>
                </a:solidFill>
                <a:latin typeface="Calibri" pitchFamily="34" charset="0"/>
                <a:ea typeface="Calibri" pitchFamily="34" charset="0"/>
                <a:cs typeface="Calibri" pitchFamily="34" charset="0"/>
              </a:rPr>
              <a:t> is found in the life of </a:t>
            </a:r>
            <a:r>
              <a:rPr lang="en-US" sz="3200" b="1" u="sng" dirty="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DAVID</a:t>
            </a:r>
            <a:r>
              <a:rPr lang="en-US" sz="3200" dirty="0">
                <a:solidFill>
                  <a:schemeClr val="bg1"/>
                </a:solidFill>
                <a:latin typeface="Calibri" pitchFamily="34" charset="0"/>
                <a:ea typeface="Calibri" pitchFamily="34" charset="0"/>
                <a:cs typeface="Calibri" pitchFamily="34" charset="0"/>
              </a:rPr>
              <a:t>. </a:t>
            </a:r>
            <a:endParaRPr lang="en-US" sz="3200" dirty="0">
              <a:solidFill>
                <a:schemeClr val="bg1"/>
              </a:solidFill>
              <a:latin typeface="Calibri" pitchFamily="34" charset="0"/>
              <a:cs typeface="Calibri" pitchFamily="34" charset="0"/>
            </a:endParaRPr>
          </a:p>
        </p:txBody>
      </p:sp>
      <p:sp>
        <p:nvSpPr>
          <p:cNvPr id="6" name="Rectangle 5"/>
          <p:cNvSpPr/>
          <p:nvPr/>
        </p:nvSpPr>
        <p:spPr>
          <a:xfrm>
            <a:off x="5652120" y="1268760"/>
            <a:ext cx="3240360" cy="5324535"/>
          </a:xfrm>
          <a:prstGeom prst="rect">
            <a:avLst/>
          </a:prstGeom>
          <a:effectLst>
            <a:reflection blurRad="6350" stA="50000" endA="300" endPos="90000" dir="5400000" sy="-100000" algn="bl" rotWithShape="0"/>
          </a:effectLst>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a:spAutoFit/>
          </a:bodyPr>
          <a:lstStyle/>
          <a:p>
            <a:pPr algn="ctr">
              <a:defRPr/>
            </a:pPr>
            <a:r>
              <a:rPr lang="en-SG" sz="2800" dirty="0">
                <a:effectLst>
                  <a:outerShdw blurRad="38100" dist="38100" dir="2700000" algn="tl">
                    <a:srgbClr val="000000">
                      <a:alpha val="43137"/>
                    </a:srgbClr>
                  </a:outerShdw>
                </a:effectLst>
              </a:rPr>
              <a:t>David, as a Type of Christ was a shepherd born in Bethlehem, a hero, had to endure the wilderness and the trials there and finally became king of Israel. </a:t>
            </a:r>
          </a:p>
          <a:p>
            <a:pPr>
              <a:defRPr/>
            </a:pPr>
            <a:endParaRPr lang="en-US" sz="2400" dirty="0"/>
          </a:p>
          <a:p>
            <a:pPr>
              <a:defRPr/>
            </a:pPr>
            <a:endParaRPr lang="en-US" sz="2400" dirty="0"/>
          </a:p>
          <a:p>
            <a:pPr>
              <a:defRPr/>
            </a:pPr>
            <a:endParaRPr lang="en-US" sz="2400" dirty="0"/>
          </a:p>
          <a:p>
            <a:pPr>
              <a:defRPr/>
            </a:pPr>
            <a:endParaRPr lang="en-US" sz="2400" dirty="0"/>
          </a:p>
          <a:p>
            <a:pPr>
              <a:defRPr/>
            </a:pPr>
            <a:endParaRPr lang="en-SG" sz="2400" dirty="0"/>
          </a:p>
          <a:p>
            <a:pPr>
              <a:defRPr/>
            </a:pPr>
            <a:endParaRPr lang="en-SG" sz="2400" dirty="0"/>
          </a:p>
        </p:txBody>
      </p:sp>
      <p:pic>
        <p:nvPicPr>
          <p:cNvPr id="57351" name="Picture 7" descr="davidanoin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292600"/>
            <a:ext cx="188436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B472A2E-E04A-BE59-919A-3F9E21AB37FD}"/>
              </a:ext>
            </a:extLst>
          </p:cNvPr>
          <p:cNvSpPr txBox="1"/>
          <p:nvPr/>
        </p:nvSpPr>
        <p:spPr>
          <a:xfrm>
            <a:off x="251539" y="591654"/>
            <a:ext cx="8568933"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(c) Messianic Christology of 1 &amp; 2 Samuel</a:t>
            </a:r>
            <a:endParaRPr lang="en-SG"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04449" name="Rectangle 1"/>
          <p:cNvSpPr>
            <a:spLocks noChangeArrowheads="1"/>
          </p:cNvSpPr>
          <p:nvPr/>
        </p:nvSpPr>
        <p:spPr bwMode="auto">
          <a:xfrm>
            <a:off x="107504" y="2339002"/>
            <a:ext cx="5616624" cy="3970318"/>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eaLnBrk="0" hangingPunct="0">
              <a:defRPr/>
            </a:pPr>
            <a:r>
              <a:rPr lang="en-US" sz="2800" dirty="0">
                <a:solidFill>
                  <a:schemeClr val="bg1"/>
                </a:solidFill>
                <a:ea typeface="Calibri" pitchFamily="34" charset="0"/>
                <a:cs typeface="Arial" pitchFamily="34" charset="0"/>
              </a:rPr>
              <a:t>Four basic divisions:</a:t>
            </a:r>
            <a:endParaRPr lang="en-US" sz="2800" dirty="0">
              <a:solidFill>
                <a:schemeClr val="bg1"/>
              </a:solidFill>
              <a:cs typeface="Arial" pitchFamily="34" charset="0"/>
            </a:endParaRPr>
          </a:p>
          <a:p>
            <a:pPr marL="514350" indent="-514350" eaLnBrk="0" hangingPunct="0">
              <a:buFontTx/>
              <a:buAutoNum type="romanLcPeriod"/>
              <a:defRPr/>
            </a:pP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PREPARATION</a:t>
            </a:r>
            <a:r>
              <a:rPr lang="en-US" sz="2800" dirty="0">
                <a:solidFill>
                  <a:schemeClr val="bg1"/>
                </a:solidFill>
                <a:ea typeface="Calibri" pitchFamily="34" charset="0"/>
                <a:cs typeface="Arial" pitchFamily="34" charset="0"/>
              </a:rPr>
              <a:t> of the People (Joshua 1-5) 1 Month</a:t>
            </a:r>
            <a:endParaRPr lang="en-US" sz="2800" dirty="0">
              <a:solidFill>
                <a:schemeClr val="bg1"/>
              </a:solidFill>
              <a:cs typeface="Arial" pitchFamily="34" charset="0"/>
            </a:endParaRPr>
          </a:p>
          <a:p>
            <a:pPr marL="514350" indent="-514350" eaLnBrk="0" hangingPunct="0">
              <a:buFontTx/>
              <a:buAutoNum type="romanLcPeriod"/>
              <a:defRPr/>
            </a:pP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CONQUERING</a:t>
            </a:r>
            <a:r>
              <a:rPr lang="en-US" sz="2800" dirty="0">
                <a:solidFill>
                  <a:schemeClr val="bg1"/>
                </a:solidFill>
                <a:ea typeface="Calibri" pitchFamily="34" charset="0"/>
                <a:cs typeface="Arial" pitchFamily="34" charset="0"/>
              </a:rPr>
              <a:t> the Land (Joshua 6-12) 7  Years</a:t>
            </a:r>
            <a:endParaRPr lang="en-US" sz="2800" dirty="0">
              <a:solidFill>
                <a:schemeClr val="bg1"/>
              </a:solidFill>
              <a:cs typeface="Arial" pitchFamily="34" charset="0"/>
            </a:endParaRPr>
          </a:p>
          <a:p>
            <a:pPr marL="514350" indent="-514350" eaLnBrk="0" hangingPunct="0">
              <a:buFontTx/>
              <a:buAutoNum type="romanLcPeriod"/>
              <a:defRPr/>
            </a:pP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DIVIDING</a:t>
            </a:r>
            <a:r>
              <a:rPr lang="en-US" sz="2800" dirty="0">
                <a:solidFill>
                  <a:schemeClr val="bg1"/>
                </a:solidFill>
                <a:ea typeface="Calibri" pitchFamily="34" charset="0"/>
                <a:cs typeface="Arial" pitchFamily="34" charset="0"/>
              </a:rPr>
              <a:t> the Land        (Joshua 13-21) 18 years</a:t>
            </a:r>
            <a:endParaRPr lang="en-US" sz="2800" dirty="0">
              <a:solidFill>
                <a:schemeClr val="bg1"/>
              </a:solidFill>
              <a:cs typeface="Arial" pitchFamily="34" charset="0"/>
            </a:endParaRPr>
          </a:p>
          <a:p>
            <a:pPr marL="514350" indent="-514350" eaLnBrk="0" hangingPunct="0">
              <a:buFontTx/>
              <a:buAutoNum type="romanLcPeriod"/>
              <a:defRPr/>
            </a:pPr>
            <a:r>
              <a:rPr lang="en-US" sz="2800" b="1" u="sng" dirty="0">
                <a:solidFill>
                  <a:schemeClr val="bg1"/>
                </a:solidFill>
                <a:effectLst>
                  <a:outerShdw blurRad="38100" dist="38100" dir="2700000" algn="tl">
                    <a:srgbClr val="000000">
                      <a:alpha val="43137"/>
                    </a:srgbClr>
                  </a:outerShdw>
                </a:effectLst>
                <a:ea typeface="Calibri" pitchFamily="34" charset="0"/>
                <a:cs typeface="Arial" pitchFamily="34" charset="0"/>
              </a:rPr>
              <a:t>RENEWAL</a:t>
            </a:r>
            <a:r>
              <a:rPr lang="en-US" sz="2800" dirty="0">
                <a:solidFill>
                  <a:schemeClr val="bg1"/>
                </a:solidFill>
                <a:ea typeface="Calibri" pitchFamily="34" charset="0"/>
                <a:cs typeface="Arial" pitchFamily="34" charset="0"/>
              </a:rPr>
              <a:t> of the Covenant (Joshua 22-24)</a:t>
            </a:r>
            <a:endParaRPr lang="en-US" sz="2800" dirty="0">
              <a:solidFill>
                <a:schemeClr val="bg1"/>
              </a:solidFill>
              <a:cs typeface="Arial" pitchFamily="34" charset="0"/>
            </a:endParaRPr>
          </a:p>
        </p:txBody>
      </p:sp>
      <p:pic>
        <p:nvPicPr>
          <p:cNvPr id="8" name="Picture 7" descr="joshua-commissioning.jpg"/>
          <p:cNvPicPr>
            <a:picLocks noChangeAspect="1"/>
          </p:cNvPicPr>
          <p:nvPr/>
        </p:nvPicPr>
        <p:blipFill>
          <a:blip r:embed="rId3" cstate="print"/>
          <a:stretch>
            <a:fillRect/>
          </a:stretch>
        </p:blipFill>
        <p:spPr>
          <a:xfrm>
            <a:off x="4595398" y="2309804"/>
            <a:ext cx="3600400" cy="3970318"/>
          </a:xfrm>
          <a:prstGeom prst="rect">
            <a:avLst/>
          </a:prstGeom>
          <a:effectLst>
            <a:reflection blurRad="6350" stA="50000" endA="300" endPos="90000" dir="5400000" sy="-100000" algn="bl" rotWithShape="0"/>
          </a:effectLst>
          <a:scene3d>
            <a:camera prst="perspectiveHeroicExtremeLeftFacing"/>
            <a:lightRig rig="threePt" dir="t"/>
          </a:scene3d>
          <a:sp3d>
            <a:bevelT/>
          </a:sp3d>
        </p:spPr>
      </p:pic>
      <p:sp>
        <p:nvSpPr>
          <p:cNvPr id="6" name="Rectangle 5"/>
          <p:cNvSpPr/>
          <p:nvPr/>
        </p:nvSpPr>
        <p:spPr>
          <a:xfrm>
            <a:off x="140309" y="1052736"/>
            <a:ext cx="8497888" cy="10779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3200" dirty="0"/>
              <a:t>Tradition has ascribed authorship to </a:t>
            </a:r>
            <a:r>
              <a:rPr lang="en-SG" sz="3200" b="1" u="sng" dirty="0">
                <a:effectLst>
                  <a:outerShdw blurRad="38100" dist="38100" dir="2700000" algn="tl">
                    <a:srgbClr val="000000">
                      <a:alpha val="43137"/>
                    </a:srgbClr>
                  </a:outerShdw>
                </a:effectLst>
              </a:rPr>
              <a:t>JOSHUA</a:t>
            </a:r>
            <a:r>
              <a:rPr lang="en-SG" sz="3200" dirty="0"/>
              <a:t>, with a date of writing approximately 1390 B.C. </a:t>
            </a:r>
          </a:p>
        </p:txBody>
      </p:sp>
      <p:sp>
        <p:nvSpPr>
          <p:cNvPr id="2" name="TextBox 1">
            <a:extLst>
              <a:ext uri="{FF2B5EF4-FFF2-40B4-BE49-F238E27FC236}">
                <a16:creationId xmlns:a16="http://schemas.microsoft.com/office/drawing/2014/main" id="{972F9618-F77F-3FEC-F8E8-89C0E26C17C3}"/>
              </a:ext>
            </a:extLst>
          </p:cNvPr>
          <p:cNvSpPr txBox="1"/>
          <p:nvPr/>
        </p:nvSpPr>
        <p:spPr>
          <a:xfrm>
            <a:off x="140309" y="511415"/>
            <a:ext cx="6663939"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(a) Orientation of the Book of Joshua.</a:t>
            </a:r>
            <a:endParaRPr lang="en-SG" sz="2800" b="1" dirty="0">
              <a:solidFill>
                <a:schemeClr val="bg1"/>
              </a:solidFill>
              <a:latin typeface="Arial" panose="020B0604020202020204" pitchFamily="34" charset="0"/>
              <a:cs typeface="Arial" panose="020B0604020202020204" pitchFamily="34" charset="0"/>
            </a:endParaRPr>
          </a:p>
        </p:txBody>
      </p:sp>
      <p:pic>
        <p:nvPicPr>
          <p:cNvPr id="4" name="Picture 3" descr="A person walking on a path with a sunset behind them&#10;&#10;AI-generated content may be incorrect.">
            <a:extLst>
              <a:ext uri="{FF2B5EF4-FFF2-40B4-BE49-F238E27FC236}">
                <a16:creationId xmlns:a16="http://schemas.microsoft.com/office/drawing/2014/main" id="{7BD2AC5F-464D-5F73-6730-19D2DA0BFF91}"/>
              </a:ext>
            </a:extLst>
          </p:cNvPr>
          <p:cNvPicPr>
            <a:picLocks noChangeAspect="1"/>
          </p:cNvPicPr>
          <p:nvPr/>
        </p:nvPicPr>
        <p:blipFill>
          <a:blip r:embed="rId4">
            <a:alphaModFix amt="88000"/>
            <a:extLst>
              <a:ext uri="{28A0092B-C50C-407E-A947-70E740481C1C}">
                <a14:useLocalDpi xmlns:a14="http://schemas.microsoft.com/office/drawing/2010/main" val="0"/>
              </a:ext>
            </a:extLst>
          </a:blip>
          <a:stretch>
            <a:fillRect/>
          </a:stretch>
        </p:blipFill>
        <p:spPr>
          <a:xfrm>
            <a:off x="4595398" y="2148750"/>
            <a:ext cx="4454950" cy="4914900"/>
          </a:xfrm>
          <a:prstGeom prst="rect">
            <a:avLst/>
          </a:prstGeom>
          <a:effectLst>
            <a:softEdge rad="330200"/>
          </a:effectLst>
        </p:spPr>
      </p:pic>
      <p:sp>
        <p:nvSpPr>
          <p:cNvPr id="7" name="Rectangle: Rounded Corners 6">
            <a:extLst>
              <a:ext uri="{FF2B5EF4-FFF2-40B4-BE49-F238E27FC236}">
                <a16:creationId xmlns:a16="http://schemas.microsoft.com/office/drawing/2014/main" id="{9A76DBD6-9BB7-0E48-C247-DCF17959217F}"/>
              </a:ext>
            </a:extLst>
          </p:cNvPr>
          <p:cNvSpPr/>
          <p:nvPr/>
        </p:nvSpPr>
        <p:spPr>
          <a:xfrm>
            <a:off x="4932040" y="2339002"/>
            <a:ext cx="1224136" cy="94598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0" name="Straight Connector 9">
            <a:extLst>
              <a:ext uri="{FF2B5EF4-FFF2-40B4-BE49-F238E27FC236}">
                <a16:creationId xmlns:a16="http://schemas.microsoft.com/office/drawing/2014/main" id="{BF0A5921-396C-9E15-29E9-378890EF0E42}"/>
              </a:ext>
            </a:extLst>
          </p:cNvPr>
          <p:cNvCxnSpPr/>
          <p:nvPr/>
        </p:nvCxnSpPr>
        <p:spPr>
          <a:xfrm flipH="1">
            <a:off x="3829661" y="2810446"/>
            <a:ext cx="1119184" cy="43204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32FAA770-D15C-8F44-AAF1-2EBF1C271362}"/>
              </a:ext>
            </a:extLst>
          </p:cNvPr>
          <p:cNvSpPr/>
          <p:nvPr/>
        </p:nvSpPr>
        <p:spPr>
          <a:xfrm>
            <a:off x="7186658" y="2811993"/>
            <a:ext cx="1451539" cy="43050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4" name="Straight Connector 13">
            <a:extLst>
              <a:ext uri="{FF2B5EF4-FFF2-40B4-BE49-F238E27FC236}">
                <a16:creationId xmlns:a16="http://schemas.microsoft.com/office/drawing/2014/main" id="{869F6B3B-1B53-8021-34B6-1FFE05BAB19D}"/>
              </a:ext>
            </a:extLst>
          </p:cNvPr>
          <p:cNvCxnSpPr>
            <a:cxnSpLocks/>
          </p:cNvCxnSpPr>
          <p:nvPr/>
        </p:nvCxnSpPr>
        <p:spPr>
          <a:xfrm flipH="1">
            <a:off x="3491880" y="2996952"/>
            <a:ext cx="3672408" cy="115212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C390BF8-C858-2358-8CF6-245A5CC2C281}"/>
              </a:ext>
            </a:extLst>
          </p:cNvPr>
          <p:cNvSpPr/>
          <p:nvPr/>
        </p:nvSpPr>
        <p:spPr>
          <a:xfrm>
            <a:off x="6211712" y="3314182"/>
            <a:ext cx="2248719" cy="3013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6" name="Straight Connector 25">
            <a:extLst>
              <a:ext uri="{FF2B5EF4-FFF2-40B4-BE49-F238E27FC236}">
                <a16:creationId xmlns:a16="http://schemas.microsoft.com/office/drawing/2014/main" id="{11F73DED-430C-99DF-9BD2-EAF52F047400}"/>
              </a:ext>
            </a:extLst>
          </p:cNvPr>
          <p:cNvCxnSpPr>
            <a:cxnSpLocks/>
          </p:cNvCxnSpPr>
          <p:nvPr/>
        </p:nvCxnSpPr>
        <p:spPr>
          <a:xfrm flipH="1">
            <a:off x="3989011" y="3615507"/>
            <a:ext cx="2222701" cy="142302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3572F8ED-8667-FE80-47E0-C719E4E9DCA0}"/>
              </a:ext>
            </a:extLst>
          </p:cNvPr>
          <p:cNvSpPr/>
          <p:nvPr/>
        </p:nvSpPr>
        <p:spPr>
          <a:xfrm>
            <a:off x="6156176" y="4167182"/>
            <a:ext cx="2304254" cy="35491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9" name="Straight Connector 28">
            <a:extLst>
              <a:ext uri="{FF2B5EF4-FFF2-40B4-BE49-F238E27FC236}">
                <a16:creationId xmlns:a16="http://schemas.microsoft.com/office/drawing/2014/main" id="{D92AB046-FE0F-2DEF-3E57-D2014A838934}"/>
              </a:ext>
            </a:extLst>
          </p:cNvPr>
          <p:cNvCxnSpPr>
            <a:cxnSpLocks/>
          </p:cNvCxnSpPr>
          <p:nvPr/>
        </p:nvCxnSpPr>
        <p:spPr>
          <a:xfrm flipH="1">
            <a:off x="4301545" y="4479603"/>
            <a:ext cx="1854631" cy="12788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5E092E9-7F7A-B02A-E859-29912C7E11BE}"/>
              </a:ext>
            </a:extLst>
          </p:cNvPr>
          <p:cNvSpPr/>
          <p:nvPr/>
        </p:nvSpPr>
        <p:spPr>
          <a:xfrm>
            <a:off x="5328084" y="5348494"/>
            <a:ext cx="3419872" cy="1444770"/>
          </a:xfrm>
          <a:prstGeom prst="rect">
            <a:avLst/>
          </a:prstGeom>
          <a:solidFill>
            <a:schemeClr val="dk1">
              <a:alpha val="5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t>“To this day” infers an editor or second author. This a foundational book in the last era of formation.</a:t>
            </a:r>
            <a:endParaRPr lang="en-SG"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04449"/>
                                        </p:tgtEl>
                                        <p:attrNameLst>
                                          <p:attrName>style.visibility</p:attrName>
                                        </p:attrNameLst>
                                      </p:cBhvr>
                                      <p:to>
                                        <p:strVal val="visible"/>
                                      </p:to>
                                    </p:set>
                                    <p:animEffect transition="in" filter="fade">
                                      <p:cBhvr>
                                        <p:cTn id="7" dur="800" decel="100000"/>
                                        <p:tgtEl>
                                          <p:spTgt spid="104449"/>
                                        </p:tgtEl>
                                      </p:cBhvr>
                                    </p:animEffect>
                                    <p:anim calcmode="lin" valueType="num">
                                      <p:cBhvr>
                                        <p:cTn id="8" dur="800" decel="100000" fill="hold"/>
                                        <p:tgtEl>
                                          <p:spTgt spid="104449"/>
                                        </p:tgtEl>
                                        <p:attrNameLst>
                                          <p:attrName>style.rotation</p:attrName>
                                        </p:attrNameLst>
                                      </p:cBhvr>
                                      <p:tavLst>
                                        <p:tav tm="0">
                                          <p:val>
                                            <p:fltVal val="-90"/>
                                          </p:val>
                                        </p:tav>
                                        <p:tav tm="100000">
                                          <p:val>
                                            <p:fltVal val="0"/>
                                          </p:val>
                                        </p:tav>
                                      </p:tavLst>
                                    </p:anim>
                                    <p:anim calcmode="lin" valueType="num">
                                      <p:cBhvr>
                                        <p:cTn id="9" dur="800" decel="100000" fill="hold"/>
                                        <p:tgtEl>
                                          <p:spTgt spid="104449"/>
                                        </p:tgtEl>
                                        <p:attrNameLst>
                                          <p:attrName>ppt_x</p:attrName>
                                        </p:attrNameLst>
                                      </p:cBhvr>
                                      <p:tavLst>
                                        <p:tav tm="0">
                                          <p:val>
                                            <p:strVal val="#ppt_x+0.4"/>
                                          </p:val>
                                        </p:tav>
                                        <p:tav tm="100000">
                                          <p:val>
                                            <p:strVal val="#ppt_x-0.05"/>
                                          </p:val>
                                        </p:tav>
                                      </p:tavLst>
                                    </p:anim>
                                    <p:anim calcmode="lin" valueType="num">
                                      <p:cBhvr>
                                        <p:cTn id="10" dur="800" decel="100000" fill="hold"/>
                                        <p:tgtEl>
                                          <p:spTgt spid="10444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444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444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anim calcmode="lin" valueType="num">
                                      <p:cBhvr>
                                        <p:cTn id="74" dur="1000" fill="hold"/>
                                        <p:tgtEl>
                                          <p:spTgt spid="28"/>
                                        </p:tgtEl>
                                        <p:attrNameLst>
                                          <p:attrName>ppt_x</p:attrName>
                                        </p:attrNameLst>
                                      </p:cBhvr>
                                      <p:tavLst>
                                        <p:tav tm="0">
                                          <p:val>
                                            <p:strVal val="#ppt_x"/>
                                          </p:val>
                                        </p:tav>
                                        <p:tav tm="100000">
                                          <p:val>
                                            <p:strVal val="#ppt_x"/>
                                          </p:val>
                                        </p:tav>
                                      </p:tavLst>
                                    </p:anim>
                                    <p:anim calcmode="lin" valueType="num">
                                      <p:cBhvr>
                                        <p:cTn id="7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1000"/>
                                        <p:tgtEl>
                                          <p:spTgt spid="3"/>
                                        </p:tgtEl>
                                      </p:cBhvr>
                                    </p:animEffect>
                                    <p:anim calcmode="lin" valueType="num">
                                      <p:cBhvr>
                                        <p:cTn id="81" dur="1000" fill="hold"/>
                                        <p:tgtEl>
                                          <p:spTgt spid="3"/>
                                        </p:tgtEl>
                                        <p:attrNameLst>
                                          <p:attrName>ppt_x</p:attrName>
                                        </p:attrNameLst>
                                      </p:cBhvr>
                                      <p:tavLst>
                                        <p:tav tm="0">
                                          <p:val>
                                            <p:strVal val="#ppt_x"/>
                                          </p:val>
                                        </p:tav>
                                        <p:tav tm="100000">
                                          <p:val>
                                            <p:strVal val="#ppt_x"/>
                                          </p:val>
                                        </p:tav>
                                      </p:tavLst>
                                    </p:anim>
                                    <p:anim calcmode="lin" valueType="num">
                                      <p:cBhvr>
                                        <p:cTn id="8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5" grpId="0" animBg="1"/>
      <p:bldP spid="28"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96703-ACB2-E024-7D7A-A8E3E55D35AE}"/>
            </a:ext>
          </a:extLst>
        </p:cNvPr>
        <p:cNvGrpSpPr/>
        <p:nvPr/>
      </p:nvGrpSpPr>
      <p:grpSpPr>
        <a:xfrm>
          <a:off x="0" y="0"/>
          <a:ext cx="0" cy="0"/>
          <a:chOff x="0" y="0"/>
          <a:chExt cx="0" cy="0"/>
        </a:xfrm>
      </p:grpSpPr>
      <p:pic>
        <p:nvPicPr>
          <p:cNvPr id="57346" name="Picture 3">
            <a:extLst>
              <a:ext uri="{FF2B5EF4-FFF2-40B4-BE49-F238E27FC236}">
                <a16:creationId xmlns:a16="http://schemas.microsoft.com/office/drawing/2014/main" id="{4C356992-832C-6943-C8D1-D461CBBBDC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AA703DC-22E5-3541-1D9C-76C250C49357}"/>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5777" name="Rectangle 1">
            <a:extLst>
              <a:ext uri="{FF2B5EF4-FFF2-40B4-BE49-F238E27FC236}">
                <a16:creationId xmlns:a16="http://schemas.microsoft.com/office/drawing/2014/main" id="{EE75B948-B3AA-18A1-7D46-1C36F4FB6C5B}"/>
              </a:ext>
            </a:extLst>
          </p:cNvPr>
          <p:cNvSpPr>
            <a:spLocks noChangeArrowheads="1"/>
          </p:cNvSpPr>
          <p:nvPr/>
        </p:nvSpPr>
        <p:spPr bwMode="auto">
          <a:xfrm>
            <a:off x="179512" y="1205948"/>
            <a:ext cx="8534920" cy="5509200"/>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wrap="square" anchor="ctr">
            <a:spAutoFit/>
          </a:bodyPr>
          <a:lstStyle/>
          <a:p>
            <a:pPr algn="just" eaLnBrk="0" hangingPunct="0">
              <a:defRPr/>
            </a:pPr>
            <a:r>
              <a:rPr lang="en-US" sz="3200" dirty="0">
                <a:latin typeface="Arial" panose="020B0604020202020204" pitchFamily="34" charset="0"/>
                <a:cs typeface="Arial" panose="020B0604020202020204" pitchFamily="34" charset="0"/>
              </a:rPr>
              <a:t>With the exception of his sins, David remains a type of Christ as the king of Israel. It is in this chapter that God establishes the Davidic Covenant (2 Sam 7:13-16) which ultimately has its fulfillment in the person of Christ. God’s promise to David explains why the title “Son of David” was used in New Testament times as another name for the Messiah, or the Anointed One. Notice how the phrase “the Lord’s anointed,” is used frequently throughout Samuel.</a:t>
            </a:r>
            <a:endParaRPr lang="en-US" sz="32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5FED7EF-BB8D-C44F-4F4E-DB25C8BF48D0}"/>
              </a:ext>
            </a:extLst>
          </p:cNvPr>
          <p:cNvSpPr txBox="1"/>
          <p:nvPr/>
        </p:nvSpPr>
        <p:spPr>
          <a:xfrm>
            <a:off x="251539" y="591654"/>
            <a:ext cx="8568933" cy="523220"/>
          </a:xfrm>
          <a:prstGeom prst="rect">
            <a:avLst/>
          </a:prstGeom>
          <a:solidFill>
            <a:schemeClr val="tx1">
              <a:alpha val="43000"/>
            </a:schemeClr>
          </a:solidFill>
          <a:effectLst>
            <a:softEdge rad="63500"/>
          </a:effectLst>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(c) Messianic Christology of 1 &amp; 2 Samuel</a:t>
            </a:r>
            <a:endParaRPr lang="en-SG"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75849"/>
      </p:ext>
    </p:extLst>
  </p:cSld>
  <p:clrMapOvr>
    <a:masterClrMapping/>
  </p:clrMapOvr>
  <p:transition spd="slow">
    <p:circl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62081-3C45-278F-BFF1-2A8F542D8F4F}"/>
            </a:ext>
          </a:extLst>
        </p:cNvPr>
        <p:cNvGrpSpPr/>
        <p:nvPr/>
      </p:nvGrpSpPr>
      <p:grpSpPr>
        <a:xfrm>
          <a:off x="0" y="0"/>
          <a:ext cx="0" cy="0"/>
          <a:chOff x="0" y="0"/>
          <a:chExt cx="0" cy="0"/>
        </a:xfrm>
      </p:grpSpPr>
      <p:pic>
        <p:nvPicPr>
          <p:cNvPr id="79874" name="Picture 3">
            <a:extLst>
              <a:ext uri="{FF2B5EF4-FFF2-40B4-BE49-F238E27FC236}">
                <a16:creationId xmlns:a16="http://schemas.microsoft.com/office/drawing/2014/main" id="{5E4A1161-B08F-C1A5-B479-EA27D1CB0A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text on a white background&#10;&#10;AI-generated content may be incorrect.">
            <a:extLst>
              <a:ext uri="{FF2B5EF4-FFF2-40B4-BE49-F238E27FC236}">
                <a16:creationId xmlns:a16="http://schemas.microsoft.com/office/drawing/2014/main" id="{A38FA1D2-9668-9212-B2E4-61C77978C6C3}"/>
              </a:ext>
            </a:extLst>
          </p:cNvPr>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1" y="21320"/>
            <a:ext cx="9144000" cy="6858000"/>
          </a:xfrm>
          <a:prstGeom prst="rect">
            <a:avLst/>
          </a:prstGeom>
        </p:spPr>
      </p:pic>
      <p:sp>
        <p:nvSpPr>
          <p:cNvPr id="4" name="Rectangle 3">
            <a:extLst>
              <a:ext uri="{FF2B5EF4-FFF2-40B4-BE49-F238E27FC236}">
                <a16:creationId xmlns:a16="http://schemas.microsoft.com/office/drawing/2014/main" id="{F8F41FB5-DCD5-C14A-4D05-2E752271410B}"/>
              </a:ext>
            </a:extLst>
          </p:cNvPr>
          <p:cNvSpPr/>
          <p:nvPr/>
        </p:nvSpPr>
        <p:spPr>
          <a:xfrm>
            <a:off x="2321718" y="6117330"/>
            <a:ext cx="3713452"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Quoting Psalm 110:1</a:t>
            </a:r>
          </a:p>
        </p:txBody>
      </p:sp>
    </p:spTree>
    <p:extLst>
      <p:ext uri="{BB962C8B-B14F-4D97-AF65-F5344CB8AC3E}">
        <p14:creationId xmlns:p14="http://schemas.microsoft.com/office/powerpoint/2010/main" val="2476565004"/>
      </p:ext>
    </p:extLst>
  </p:cSld>
  <p:clrMapOvr>
    <a:masterClrMapping/>
  </p:clrMapOvr>
  <p:transition spd="slow">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 name="Picture 6" descr="Samuelbridge.gif"/>
          <p:cNvPicPr>
            <a:picLocks noChangeAspect="1"/>
          </p:cNvPicPr>
          <p:nvPr/>
        </p:nvPicPr>
        <p:blipFill>
          <a:blip r:embed="rId3" cstate="print"/>
          <a:stretch>
            <a:fillRect/>
          </a:stretch>
        </p:blipFill>
        <p:spPr>
          <a:xfrm>
            <a:off x="198517" y="342907"/>
            <a:ext cx="8353266" cy="489654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8373" name="Picture 7" descr="gideon_blowing_trumpet_smashed_jars_l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7037" y="1368935"/>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8" descr="king_praying_to_god_lg_clr_R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5381" y="1180647"/>
            <a:ext cx="13620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9" descr="moses_kneel_praising_God_md_cl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5033" y="2393931"/>
            <a:ext cx="1047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55576" y="4941168"/>
            <a:ext cx="7704856" cy="1754326"/>
          </a:xfrm>
          <a:prstGeom prst="rect">
            <a:avLst/>
          </a:prstGeom>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3600" dirty="0"/>
              <a:t>The prophet Samuel acts as a </a:t>
            </a:r>
            <a:r>
              <a:rPr lang="en-SG" sz="3600" b="1" u="sng" dirty="0">
                <a:effectLst>
                  <a:outerShdw blurRad="38100" dist="38100" dir="2700000" algn="tl">
                    <a:srgbClr val="000000">
                      <a:alpha val="43137"/>
                    </a:srgbClr>
                  </a:outerShdw>
                </a:effectLst>
              </a:rPr>
              <a:t>BRIDGE</a:t>
            </a:r>
            <a:r>
              <a:rPr lang="en-SG" sz="3600" dirty="0"/>
              <a:t> between the Judges and the kings and shows us God’s purposes for the monarchy </a:t>
            </a:r>
          </a:p>
        </p:txBody>
      </p:sp>
      <p:sp>
        <p:nvSpPr>
          <p:cNvPr id="2" name="TextBox 1">
            <a:extLst>
              <a:ext uri="{FF2B5EF4-FFF2-40B4-BE49-F238E27FC236}">
                <a16:creationId xmlns:a16="http://schemas.microsoft.com/office/drawing/2014/main" id="{C2336757-4C9C-20A3-A1E9-DBAB9988B8FC}"/>
              </a:ext>
            </a:extLst>
          </p:cNvPr>
          <p:cNvSpPr txBox="1"/>
          <p:nvPr/>
        </p:nvSpPr>
        <p:spPr>
          <a:xfrm>
            <a:off x="23335" y="525012"/>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Contribution to Jewish History</a:t>
            </a:r>
            <a:endParaRPr lang="en-SG" sz="3200" b="1" dirty="0">
              <a:solidFill>
                <a:schemeClr val="bg1"/>
              </a:solidFill>
              <a:latin typeface="Arial" panose="020B0604020202020204" pitchFamily="34" charset="0"/>
              <a:cs typeface="Arial" panose="020B0604020202020204" pitchFamily="34" charset="0"/>
            </a:endParaRPr>
          </a:p>
        </p:txBody>
      </p:sp>
      <p:pic>
        <p:nvPicPr>
          <p:cNvPr id="4" name="Picture 3" descr="A blue and white text&#10;&#10;AI-generated content may be incorrect.">
            <a:extLst>
              <a:ext uri="{FF2B5EF4-FFF2-40B4-BE49-F238E27FC236}">
                <a16:creationId xmlns:a16="http://schemas.microsoft.com/office/drawing/2014/main" id="{2E994790-84BB-D86E-4752-72B562416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7708"/>
            <a:ext cx="9144000" cy="685800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9" name="Picture 8" descr="SaulDavidSolomon.gif"/>
          <p:cNvPicPr>
            <a:picLocks noChangeAspect="1"/>
          </p:cNvPicPr>
          <p:nvPr/>
        </p:nvPicPr>
        <p:blipFill>
          <a:blip r:embed="rId3" cstate="print">
            <a:duotone>
              <a:prstClr val="black"/>
              <a:schemeClr val="accent3">
                <a:tint val="45000"/>
                <a:satMod val="400000"/>
              </a:schemeClr>
            </a:duotone>
          </a:blip>
          <a:stretch>
            <a:fillRect/>
          </a:stretch>
        </p:blipFill>
        <p:spPr>
          <a:xfrm>
            <a:off x="107504" y="-603448"/>
            <a:ext cx="8568952" cy="7173417"/>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1">
            <a:extLst>
              <a:ext uri="{FF2B5EF4-FFF2-40B4-BE49-F238E27FC236}">
                <a16:creationId xmlns:a16="http://schemas.microsoft.com/office/drawing/2014/main" id="{F8A85D7F-4CBA-C43F-8F35-724DF09763DD}"/>
              </a:ext>
            </a:extLst>
          </p:cNvPr>
          <p:cNvSpPr/>
          <p:nvPr/>
        </p:nvSpPr>
        <p:spPr>
          <a:xfrm>
            <a:off x="3005310" y="3620364"/>
            <a:ext cx="1555882" cy="400110"/>
          </a:xfrm>
          <a:prstGeom prst="rect">
            <a:avLst/>
          </a:prstGeom>
          <a:solidFill>
            <a:srgbClr val="E7E2D9"/>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lumMod val="95000"/>
                    <a:lumOff val="5000"/>
                  </a:schemeClr>
                </a:solidFill>
                <a:latin typeface="Arial" panose="020B0604020202020204" pitchFamily="34" charset="0"/>
                <a:cs typeface="Arial" panose="020B0604020202020204" pitchFamily="34" charset="0"/>
              </a:rPr>
              <a:t>- Shepherd Boy</a:t>
            </a:r>
            <a:endParaRPr lang="en-SG" sz="1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FDC045F-1483-5741-7E1D-7A4F1C10CDA9}"/>
              </a:ext>
            </a:extLst>
          </p:cNvPr>
          <p:cNvSpPr/>
          <p:nvPr/>
        </p:nvSpPr>
        <p:spPr>
          <a:xfrm rot="21438839">
            <a:off x="2142036" y="894864"/>
            <a:ext cx="1633865" cy="352010"/>
          </a:xfrm>
          <a:prstGeom prst="rect">
            <a:avLst/>
          </a:prstGeom>
          <a:solidFill>
            <a:srgbClr val="E7E2D9"/>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95000"/>
                    <a:lumOff val="5000"/>
                  </a:schemeClr>
                </a:solidFill>
                <a:latin typeface="Arial" panose="020B0604020202020204" pitchFamily="34" charset="0"/>
                <a:cs typeface="Arial" panose="020B0604020202020204" pitchFamily="34" charset="0"/>
              </a:rPr>
              <a:t>Israel Demands a King</a:t>
            </a:r>
            <a:endParaRPr lang="en-SG" sz="10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ransition spd="slow">
    <p:circl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0537-6005-A9FE-F23D-FF0F967C8E99}"/>
            </a:ext>
          </a:extLst>
        </p:cNvPr>
        <p:cNvGrpSpPr/>
        <p:nvPr/>
      </p:nvGrpSpPr>
      <p:grpSpPr>
        <a:xfrm>
          <a:off x="0" y="0"/>
          <a:ext cx="0" cy="0"/>
          <a:chOff x="0" y="0"/>
          <a:chExt cx="0" cy="0"/>
        </a:xfrm>
      </p:grpSpPr>
      <p:pic>
        <p:nvPicPr>
          <p:cNvPr id="58370" name="Picture 3">
            <a:extLst>
              <a:ext uri="{FF2B5EF4-FFF2-40B4-BE49-F238E27FC236}">
                <a16:creationId xmlns:a16="http://schemas.microsoft.com/office/drawing/2014/main" id="{E6DDB49A-6897-E960-5972-9E38895D72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5" y="103458"/>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AE75E68-DF7D-68C0-C5F5-DF851729D175}"/>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58373" name="Picture 7" descr="gideon_blowing_trumpet_smashed_jars_lg_clr.gif">
            <a:extLst>
              <a:ext uri="{FF2B5EF4-FFF2-40B4-BE49-F238E27FC236}">
                <a16:creationId xmlns:a16="http://schemas.microsoft.com/office/drawing/2014/main" id="{5D688AFC-FAE3-F856-CC3B-61C8914C0B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7037" y="1368935"/>
            <a:ext cx="1143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8" descr="king_praying_to_god_lg_clr_RT.gif">
            <a:extLst>
              <a:ext uri="{FF2B5EF4-FFF2-40B4-BE49-F238E27FC236}">
                <a16:creationId xmlns:a16="http://schemas.microsoft.com/office/drawing/2014/main" id="{025E83F4-FDB4-E1B9-BEDE-D8B11772B5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5381" y="1180647"/>
            <a:ext cx="13620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9" descr="moses_kneel_praising_God_md_clr.gif">
            <a:extLst>
              <a:ext uri="{FF2B5EF4-FFF2-40B4-BE49-F238E27FC236}">
                <a16:creationId xmlns:a16="http://schemas.microsoft.com/office/drawing/2014/main" id="{0386BD4D-A8CA-06D6-6854-399511BBF0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5033" y="2393931"/>
            <a:ext cx="10477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CBA2A8D-C7A5-A28C-1786-89C3DE65DBA1}"/>
              </a:ext>
            </a:extLst>
          </p:cNvPr>
          <p:cNvSpPr/>
          <p:nvPr/>
        </p:nvSpPr>
        <p:spPr>
          <a:xfrm>
            <a:off x="120173" y="1109787"/>
            <a:ext cx="8856984" cy="5632311"/>
          </a:xfrm>
          <a:prstGeom prst="rect">
            <a:avLst/>
          </a:prstGeom>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defRPr/>
            </a:pPr>
            <a:r>
              <a:rPr lang="en-US" sz="2400" dirty="0">
                <a:latin typeface="Arial" panose="020B0604020202020204" pitchFamily="34" charset="0"/>
                <a:cs typeface="Arial" panose="020B0604020202020204" pitchFamily="34" charset="0"/>
              </a:rPr>
              <a:t>God’s plans for monarchy were much different than what the people envisioned. Israel’s king was not to be like the kings of other nations. He was not a god or a law unto himself, but instead he was subject to the covenant law and the prophets as God’s enforcers of the covenant. Israel’s king was also to reflect the character of God because he led the nation spiritually as God’s representative. God’s design for the monarchy and the failure of Israel’s kings to conform to that design are key points that help us to understand the rest of the Old Testament story. Samuel introduces us to the Davidic Covenant (see 2 Sam 7.11-16). God promises David a house (a dynasty) and a kingdom that will never end. This was partially fulfilled in the days of Israel’s monarchy (Judah had only one dynasty, in contrast to many dynasties in Israel). However, ultimate fulfilment of this covenant promise awaits Yeshua’s (Jesus’) second coming. </a:t>
            </a:r>
            <a:endParaRPr lang="en-SG"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A13444-05DB-07CC-FBFB-AC5ACEC2E263}"/>
              </a:ext>
            </a:extLst>
          </p:cNvPr>
          <p:cNvSpPr txBox="1"/>
          <p:nvPr/>
        </p:nvSpPr>
        <p:spPr>
          <a:xfrm>
            <a:off x="23335" y="525012"/>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(d) Contribution to Jewish History</a:t>
            </a: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303672"/>
      </p:ext>
    </p:extLst>
  </p:cSld>
  <p:clrMapOvr>
    <a:masterClrMapping/>
  </p:clrMapOvr>
  <p:transition spd="slow">
    <p:circl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6561" name="Rectangle 1"/>
          <p:cNvSpPr>
            <a:spLocks noChangeArrowheads="1"/>
          </p:cNvSpPr>
          <p:nvPr/>
        </p:nvSpPr>
        <p:spPr bwMode="auto">
          <a:xfrm>
            <a:off x="611560" y="1844824"/>
            <a:ext cx="10657184" cy="3739485"/>
          </a:xfrm>
          <a:prstGeom prst="rect">
            <a:avLst/>
          </a:prstGeom>
          <a:ln>
            <a:headEnd/>
            <a:tailEnd/>
          </a:ln>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lIns="228528" bIns="0" anchor="ctr">
            <a:spAutoFit/>
          </a:bodyPr>
          <a:lstStyle/>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a:t>
            </a:r>
            <a:r>
              <a:rPr lang="en-US" sz="24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United</a:t>
            </a:r>
            <a:r>
              <a:rPr lang="en-US" sz="2400" dirty="0">
                <a:solidFill>
                  <a:schemeClr val="bg1"/>
                </a:solidFill>
                <a:latin typeface="Calibri" pitchFamily="34" charset="0"/>
                <a:ea typeface="Times New Roman" pitchFamily="18" charset="0"/>
                <a:cs typeface="Calibri" pitchFamily="34" charset="0"/>
              </a:rPr>
              <a:t> Monarchy - 1st Samuel is a transition period.  Israel is still young and in 	training.</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There was a loose confederacy-1 banner over all. </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Samuel appoints first king to begin monarchy: </a:t>
            </a:r>
            <a:r>
              <a:rPr lang="en-US" sz="24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SAUL</a:t>
            </a:r>
            <a:r>
              <a:rPr lang="en-US" sz="2400" dirty="0">
                <a:solidFill>
                  <a:schemeClr val="bg1"/>
                </a:solidFill>
                <a:latin typeface="Calibri" pitchFamily="34" charset="0"/>
                <a:ea typeface="Times New Roman" pitchFamily="18" charset="0"/>
                <a:cs typeface="Calibri" pitchFamily="34" charset="0"/>
              </a:rPr>
              <a:t>. He had a good start but a 	bad finish.</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God rejected Saul and another king, </a:t>
            </a:r>
            <a:r>
              <a:rPr lang="en-US" sz="24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DAVID</a:t>
            </a:r>
            <a:r>
              <a:rPr lang="en-US" sz="2400" dirty="0">
                <a:solidFill>
                  <a:schemeClr val="bg1"/>
                </a:solidFill>
                <a:latin typeface="Calibri" pitchFamily="34" charset="0"/>
                <a:ea typeface="Times New Roman" pitchFamily="18" charset="0"/>
                <a:cs typeface="Calibri" pitchFamily="34" charset="0"/>
              </a:rPr>
              <a:t> was appointed.</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1 Samuel records the rise &amp; fall of Saul.</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David kills Goliath.</a:t>
            </a:r>
          </a:p>
          <a:p>
            <a:pPr eaLnBrk="0" hangingPunct="0">
              <a:buFontTx/>
              <a:buChar char="•"/>
              <a:defRPr/>
            </a:pPr>
            <a:r>
              <a:rPr lang="en-US" sz="2400" dirty="0">
                <a:solidFill>
                  <a:schemeClr val="bg1"/>
                </a:solidFill>
                <a:latin typeface="Calibri" pitchFamily="34" charset="0"/>
                <a:ea typeface="Times New Roman" pitchFamily="18" charset="0"/>
                <a:cs typeface="Calibri" pitchFamily="34" charset="0"/>
              </a:rPr>
              <a:t> Struggle between Saul &amp; David.</a:t>
            </a:r>
          </a:p>
          <a:p>
            <a:pPr eaLnBrk="0" hangingPunct="0">
              <a:buFontTx/>
              <a:buChar char="•"/>
              <a:defRPr/>
            </a:pPr>
            <a:r>
              <a:rPr lang="en-US" sz="2400" dirty="0">
                <a:solidFill>
                  <a:schemeClr val="bg1"/>
                </a:solidFill>
                <a:latin typeface="Calibri" pitchFamily="34" charset="0"/>
                <a:ea typeface="Calibri" pitchFamily="34" charset="0"/>
                <a:cs typeface="Calibri" pitchFamily="34" charset="0"/>
              </a:rPr>
              <a:t> Deaths at end of 1st Samuel-Saul, Jonathan, Samuel. </a:t>
            </a:r>
            <a:endParaRPr lang="en-US" sz="2400" dirty="0">
              <a:solidFill>
                <a:schemeClr val="bg1"/>
              </a:solidFill>
              <a:latin typeface="Calibri" pitchFamily="34" charset="0"/>
              <a:cs typeface="Calibri" pitchFamily="34" charset="0"/>
            </a:endParaRPr>
          </a:p>
        </p:txBody>
      </p:sp>
      <p:sp>
        <p:nvSpPr>
          <p:cNvPr id="7" name="TextBox 6"/>
          <p:cNvSpPr txBox="1"/>
          <p:nvPr/>
        </p:nvSpPr>
        <p:spPr>
          <a:xfrm>
            <a:off x="2627784" y="620688"/>
            <a:ext cx="3600400" cy="1107996"/>
          </a:xfrm>
          <a:prstGeom prst="rect">
            <a:avLst/>
          </a:prstGeom>
          <a:scene3d>
            <a:camera prst="perspectiveAbove"/>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6600" b="1" dirty="0">
                <a:effectLst>
                  <a:outerShdw blurRad="38100" dist="38100" dir="2700000" algn="tl">
                    <a:srgbClr val="000000">
                      <a:alpha val="43137"/>
                    </a:srgbClr>
                  </a:outerShdw>
                </a:effectLst>
                <a:latin typeface="Calibri" pitchFamily="34" charset="0"/>
                <a:cs typeface="Calibri" pitchFamily="34" charset="0"/>
              </a:rPr>
              <a:t>1 Samuel</a:t>
            </a:r>
            <a:endParaRPr lang="en-SG" sz="66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59398" name="Picture 5" descr="david_goliath_victory_lg_clr_3183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4437063"/>
            <a:ext cx="28733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6" name="Picture 5" descr="1-Samuel.jpg"/>
          <p:cNvPicPr>
            <a:picLocks noChangeAspect="1"/>
          </p:cNvPicPr>
          <p:nvPr/>
        </p:nvPicPr>
        <p:blipFill>
          <a:blip r:embed="rId3" cstate="print"/>
          <a:stretch>
            <a:fillRect/>
          </a:stretch>
        </p:blipFill>
        <p:spPr>
          <a:xfrm>
            <a:off x="-252536" y="-1107504"/>
            <a:ext cx="9682540" cy="8784976"/>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ounded Rectangle 6"/>
          <p:cNvSpPr/>
          <p:nvPr/>
        </p:nvSpPr>
        <p:spPr>
          <a:xfrm>
            <a:off x="250825" y="1052513"/>
            <a:ext cx="2017713"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6600" b="1">
                <a:solidFill>
                  <a:srgbClr val="FFFFFF"/>
                </a:solidFill>
                <a:effectLst>
                  <a:outerShdw blurRad="38100" dist="38100" dir="2700000" algn="tl">
                    <a:srgbClr val="000000"/>
                  </a:outerShdw>
                </a:effectLst>
                <a:cs typeface="Arial" charset="0"/>
              </a:rPr>
              <a:t>Saul</a:t>
            </a:r>
            <a:endParaRPr lang="en-SG" sz="6600" b="1">
              <a:solidFill>
                <a:srgbClr val="FFFFFF"/>
              </a:solidFill>
              <a:effectLst>
                <a:outerShdw blurRad="38100" dist="38100" dir="2700000" algn="tl">
                  <a:srgbClr val="000000"/>
                </a:outerShdw>
              </a:effectLst>
              <a:cs typeface="Arial" charset="0"/>
            </a:endParaRPr>
          </a:p>
        </p:txBody>
      </p:sp>
    </p:spTree>
  </p:cSld>
  <p:clrMapOvr>
    <a:masterClrMapping/>
  </p:clrMapOvr>
  <p:transition spd="slow">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4DBB-6D3B-6691-EEBC-ADD0DC63352B}"/>
            </a:ext>
          </a:extLst>
        </p:cNvPr>
        <p:cNvGrpSpPr/>
        <p:nvPr/>
      </p:nvGrpSpPr>
      <p:grpSpPr>
        <a:xfrm>
          <a:off x="0" y="0"/>
          <a:ext cx="0" cy="0"/>
          <a:chOff x="0" y="0"/>
          <a:chExt cx="0" cy="0"/>
        </a:xfrm>
      </p:grpSpPr>
      <p:pic>
        <p:nvPicPr>
          <p:cNvPr id="61442" name="Picture 3">
            <a:extLst>
              <a:ext uri="{FF2B5EF4-FFF2-40B4-BE49-F238E27FC236}">
                <a16:creationId xmlns:a16="http://schemas.microsoft.com/office/drawing/2014/main" id="{8426669D-D9A3-D0A5-DC74-0E57392E67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C1C228D-6642-423C-0932-68C4DF557AD8}"/>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8" name="Picture 7" descr="A list of text on a page&#10;&#10;AI-generated content may be incorrect.">
            <a:extLst>
              <a:ext uri="{FF2B5EF4-FFF2-40B4-BE49-F238E27FC236}">
                <a16:creationId xmlns:a16="http://schemas.microsoft.com/office/drawing/2014/main" id="{A3A84C20-67BC-32D1-BD54-98EC89DDA90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542962"/>
            <a:ext cx="9264202" cy="6315038"/>
          </a:xfrm>
          <a:prstGeom prst="rect">
            <a:avLst/>
          </a:prstGeom>
        </p:spPr>
      </p:pic>
    </p:spTree>
    <p:extLst>
      <p:ext uri="{BB962C8B-B14F-4D97-AF65-F5344CB8AC3E}">
        <p14:creationId xmlns:p14="http://schemas.microsoft.com/office/powerpoint/2010/main" val="266057818"/>
      </p:ext>
    </p:extLst>
  </p:cSld>
  <p:clrMapOvr>
    <a:masterClrMapping/>
  </p:clrMapOvr>
  <p:transition spd="slow">
    <p:circl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 name="Picture 6" descr="David Travels1.jpg"/>
          <p:cNvPicPr>
            <a:picLocks noChangeAspect="1"/>
          </p:cNvPicPr>
          <p:nvPr/>
        </p:nvPicPr>
        <p:blipFill>
          <a:blip r:embed="rId3" cstate="print">
            <a:duotone>
              <a:prstClr val="black"/>
              <a:schemeClr val="accent3">
                <a:tint val="45000"/>
                <a:satMod val="400000"/>
              </a:schemeClr>
            </a:duotone>
          </a:blip>
          <a:stretch>
            <a:fillRect/>
          </a:stretch>
        </p:blipFill>
        <p:spPr>
          <a:xfrm>
            <a:off x="309905" y="720762"/>
            <a:ext cx="8524189"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6" name="Picture 5" descr="david_goliath_victory_lg_clr_3183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076700"/>
            <a:ext cx="16764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vid-army.jpg"/>
          <p:cNvPicPr>
            <a:picLocks noChangeAspect="1"/>
          </p:cNvPicPr>
          <p:nvPr/>
        </p:nvPicPr>
        <p:blipFill>
          <a:blip r:embed="rId5" cstate="print"/>
          <a:stretch>
            <a:fillRect/>
          </a:stretch>
        </p:blipFill>
        <p:spPr>
          <a:xfrm>
            <a:off x="4860032" y="4437112"/>
            <a:ext cx="2088232" cy="14330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Rounded Corners 1">
            <a:extLst>
              <a:ext uri="{FF2B5EF4-FFF2-40B4-BE49-F238E27FC236}">
                <a16:creationId xmlns:a16="http://schemas.microsoft.com/office/drawing/2014/main" id="{9E547A21-2761-F50B-EDF3-B4972661578C}"/>
              </a:ext>
            </a:extLst>
          </p:cNvPr>
          <p:cNvSpPr/>
          <p:nvPr/>
        </p:nvSpPr>
        <p:spPr>
          <a:xfrm>
            <a:off x="189375" y="1260714"/>
            <a:ext cx="4790624" cy="2736304"/>
          </a:xfrm>
          <a:prstGeom prst="roundRect">
            <a:avLst/>
          </a:prstGeom>
          <a:solidFill>
            <a:schemeClr val="accent1">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Many Psalms of David written during this period.</a:t>
            </a:r>
          </a:p>
          <a:p>
            <a:pPr algn="ctr"/>
            <a:r>
              <a:rPr lang="en-US" sz="2800" dirty="0">
                <a:latin typeface="Arial" panose="020B0604020202020204" pitchFamily="34" charset="0"/>
                <a:cs typeface="Arial" panose="020B0604020202020204" pitchFamily="34" charset="0"/>
              </a:rPr>
              <a:t>e.g. Psalms 34,57,142 written from Caves of </a:t>
            </a:r>
            <a:r>
              <a:rPr lang="en-US" sz="2800" dirty="0" err="1">
                <a:latin typeface="Arial" panose="020B0604020202020204" pitchFamily="34" charset="0"/>
                <a:cs typeface="Arial" panose="020B0604020202020204" pitchFamily="34" charset="0"/>
              </a:rPr>
              <a:t>Adullam</a:t>
            </a:r>
            <a:r>
              <a:rPr lang="en-US" sz="2800" dirty="0">
                <a:latin typeface="Arial" panose="020B0604020202020204" pitchFamily="34" charset="0"/>
                <a:cs typeface="Arial" panose="020B0604020202020204" pitchFamily="34" charset="0"/>
              </a:rPr>
              <a:t>.</a:t>
            </a:r>
            <a:endParaRPr lang="en-SG" sz="2800" dirty="0">
              <a:latin typeface="Arial" panose="020B0604020202020204" pitchFamily="34" charset="0"/>
              <a:cs typeface="Arial" panose="020B0604020202020204" pitchFamily="34" charset="0"/>
            </a:endParaRPr>
          </a:p>
        </p:txBody>
      </p:sp>
      <p:pic>
        <p:nvPicPr>
          <p:cNvPr id="4" name="Picture 3" descr="A close-up of a letter&#10;&#10;AI-generated content may be incorrect.">
            <a:extLst>
              <a:ext uri="{FF2B5EF4-FFF2-40B4-BE49-F238E27FC236}">
                <a16:creationId xmlns:a16="http://schemas.microsoft.com/office/drawing/2014/main" id="{903CFDFB-E9B7-25F9-C7EC-51C6BF783E2E}"/>
              </a:ext>
            </a:extLst>
          </p:cNvPr>
          <p:cNvPicPr>
            <a:picLocks noChangeAspect="1"/>
          </p:cNvPicPr>
          <p:nvPr/>
        </p:nvPicPr>
        <p:blipFill>
          <a:blip r:embed="rId6">
            <a:alphaModFix amt="88000"/>
            <a:extLst>
              <a:ext uri="{28A0092B-C50C-407E-A947-70E740481C1C}">
                <a14:useLocalDpi xmlns:a14="http://schemas.microsoft.com/office/drawing/2010/main" val="0"/>
              </a:ext>
            </a:extLst>
          </a:blip>
          <a:stretch>
            <a:fillRect/>
          </a:stretch>
        </p:blipFill>
        <p:spPr>
          <a:xfrm>
            <a:off x="3498683" y="3318768"/>
            <a:ext cx="5334000" cy="3505200"/>
          </a:xfrm>
          <a:prstGeom prst="rect">
            <a:avLst/>
          </a:prstGeom>
          <a:effectLst>
            <a:softEdge rad="88900"/>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6" name="Picture 5" descr="DavidTravels2.jpg"/>
          <p:cNvPicPr>
            <a:picLocks noChangeAspect="1"/>
          </p:cNvPicPr>
          <p:nvPr/>
        </p:nvPicPr>
        <p:blipFill>
          <a:blip r:embed="rId3" cstate="print">
            <a:duotone>
              <a:prstClr val="black"/>
              <a:schemeClr val="accent3">
                <a:tint val="45000"/>
                <a:satMod val="400000"/>
              </a:schemeClr>
            </a:duotone>
          </a:blip>
          <a:stretch>
            <a:fillRect/>
          </a:stretch>
        </p:blipFill>
        <p:spPr>
          <a:xfrm>
            <a:off x="179512" y="620688"/>
            <a:ext cx="8712968"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7" name="Picture 6" descr="king_of_the_mountain_l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773238"/>
            <a:ext cx="1238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12292" name="Picture 6" descr="Joshua00_Overvi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92150"/>
            <a:ext cx="939641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356992"/>
            <a:ext cx="3491880" cy="23762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4800" b="1" i="1">
                <a:solidFill>
                  <a:srgbClr val="FFFFFF"/>
                </a:solidFill>
                <a:effectLst>
                  <a:outerShdw blurRad="38100" dist="38100" dir="2700000" algn="tl">
                    <a:srgbClr val="C0C0C0"/>
                  </a:outerShdw>
                </a:effectLst>
              </a:rPr>
              <a:t>Heart Skills</a:t>
            </a:r>
            <a:endParaRPr lang="en-SG" sz="4800" b="1" i="1">
              <a:solidFill>
                <a:srgbClr val="FFFFFF"/>
              </a:solidFill>
              <a:effectLst>
                <a:outerShdw blurRad="38100" dist="38100" dir="2700000" algn="tl">
                  <a:srgbClr val="C0C0C0"/>
                </a:outerShdw>
              </a:effectLst>
            </a:endParaRPr>
          </a:p>
        </p:txBody>
      </p:sp>
      <p:sp>
        <p:nvSpPr>
          <p:cNvPr id="7" name="Rounded Rectangle 6"/>
          <p:cNvSpPr/>
          <p:nvPr/>
        </p:nvSpPr>
        <p:spPr>
          <a:xfrm>
            <a:off x="3491880" y="3356992"/>
            <a:ext cx="2448272" cy="23762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4800" b="1" i="1">
                <a:solidFill>
                  <a:srgbClr val="FFFFFF"/>
                </a:solidFill>
                <a:effectLst>
                  <a:outerShdw blurRad="38100" dist="38100" dir="2700000" algn="tl">
                    <a:srgbClr val="C0C0C0"/>
                  </a:outerShdw>
                </a:effectLst>
              </a:rPr>
              <a:t>Ministry Skills</a:t>
            </a:r>
            <a:endParaRPr lang="en-SG" sz="4800" b="1" i="1">
              <a:solidFill>
                <a:srgbClr val="FFFFFF"/>
              </a:solidFill>
              <a:effectLst>
                <a:outerShdw blurRad="38100" dist="38100" dir="2700000" algn="tl">
                  <a:srgbClr val="C0C0C0"/>
                </a:outerShdw>
              </a:effectLst>
            </a:endParaRPr>
          </a:p>
        </p:txBody>
      </p:sp>
      <p:sp>
        <p:nvSpPr>
          <p:cNvPr id="8" name="Rounded Rectangle 7"/>
          <p:cNvSpPr/>
          <p:nvPr/>
        </p:nvSpPr>
        <p:spPr>
          <a:xfrm>
            <a:off x="5940152" y="3356992"/>
            <a:ext cx="3203848" cy="237626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4800" b="1" i="1">
                <a:solidFill>
                  <a:srgbClr val="FFFFFF"/>
                </a:solidFill>
                <a:effectLst>
                  <a:outerShdw blurRad="38100" dist="38100" dir="2700000" algn="tl">
                    <a:srgbClr val="C0C0C0"/>
                  </a:outerShdw>
                </a:effectLst>
              </a:rPr>
              <a:t>Ministry Proper</a:t>
            </a:r>
            <a:endParaRPr lang="en-SG" sz="4800" b="1" i="1">
              <a:solidFill>
                <a:srgbClr val="FFFFFF"/>
              </a:solidFill>
              <a:effectLst>
                <a:outerShdw blurRad="38100" dist="38100" dir="2700000" algn="tl">
                  <a:srgbClr val="C0C0C0"/>
                </a:outerShdw>
              </a:effectLst>
            </a:endParaRPr>
          </a:p>
        </p:txBody>
      </p:sp>
      <p:sp>
        <p:nvSpPr>
          <p:cNvPr id="2" name="Rectangle 1">
            <a:extLst>
              <a:ext uri="{FF2B5EF4-FFF2-40B4-BE49-F238E27FC236}">
                <a16:creationId xmlns:a16="http://schemas.microsoft.com/office/drawing/2014/main" id="{B464EA90-C495-35D1-FDD4-B8C0B95A6F01}"/>
              </a:ext>
            </a:extLst>
          </p:cNvPr>
          <p:cNvSpPr/>
          <p:nvPr/>
        </p:nvSpPr>
        <p:spPr>
          <a:xfrm>
            <a:off x="749705" y="5206427"/>
            <a:ext cx="1992469"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PREPARING</a:t>
            </a:r>
          </a:p>
        </p:txBody>
      </p:sp>
      <p:sp>
        <p:nvSpPr>
          <p:cNvPr id="3" name="Rectangle 2">
            <a:extLst>
              <a:ext uri="{FF2B5EF4-FFF2-40B4-BE49-F238E27FC236}">
                <a16:creationId xmlns:a16="http://schemas.microsoft.com/office/drawing/2014/main" id="{03D0917B-D84E-F73B-EF43-F234B02632C9}"/>
              </a:ext>
            </a:extLst>
          </p:cNvPr>
          <p:cNvSpPr/>
          <p:nvPr/>
        </p:nvSpPr>
        <p:spPr>
          <a:xfrm>
            <a:off x="3568991" y="5206428"/>
            <a:ext cx="2201244"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POSSESSING</a:t>
            </a:r>
          </a:p>
        </p:txBody>
      </p:sp>
      <p:sp>
        <p:nvSpPr>
          <p:cNvPr id="4" name="Rectangle 3">
            <a:extLst>
              <a:ext uri="{FF2B5EF4-FFF2-40B4-BE49-F238E27FC236}">
                <a16:creationId xmlns:a16="http://schemas.microsoft.com/office/drawing/2014/main" id="{A1CA2C60-9EF9-D90B-EDED-63AB609DE669}"/>
              </a:ext>
            </a:extLst>
          </p:cNvPr>
          <p:cNvSpPr/>
          <p:nvPr/>
        </p:nvSpPr>
        <p:spPr>
          <a:xfrm>
            <a:off x="6648847" y="5247730"/>
            <a:ext cx="1569660" cy="461665"/>
          </a:xfrm>
          <a:prstGeom prst="rect">
            <a:avLst/>
          </a:prstGeom>
          <a:noFill/>
        </p:spPr>
        <p:txBody>
          <a:bodyPr wrap="none" lIns="91440" tIns="45720" rIns="91440" bIns="45720">
            <a:spAutoFit/>
          </a:bodyPr>
          <a:lstStyle/>
          <a:p>
            <a:pPr algn="ctr"/>
            <a:r>
              <a:rPr lang="en-US" sz="24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PLACING</a:t>
            </a:r>
          </a:p>
        </p:txBody>
      </p:sp>
      <p:sp>
        <p:nvSpPr>
          <p:cNvPr id="9" name="Rectangle 8">
            <a:extLst>
              <a:ext uri="{FF2B5EF4-FFF2-40B4-BE49-F238E27FC236}">
                <a16:creationId xmlns:a16="http://schemas.microsoft.com/office/drawing/2014/main" id="{4152EAEF-65CC-C554-30C5-C7717175DB6E}"/>
              </a:ext>
            </a:extLst>
          </p:cNvPr>
          <p:cNvSpPr/>
          <p:nvPr/>
        </p:nvSpPr>
        <p:spPr>
          <a:xfrm>
            <a:off x="0" y="1847058"/>
            <a:ext cx="3419872" cy="14447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dirty="0"/>
              <a:t>Passion for Word, Presence and Holiness</a:t>
            </a:r>
            <a:endParaRPr lang="en-SG" sz="3200" dirty="0"/>
          </a:p>
        </p:txBody>
      </p:sp>
      <p:sp>
        <p:nvSpPr>
          <p:cNvPr id="10" name="Rectangle 9">
            <a:extLst>
              <a:ext uri="{FF2B5EF4-FFF2-40B4-BE49-F238E27FC236}">
                <a16:creationId xmlns:a16="http://schemas.microsoft.com/office/drawing/2014/main" id="{41510A16-BF34-2A3A-3193-5188B4121060}"/>
              </a:ext>
            </a:extLst>
          </p:cNvPr>
          <p:cNvSpPr/>
          <p:nvPr/>
        </p:nvSpPr>
        <p:spPr>
          <a:xfrm>
            <a:off x="3491880" y="1847058"/>
            <a:ext cx="2448272" cy="150993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dirty="0"/>
              <a:t>Power over enemy, moving in Victory</a:t>
            </a:r>
            <a:endParaRPr lang="en-SG" sz="3200" dirty="0"/>
          </a:p>
        </p:txBody>
      </p:sp>
      <p:sp>
        <p:nvSpPr>
          <p:cNvPr id="11" name="Rectangle 10">
            <a:extLst>
              <a:ext uri="{FF2B5EF4-FFF2-40B4-BE49-F238E27FC236}">
                <a16:creationId xmlns:a16="http://schemas.microsoft.com/office/drawing/2014/main" id="{2A1FCA61-ED9D-C0BE-6A7C-C48148A64D25}"/>
              </a:ext>
            </a:extLst>
          </p:cNvPr>
          <p:cNvSpPr/>
          <p:nvPr/>
        </p:nvSpPr>
        <p:spPr>
          <a:xfrm>
            <a:off x="6084168" y="1873703"/>
            <a:ext cx="2952328" cy="1418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3200" dirty="0"/>
          </a:p>
          <a:p>
            <a:pPr algn="ctr"/>
            <a:r>
              <a:rPr lang="en-US" sz="3200" dirty="0"/>
              <a:t>Moving in area of Inheritance</a:t>
            </a:r>
          </a:p>
          <a:p>
            <a:pPr algn="ctr"/>
            <a:endParaRPr lang="en-SG" sz="32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800" decel="100000"/>
                                        <p:tgtEl>
                                          <p:spTgt spid="8"/>
                                        </p:tgtEl>
                                      </p:cBhvr>
                                    </p:animEffect>
                                    <p:anim calcmode="lin" valueType="num">
                                      <p:cBhvr>
                                        <p:cTn id="28" dur="800" decel="100000" fill="hold"/>
                                        <p:tgtEl>
                                          <p:spTgt spid="8"/>
                                        </p:tgtEl>
                                        <p:attrNameLst>
                                          <p:attrName>style.rotation</p:attrName>
                                        </p:attrNameLst>
                                      </p:cBhvr>
                                      <p:tavLst>
                                        <p:tav tm="0">
                                          <p:val>
                                            <p:fltVal val="-90"/>
                                          </p:val>
                                        </p:tav>
                                        <p:tav tm="100000">
                                          <p:val>
                                            <p:fltVal val="0"/>
                                          </p:val>
                                        </p:tav>
                                      </p:tavLst>
                                    </p:anim>
                                    <p:anim calcmode="lin" valueType="num">
                                      <p:cBhvr>
                                        <p:cTn id="29" dur="800" decel="100000" fill="hold"/>
                                        <p:tgtEl>
                                          <p:spTgt spid="8"/>
                                        </p:tgtEl>
                                        <p:attrNameLst>
                                          <p:attrName>ppt_x</p:attrName>
                                        </p:attrNameLst>
                                      </p:cBhvr>
                                      <p:tavLst>
                                        <p:tav tm="0">
                                          <p:val>
                                            <p:strVal val="#ppt_x+0.4"/>
                                          </p:val>
                                        </p:tav>
                                        <p:tav tm="100000">
                                          <p:val>
                                            <p:strVal val="#ppt_x-0.05"/>
                                          </p:val>
                                        </p:tav>
                                      </p:tavLst>
                                    </p:anim>
                                    <p:anim calcmode="lin" valueType="num">
                                      <p:cBhvr>
                                        <p:cTn id="30" dur="800" decel="100000" fill="hold"/>
                                        <p:tgtEl>
                                          <p:spTgt spid="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6561" name="Rectangle 1"/>
          <p:cNvSpPr>
            <a:spLocks noChangeArrowheads="1"/>
          </p:cNvSpPr>
          <p:nvPr/>
        </p:nvSpPr>
        <p:spPr bwMode="auto">
          <a:xfrm>
            <a:off x="323528" y="1833791"/>
            <a:ext cx="7704856" cy="3924151"/>
          </a:xfrm>
          <a:prstGeom prst="rect">
            <a:avLst/>
          </a:prstGeom>
          <a:ln>
            <a:headEnd/>
            <a:tailEnd/>
          </a:ln>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lIns="228528" bIns="0" anchor="ctr">
            <a:spAutoFit/>
          </a:bodyPr>
          <a:lstStyle/>
          <a:p>
            <a:pPr>
              <a:buFont typeface="Arial" pitchFamily="34" charset="0"/>
              <a:buChar char="•"/>
              <a:defRPr/>
            </a:pPr>
            <a:r>
              <a:rPr lang="en-SG" sz="3600" dirty="0"/>
              <a:t> </a:t>
            </a:r>
            <a:r>
              <a:rPr lang="en-SG" sz="3600" b="1" u="sng" dirty="0">
                <a:effectLst>
                  <a:outerShdw blurRad="38100" dist="38100" dir="2700000" algn="tl">
                    <a:srgbClr val="000000">
                      <a:alpha val="43137"/>
                    </a:srgbClr>
                  </a:outerShdw>
                </a:effectLst>
              </a:rPr>
              <a:t>Struggles</a:t>
            </a:r>
            <a:r>
              <a:rPr lang="en-SG" sz="3600" dirty="0"/>
              <a:t> with Saul are behind David.</a:t>
            </a:r>
          </a:p>
          <a:p>
            <a:pPr>
              <a:buFont typeface="Arial" pitchFamily="34" charset="0"/>
              <a:buChar char="•"/>
              <a:defRPr/>
            </a:pPr>
            <a:r>
              <a:rPr lang="en-SG" sz="3600" dirty="0"/>
              <a:t> David comes to power first over Southern 	portion of Israel- King in </a:t>
            </a:r>
            <a:r>
              <a:rPr lang="en-SG" sz="3600" b="1" u="sng" dirty="0">
                <a:effectLst>
                  <a:outerShdw blurRad="38100" dist="38100" dir="2700000" algn="tl">
                    <a:srgbClr val="000000">
                      <a:alpha val="43137"/>
                    </a:srgbClr>
                  </a:outerShdw>
                </a:effectLst>
              </a:rPr>
              <a:t>Hebron</a:t>
            </a:r>
            <a:r>
              <a:rPr lang="en-SG" sz="3600" dirty="0"/>
              <a:t> 	then 	over all Israel a few years later.</a:t>
            </a:r>
          </a:p>
          <a:p>
            <a:pPr>
              <a:buFont typeface="Arial" pitchFamily="34" charset="0"/>
              <a:buChar char="•"/>
              <a:defRPr/>
            </a:pPr>
            <a:r>
              <a:rPr lang="en-SG" sz="3600" dirty="0"/>
              <a:t> David’s real enemy is revealed-	</a:t>
            </a:r>
            <a:r>
              <a:rPr lang="en-SG" sz="3600" b="1" u="sng" dirty="0">
                <a:effectLst>
                  <a:outerShdw blurRad="38100" dist="38100" dir="2700000" algn="tl">
                    <a:srgbClr val="000000">
                      <a:alpha val="43137"/>
                    </a:srgbClr>
                  </a:outerShdw>
                </a:effectLst>
              </a:rPr>
              <a:t>Himself</a:t>
            </a:r>
            <a:r>
              <a:rPr lang="en-SG" sz="3600" dirty="0"/>
              <a:t>.</a:t>
            </a:r>
          </a:p>
          <a:p>
            <a:pPr>
              <a:buFont typeface="Arial" pitchFamily="34" charset="0"/>
              <a:buChar char="•"/>
              <a:defRPr/>
            </a:pPr>
            <a:r>
              <a:rPr lang="en-SG" sz="3600" dirty="0"/>
              <a:t> Adultery with Bathsheba, murder of 	Uriah 	marks David’s </a:t>
            </a:r>
            <a:r>
              <a:rPr lang="en-SG" sz="3600" b="1" u="sng" dirty="0">
                <a:effectLst>
                  <a:outerShdw blurRad="38100" dist="38100" dir="2700000" algn="tl">
                    <a:srgbClr val="000000">
                      <a:alpha val="43137"/>
                    </a:srgbClr>
                  </a:outerShdw>
                </a:effectLst>
              </a:rPr>
              <a:t>fall</a:t>
            </a:r>
            <a:r>
              <a:rPr lang="en-SG" sz="3600" b="1" u="sng" dirty="0"/>
              <a:t>.</a:t>
            </a:r>
            <a:endParaRPr lang="en-SG" sz="3600" dirty="0"/>
          </a:p>
        </p:txBody>
      </p:sp>
      <p:sp>
        <p:nvSpPr>
          <p:cNvPr id="7" name="TextBox 6"/>
          <p:cNvSpPr txBox="1"/>
          <p:nvPr/>
        </p:nvSpPr>
        <p:spPr>
          <a:xfrm>
            <a:off x="2915816" y="620688"/>
            <a:ext cx="3600400" cy="1107996"/>
          </a:xfrm>
          <a:prstGeom prst="rect">
            <a:avLst/>
          </a:prstGeom>
          <a:scene3d>
            <a:camera prst="perspectiveAbove"/>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6600" b="1" dirty="0">
                <a:effectLst>
                  <a:outerShdw blurRad="38100" dist="38100" dir="2700000" algn="tl">
                    <a:srgbClr val="000000">
                      <a:alpha val="43137"/>
                    </a:srgbClr>
                  </a:outerShdw>
                </a:effectLst>
                <a:latin typeface="Calibri" pitchFamily="34" charset="0"/>
                <a:cs typeface="Calibri" pitchFamily="34" charset="0"/>
              </a:rPr>
              <a:t>2 Samuel</a:t>
            </a:r>
            <a:endParaRPr lang="en-SG" sz="6600" b="1" dirty="0">
              <a:effectLst>
                <a:outerShdw blurRad="38100" dist="38100" dir="2700000" algn="tl">
                  <a:srgbClr val="000000">
                    <a:alpha val="43137"/>
                  </a:srgbClr>
                </a:outerShdw>
              </a:effectLst>
              <a:latin typeface="Calibri" pitchFamily="34" charset="0"/>
              <a:cs typeface="Calibri" pitchFamily="34" charset="0"/>
            </a:endParaRPr>
          </a:p>
        </p:txBody>
      </p:sp>
      <p:pic>
        <p:nvPicPr>
          <p:cNvPr id="8" name="Picture 7" descr="DavidBAthsheba.jpg"/>
          <p:cNvPicPr>
            <a:picLocks noChangeAspect="1"/>
          </p:cNvPicPr>
          <p:nvPr/>
        </p:nvPicPr>
        <p:blipFill>
          <a:blip r:embed="rId3" cstate="print"/>
          <a:stretch>
            <a:fillRect/>
          </a:stretch>
        </p:blipFill>
        <p:spPr>
          <a:xfrm>
            <a:off x="6228183" y="1628800"/>
            <a:ext cx="2915817" cy="475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a:sp3d>
            <a:bevelT/>
          </a:sp3d>
        </p:spPr>
      </p:pic>
    </p:spTree>
  </p:cSld>
  <p:clrMapOvr>
    <a:masterClrMapping/>
  </p:clrMapOvr>
  <p:transition spd="slow">
    <p:circl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5540"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endParaRPr lang="en-US"/>
          </a:p>
          <a:p>
            <a:pPr algn="ctr" eaLnBrk="0" hangingPunct="0"/>
            <a:endParaRPr lang="en-US"/>
          </a:p>
        </p:txBody>
      </p:sp>
      <p:pic>
        <p:nvPicPr>
          <p:cNvPr id="8" name="Picture 7" descr="DavidProcessAnointing.jpg"/>
          <p:cNvPicPr>
            <a:picLocks noChangeAspect="1"/>
          </p:cNvPicPr>
          <p:nvPr/>
        </p:nvPicPr>
        <p:blipFill>
          <a:blip r:embed="rId3" cstate="print"/>
          <a:stretch>
            <a:fillRect/>
          </a:stretch>
        </p:blipFill>
        <p:spPr>
          <a:xfrm>
            <a:off x="97198" y="-243408"/>
            <a:ext cx="9046802" cy="6267719"/>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9" name="Picture 8" descr="2-Samuel.jpg"/>
          <p:cNvPicPr>
            <a:picLocks noChangeAspect="1"/>
          </p:cNvPicPr>
          <p:nvPr/>
        </p:nvPicPr>
        <p:blipFill>
          <a:blip r:embed="rId3" cstate="print"/>
          <a:stretch>
            <a:fillRect/>
          </a:stretch>
        </p:blipFill>
        <p:spPr>
          <a:xfrm>
            <a:off x="323528" y="719483"/>
            <a:ext cx="8352928" cy="61385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6" name="Rounded Rectangle 5"/>
          <p:cNvSpPr/>
          <p:nvPr/>
        </p:nvSpPr>
        <p:spPr>
          <a:xfrm>
            <a:off x="5508625" y="1412875"/>
            <a:ext cx="2808288" cy="1008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6600" b="1">
                <a:solidFill>
                  <a:srgbClr val="FFFFFF"/>
                </a:solidFill>
                <a:effectLst>
                  <a:outerShdw blurRad="38100" dist="38100" dir="2700000" algn="tl">
                    <a:srgbClr val="000000"/>
                  </a:outerShdw>
                </a:effectLst>
                <a:cs typeface="Arial" charset="0"/>
              </a:rPr>
              <a:t>David</a:t>
            </a:r>
            <a:endParaRPr lang="en-SG" sz="6600" b="1">
              <a:solidFill>
                <a:srgbClr val="FFFFFF"/>
              </a:solidFill>
              <a:effectLst>
                <a:outerShdw blurRad="38100" dist="38100" dir="2700000" algn="tl">
                  <a:srgbClr val="000000"/>
                </a:outerShdw>
              </a:effectLst>
              <a:cs typeface="Arial" charset="0"/>
            </a:endParaRPr>
          </a:p>
        </p:txBody>
      </p:sp>
    </p:spTree>
  </p:cSld>
  <p:clrMapOvr>
    <a:masterClrMapping/>
  </p:clrMapOvr>
  <p:transition spd="slow">
    <p:circl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D2446-5AD5-6E4E-5E94-1FAA651C2C5C}"/>
            </a:ext>
          </a:extLst>
        </p:cNvPr>
        <p:cNvGrpSpPr/>
        <p:nvPr/>
      </p:nvGrpSpPr>
      <p:grpSpPr>
        <a:xfrm>
          <a:off x="0" y="0"/>
          <a:ext cx="0" cy="0"/>
          <a:chOff x="0" y="0"/>
          <a:chExt cx="0" cy="0"/>
        </a:xfrm>
      </p:grpSpPr>
      <p:pic>
        <p:nvPicPr>
          <p:cNvPr id="66562" name="Picture 3">
            <a:extLst>
              <a:ext uri="{FF2B5EF4-FFF2-40B4-BE49-F238E27FC236}">
                <a16:creationId xmlns:a16="http://schemas.microsoft.com/office/drawing/2014/main" id="{E3D59D2F-71C8-B073-4691-7227F97831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6B5FE23-338F-DDBD-51B9-EFF347C2B222}"/>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3" name="Picture 2" descr="A close-up of a paper&#10;&#10;AI-generated content may be incorrect.">
            <a:extLst>
              <a:ext uri="{FF2B5EF4-FFF2-40B4-BE49-F238E27FC236}">
                <a16:creationId xmlns:a16="http://schemas.microsoft.com/office/drawing/2014/main" id="{C25673DB-75CA-93EE-2E49-C48BCBD57BA5}"/>
              </a:ext>
            </a:extLst>
          </p:cNvPr>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0" y="606970"/>
            <a:ext cx="9144000" cy="6108178"/>
          </a:xfrm>
          <a:prstGeom prst="rect">
            <a:avLst/>
          </a:prstGeom>
        </p:spPr>
      </p:pic>
    </p:spTree>
    <p:extLst>
      <p:ext uri="{BB962C8B-B14F-4D97-AF65-F5344CB8AC3E}">
        <p14:creationId xmlns:p14="http://schemas.microsoft.com/office/powerpoint/2010/main" val="2623648219"/>
      </p:ext>
    </p:extLst>
  </p:cSld>
  <p:clrMapOvr>
    <a:masterClrMapping/>
  </p:clrMapOvr>
  <p:transition spd="slow">
    <p:circl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ounded Rectangle 5"/>
          <p:cNvSpPr/>
          <p:nvPr/>
        </p:nvSpPr>
        <p:spPr>
          <a:xfrm>
            <a:off x="179388" y="1052513"/>
            <a:ext cx="2808287" cy="1008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6600" b="1">
                <a:solidFill>
                  <a:srgbClr val="FFFFFF"/>
                </a:solidFill>
                <a:effectLst>
                  <a:outerShdw blurRad="38100" dist="38100" dir="2700000" algn="tl">
                    <a:srgbClr val="000000"/>
                  </a:outerShdw>
                </a:effectLst>
                <a:cs typeface="Arial" charset="0"/>
              </a:rPr>
              <a:t>David</a:t>
            </a:r>
            <a:endParaRPr lang="en-SG" sz="6600" b="1">
              <a:solidFill>
                <a:srgbClr val="FFFFFF"/>
              </a:solidFill>
              <a:effectLst>
                <a:outerShdw blurRad="38100" dist="38100" dir="2700000" algn="tl">
                  <a:srgbClr val="000000"/>
                </a:outerShdw>
              </a:effectLst>
              <a:cs typeface="Arial" charset="0"/>
            </a:endParaRPr>
          </a:p>
        </p:txBody>
      </p:sp>
      <p:pic>
        <p:nvPicPr>
          <p:cNvPr id="7" name="Picture 6" descr="DavidsHighsandLows.jpg"/>
          <p:cNvPicPr>
            <a:picLocks noChangeAspect="1"/>
          </p:cNvPicPr>
          <p:nvPr/>
        </p:nvPicPr>
        <p:blipFill>
          <a:blip r:embed="rId3" cstate="print">
            <a:duotone>
              <a:prstClr val="black"/>
              <a:srgbClr val="D9C3A5">
                <a:tint val="50000"/>
                <a:satMod val="180000"/>
              </a:srgbClr>
            </a:duotone>
          </a:blip>
          <a:stretch>
            <a:fillRect/>
          </a:stretch>
        </p:blipFill>
        <p:spPr>
          <a:xfrm>
            <a:off x="0" y="1313384"/>
            <a:ext cx="9036496" cy="5544616"/>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nvSpPr>
        <p:spPr>
          <a:xfrm>
            <a:off x="3491880" y="980728"/>
            <a:ext cx="5011757" cy="1107996"/>
          </a:xfrm>
          <a:prstGeom prst="rect">
            <a:avLst/>
          </a:prstGeom>
          <a:noFill/>
        </p:spPr>
        <p:txBody>
          <a:bodyPr wrap="none">
            <a:spAutoFit/>
          </a:bodyPr>
          <a:lstStyle/>
          <a:p>
            <a:pPr algn="ctr">
              <a:defRPr/>
            </a:pPr>
            <a:r>
              <a:rPr lang="en-US" sz="6600"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rPr>
              <a:t>Highs and Lows</a:t>
            </a:r>
          </a:p>
        </p:txBody>
      </p:sp>
      <p:pic>
        <p:nvPicPr>
          <p:cNvPr id="67591" name="Picture 9" descr="Romangladiator_hurt_md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229225"/>
            <a:ext cx="1341438"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0" descr="king_of_the_mountain_lg_cl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205038"/>
            <a:ext cx="9207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80898" name="Picture 2"/>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0" y="1"/>
            <a:ext cx="9144000" cy="6858000"/>
          </a:xfrm>
          <a:prstGeom prst="rect">
            <a:avLst/>
          </a:prstGeom>
          <a:noFill/>
          <a:ln w="9525">
            <a:noFill/>
            <a:miter lim="800000"/>
            <a:headEnd/>
            <a:tailEnd/>
          </a:ln>
        </p:spPr>
      </p:pic>
      <p:pic>
        <p:nvPicPr>
          <p:cNvPr id="6" name="Picture 5" descr="Uriah_killed.jpg"/>
          <p:cNvPicPr>
            <a:picLocks noChangeAspect="1"/>
          </p:cNvPicPr>
          <p:nvPr/>
        </p:nvPicPr>
        <p:blipFill>
          <a:blip r:embed="rId4" cstate="print"/>
          <a:stretch>
            <a:fillRect/>
          </a:stretch>
        </p:blipFill>
        <p:spPr>
          <a:xfrm>
            <a:off x="827584" y="332656"/>
            <a:ext cx="3917162" cy="2869011"/>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81921" name="Rectangle 1"/>
          <p:cNvSpPr>
            <a:spLocks noChangeArrowheads="1"/>
          </p:cNvSpPr>
          <p:nvPr/>
        </p:nvSpPr>
        <p:spPr bwMode="auto">
          <a:xfrm>
            <a:off x="179512" y="620688"/>
            <a:ext cx="8712968" cy="6124754"/>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eaLnBrk="0" hangingPunct="0">
              <a:defRPr/>
            </a:pPr>
            <a:r>
              <a:rPr lang="en-US" sz="4000" b="1" u="sng" dirty="0">
                <a:solidFill>
                  <a:schemeClr val="bg1"/>
                </a:solidFill>
                <a:effectLst>
                  <a:outerShdw blurRad="38100" dist="38100" dir="2700000" algn="tl">
                    <a:srgbClr val="000000">
                      <a:alpha val="43137"/>
                    </a:srgbClr>
                  </a:outerShdw>
                </a:effectLst>
                <a:ea typeface="Times New Roman" pitchFamily="18" charset="0"/>
                <a:cs typeface="Arial" pitchFamily="34" charset="0"/>
              </a:rPr>
              <a:t>How the Sin of Kings was Handled</a:t>
            </a:r>
            <a:br>
              <a:rPr lang="en-US" sz="3200" dirty="0">
                <a:solidFill>
                  <a:schemeClr val="bg1"/>
                </a:solidFill>
                <a:ea typeface="Times New Roman" pitchFamily="18" charset="0"/>
                <a:cs typeface="Arial" pitchFamily="34" charset="0"/>
              </a:rPr>
            </a:b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1.    </a:t>
            </a:r>
            <a:r>
              <a:rPr lang="en-US" sz="3200" b="1" u="sng" dirty="0">
                <a:solidFill>
                  <a:schemeClr val="bg1"/>
                </a:solidFill>
                <a:effectLst>
                  <a:outerShdw blurRad="38100" dist="38100" dir="2700000" algn="tl">
                    <a:srgbClr val="000000">
                      <a:alpha val="43137"/>
                    </a:srgbClr>
                  </a:outerShdw>
                </a:effectLst>
                <a:ea typeface="Times New Roman" pitchFamily="18" charset="0"/>
                <a:cs typeface="Arial" pitchFamily="34" charset="0"/>
              </a:rPr>
              <a:t>Saul</a:t>
            </a: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’s sin </a:t>
            </a:r>
            <a:r>
              <a:rPr lang="en-US" sz="3200" dirty="0">
                <a:solidFill>
                  <a:schemeClr val="bg1"/>
                </a:solidFill>
                <a:ea typeface="Times New Roman" pitchFamily="18" charset="0"/>
                <a:cs typeface="Arial" pitchFamily="34" charset="0"/>
              </a:rPr>
              <a:t>= taking on the role of priest and offering 	burnt offerings (1 Sam. 13:1-15) &amp; not obeying the 	Lord completely by not destroying all the 	</a:t>
            </a:r>
            <a:r>
              <a:rPr lang="en-US" sz="3200" dirty="0" err="1">
                <a:solidFill>
                  <a:schemeClr val="bg1"/>
                </a:solidFill>
                <a:ea typeface="Times New Roman" pitchFamily="18" charset="0"/>
                <a:cs typeface="Arial" pitchFamily="34" charset="0"/>
              </a:rPr>
              <a:t>Amalekites</a:t>
            </a:r>
            <a:r>
              <a:rPr lang="en-US" sz="3200" dirty="0">
                <a:solidFill>
                  <a:schemeClr val="bg1"/>
                </a:solidFill>
                <a:ea typeface="Times New Roman" pitchFamily="18" charset="0"/>
                <a:cs typeface="Arial" pitchFamily="34" charset="0"/>
              </a:rPr>
              <a:t> and their property (1 Sam. 15).</a:t>
            </a:r>
          </a:p>
          <a:p>
            <a:pPr eaLnBrk="0" hangingPunct="0">
              <a:defRPr/>
            </a:pPr>
            <a:br>
              <a:rPr lang="en-US" sz="3200" dirty="0">
                <a:solidFill>
                  <a:schemeClr val="bg1"/>
                </a:solidFill>
                <a:ea typeface="Times New Roman" pitchFamily="18" charset="0"/>
                <a:cs typeface="Arial" pitchFamily="34" charset="0"/>
              </a:rPr>
            </a:b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2.    </a:t>
            </a:r>
            <a:r>
              <a:rPr lang="en-US" sz="3200" b="1" u="sng" dirty="0">
                <a:solidFill>
                  <a:schemeClr val="bg1"/>
                </a:solidFill>
                <a:effectLst>
                  <a:outerShdw blurRad="38100" dist="38100" dir="2700000" algn="tl">
                    <a:srgbClr val="000000">
                      <a:alpha val="43137"/>
                    </a:srgbClr>
                  </a:outerShdw>
                </a:effectLst>
                <a:ea typeface="Times New Roman" pitchFamily="18" charset="0"/>
                <a:cs typeface="Arial" pitchFamily="34" charset="0"/>
              </a:rPr>
              <a:t>David</a:t>
            </a: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’s sin </a:t>
            </a:r>
            <a:r>
              <a:rPr lang="en-US" sz="3200" dirty="0">
                <a:solidFill>
                  <a:schemeClr val="bg1"/>
                </a:solidFill>
                <a:ea typeface="Times New Roman" pitchFamily="18" charset="0"/>
                <a:cs typeface="Arial" pitchFamily="34" charset="0"/>
              </a:rPr>
              <a:t>= Adultery/murder (2 Sam. 11) and 	counting Israel (2 Sam. 24).</a:t>
            </a:r>
          </a:p>
          <a:p>
            <a:pPr eaLnBrk="0" hangingPunct="0">
              <a:defRPr/>
            </a:pPr>
            <a:br>
              <a:rPr lang="en-US" sz="3200" dirty="0">
                <a:solidFill>
                  <a:schemeClr val="bg1"/>
                </a:solidFill>
                <a:ea typeface="Times New Roman" pitchFamily="18" charset="0"/>
                <a:cs typeface="Arial" pitchFamily="34" charset="0"/>
              </a:rPr>
            </a:b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3.    Why the different treatment?</a:t>
            </a:r>
            <a:br>
              <a:rPr lang="en-US" sz="3200" dirty="0">
                <a:solidFill>
                  <a:schemeClr val="bg1"/>
                </a:solidFill>
                <a:ea typeface="Times New Roman" pitchFamily="18" charset="0"/>
                <a:cs typeface="Arial" pitchFamily="34" charset="0"/>
              </a:rPr>
            </a:br>
            <a:r>
              <a:rPr lang="en-US" sz="3200" dirty="0">
                <a:solidFill>
                  <a:schemeClr val="bg1"/>
                </a:solidFill>
                <a:ea typeface="Times New Roman" pitchFamily="18" charset="0"/>
                <a:cs typeface="Arial" pitchFamily="34" charset="0"/>
              </a:rPr>
              <a:t>	a.    Different </a:t>
            </a:r>
            <a:r>
              <a:rPr lang="en-US" sz="3200" b="1" u="sng" dirty="0">
                <a:solidFill>
                  <a:schemeClr val="bg1"/>
                </a:solidFill>
                <a:effectLst>
                  <a:outerShdw blurRad="38100" dist="38100" dir="2700000" algn="tl">
                    <a:srgbClr val="000000">
                      <a:alpha val="43137"/>
                    </a:srgbClr>
                  </a:outerShdw>
                </a:effectLst>
                <a:ea typeface="Times New Roman" pitchFamily="18" charset="0"/>
                <a:cs typeface="Arial" pitchFamily="34" charset="0"/>
              </a:rPr>
              <a:t>hearts</a:t>
            </a:r>
            <a:r>
              <a:rPr lang="en-US" sz="3200" dirty="0">
                <a:solidFill>
                  <a:schemeClr val="bg1"/>
                </a:solidFill>
                <a:ea typeface="Times New Roman" pitchFamily="18" charset="0"/>
                <a:cs typeface="Arial" pitchFamily="34" charset="0"/>
              </a:rPr>
              <a:t> </a:t>
            </a:r>
            <a:br>
              <a:rPr lang="en-US" sz="3200" dirty="0">
                <a:solidFill>
                  <a:schemeClr val="bg1"/>
                </a:solidFill>
                <a:ea typeface="Times New Roman" pitchFamily="18" charset="0"/>
                <a:cs typeface="Arial" pitchFamily="34" charset="0"/>
              </a:rPr>
            </a:br>
            <a:r>
              <a:rPr lang="en-US" sz="3200" dirty="0">
                <a:solidFill>
                  <a:schemeClr val="bg1"/>
                </a:solidFill>
                <a:ea typeface="Times New Roman" pitchFamily="18" charset="0"/>
                <a:cs typeface="Arial" pitchFamily="34" charset="0"/>
              </a:rPr>
              <a:t>	b.    God did not </a:t>
            </a:r>
            <a:r>
              <a:rPr lang="en-US" sz="3200" b="1" u="sng" dirty="0">
                <a:solidFill>
                  <a:schemeClr val="bg1"/>
                </a:solidFill>
                <a:effectLst>
                  <a:outerShdw blurRad="38100" dist="38100" dir="2700000" algn="tl">
                    <a:srgbClr val="000000">
                      <a:alpha val="43137"/>
                    </a:srgbClr>
                  </a:outerShdw>
                </a:effectLst>
                <a:ea typeface="Times New Roman" pitchFamily="18" charset="0"/>
                <a:cs typeface="Arial" pitchFamily="34" charset="0"/>
              </a:rPr>
              <a:t>reject</a:t>
            </a:r>
            <a:r>
              <a:rPr lang="en-US" sz="3200" dirty="0">
                <a:solidFill>
                  <a:schemeClr val="bg1"/>
                </a:solidFill>
                <a:ea typeface="Times New Roman" pitchFamily="18" charset="0"/>
                <a:cs typeface="Arial" pitchFamily="34" charset="0"/>
              </a:rPr>
              <a:t> Saul because of the sin. </a:t>
            </a:r>
            <a:endParaRPr lang="en-US" sz="3200" dirty="0">
              <a:solidFill>
                <a:schemeClr val="bg1"/>
              </a:solidFill>
              <a:cs typeface="Arial" pitchFamily="34" charset="0"/>
            </a:endParaRPr>
          </a:p>
        </p:txBody>
      </p:sp>
      <p:pic>
        <p:nvPicPr>
          <p:cNvPr id="6" name="Picture 5" descr="DavidBAthsheba.jpg"/>
          <p:cNvPicPr>
            <a:picLocks noChangeAspect="1"/>
          </p:cNvPicPr>
          <p:nvPr/>
        </p:nvPicPr>
        <p:blipFill>
          <a:blip r:embed="rId3" cstate="print"/>
          <a:stretch>
            <a:fillRect/>
          </a:stretch>
        </p:blipFill>
        <p:spPr>
          <a:xfrm>
            <a:off x="6084168" y="4149080"/>
            <a:ext cx="2435325" cy="1872208"/>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saul-reproached-by-samuel.jpg"/>
          <p:cNvPicPr>
            <a:picLocks noChangeAspect="1"/>
          </p:cNvPicPr>
          <p:nvPr/>
        </p:nvPicPr>
        <p:blipFill>
          <a:blip r:embed="rId4" cstate="print"/>
          <a:stretch>
            <a:fillRect/>
          </a:stretch>
        </p:blipFill>
        <p:spPr>
          <a:xfrm>
            <a:off x="7524328" y="2204864"/>
            <a:ext cx="1190625" cy="16240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0C112-80D5-1964-74B4-93074818A3D1}"/>
            </a:ext>
          </a:extLst>
        </p:cNvPr>
        <p:cNvGrpSpPr/>
        <p:nvPr/>
      </p:nvGrpSpPr>
      <p:grpSpPr>
        <a:xfrm>
          <a:off x="0" y="0"/>
          <a:ext cx="0" cy="0"/>
          <a:chOff x="0" y="0"/>
          <a:chExt cx="0" cy="0"/>
        </a:xfrm>
      </p:grpSpPr>
      <p:pic>
        <p:nvPicPr>
          <p:cNvPr id="69634" name="Picture 3">
            <a:extLst>
              <a:ext uri="{FF2B5EF4-FFF2-40B4-BE49-F238E27FC236}">
                <a16:creationId xmlns:a16="http://schemas.microsoft.com/office/drawing/2014/main" id="{99547567-71C2-4FAB-4FCA-A771F43D1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66BA453-F8FC-39CA-A3EC-921DF457D6EC}"/>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81921" name="Rectangle 1">
            <a:extLst>
              <a:ext uri="{FF2B5EF4-FFF2-40B4-BE49-F238E27FC236}">
                <a16:creationId xmlns:a16="http://schemas.microsoft.com/office/drawing/2014/main" id="{A1B7AEF8-5D1C-4EF7-D3F7-D03066003962}"/>
              </a:ext>
            </a:extLst>
          </p:cNvPr>
          <p:cNvSpPr>
            <a:spLocks noChangeArrowheads="1"/>
          </p:cNvSpPr>
          <p:nvPr/>
        </p:nvSpPr>
        <p:spPr bwMode="auto">
          <a:xfrm>
            <a:off x="107504" y="685814"/>
            <a:ext cx="8820980" cy="3046988"/>
          </a:xfrm>
          <a:prstGeom prst="rect">
            <a:avLst/>
          </a:prstGeom>
          <a:ln>
            <a:headEnd/>
            <a:tailEnd/>
          </a:ln>
        </p:spPr>
        <p:style>
          <a:lnRef idx="2">
            <a:schemeClr val="accent3">
              <a:shade val="15000"/>
            </a:schemeClr>
          </a:lnRef>
          <a:fillRef idx="1">
            <a:schemeClr val="accent3"/>
          </a:fillRef>
          <a:effectRef idx="0">
            <a:schemeClr val="accent3"/>
          </a:effectRef>
          <a:fontRef idx="minor">
            <a:schemeClr val="lt1"/>
          </a:fontRef>
        </p:style>
        <p:txBody>
          <a:bodyPr wrap="square" anchor="ctr">
            <a:spAutoFit/>
          </a:bodyPr>
          <a:lstStyle/>
          <a:p>
            <a:pPr eaLnBrk="0" hangingPunct="0">
              <a:defRPr/>
            </a:pPr>
            <a:r>
              <a:rPr lang="en-US" sz="3200" b="1" dirty="0">
                <a:solidFill>
                  <a:schemeClr val="bg1"/>
                </a:solidFill>
                <a:effectLst>
                  <a:outerShdw blurRad="38100" dist="38100" dir="2700000" algn="tl">
                    <a:srgbClr val="000000">
                      <a:alpha val="43137"/>
                    </a:srgbClr>
                  </a:outerShdw>
                </a:effectLst>
                <a:ea typeface="Times New Roman" pitchFamily="18" charset="0"/>
                <a:cs typeface="Arial" pitchFamily="34" charset="0"/>
              </a:rPr>
              <a:t>Saul didn’t care about (despised) the Lord’s commands and David did care.  Their sins and type of repentance (or lack of) revealed their heart before God.  David was known as a “Man after God’s heart.”  This is seen even in the way he repented after he fell into sin (Psalm 51).</a:t>
            </a:r>
          </a:p>
        </p:txBody>
      </p:sp>
      <p:sp>
        <p:nvSpPr>
          <p:cNvPr id="3" name="TextBox 2">
            <a:extLst>
              <a:ext uri="{FF2B5EF4-FFF2-40B4-BE49-F238E27FC236}">
                <a16:creationId xmlns:a16="http://schemas.microsoft.com/office/drawing/2014/main" id="{1C82C06A-E5BB-3B54-11EB-D5AB096E2E87}"/>
              </a:ext>
            </a:extLst>
          </p:cNvPr>
          <p:cNvSpPr txBox="1"/>
          <p:nvPr/>
        </p:nvSpPr>
        <p:spPr>
          <a:xfrm>
            <a:off x="107504" y="3859681"/>
            <a:ext cx="8820980" cy="286232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r>
              <a:rPr lang="en-US" sz="3600" dirty="0"/>
              <a:t>The sin of Saul was a demonstration of a king who was never meant for God’s people. In other words – </a:t>
            </a:r>
            <a:r>
              <a:rPr lang="en-US" sz="3600" i="1" dirty="0"/>
              <a:t>“This is the type of king you should not have to rule over you. See the lack of devotion he has towards Me? He was never meant for you to begin with.” </a:t>
            </a:r>
            <a:endParaRPr lang="en-SG" sz="3600" i="1" dirty="0"/>
          </a:p>
        </p:txBody>
      </p:sp>
    </p:spTree>
    <p:extLst>
      <p:ext uri="{BB962C8B-B14F-4D97-AF65-F5344CB8AC3E}">
        <p14:creationId xmlns:p14="http://schemas.microsoft.com/office/powerpoint/2010/main" val="1803759722"/>
      </p:ext>
    </p:extLst>
  </p:cSld>
  <p:clrMapOvr>
    <a:masterClrMapping/>
  </p:clrMapOvr>
  <p:transition spd="slow">
    <p:circl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 name="Rectangle 6"/>
          <p:cNvSpPr/>
          <p:nvPr/>
        </p:nvSpPr>
        <p:spPr>
          <a:xfrm>
            <a:off x="323528" y="1700808"/>
            <a:ext cx="5184576" cy="4401205"/>
          </a:xfrm>
          <a:prstGeom prst="rect">
            <a:avLst/>
          </a:prstGeom>
          <a:effectLst>
            <a:reflection blurRad="6350" stA="50000" endA="300" endPos="90000" dir="5400000" sy="-100000" algn="bl" rotWithShape="0"/>
          </a:effectLst>
          <a:scene3d>
            <a:camera prst="perspectiveContrastingRigh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800" i="1" dirty="0"/>
              <a:t>"When you come to the land which the LORD your God is giving you, and possess it and dwell in it, and say, 'I will set a king over me like all the nations that are around me,' "you shall surely set a king over you whom the LORD your God chooses; one from among your brethren you shall set as king over you; you may not set a foreigner over you, who is not your brother.”</a:t>
            </a:r>
          </a:p>
          <a:p>
            <a:pPr>
              <a:defRPr/>
            </a:pPr>
            <a:r>
              <a:rPr lang="en-SG" sz="2800" dirty="0"/>
              <a:t>Deuteronomy 17:14-15 (NKJV)</a:t>
            </a:r>
          </a:p>
        </p:txBody>
      </p:sp>
      <p:sp>
        <p:nvSpPr>
          <p:cNvPr id="8" name="Rectangle 7"/>
          <p:cNvSpPr/>
          <p:nvPr/>
        </p:nvSpPr>
        <p:spPr>
          <a:xfrm>
            <a:off x="4788024" y="1628800"/>
            <a:ext cx="3960440" cy="4832092"/>
          </a:xfrm>
          <a:prstGeom prst="rect">
            <a:avLst/>
          </a:prstGeom>
          <a:effectLst>
            <a:reflection blurRad="6350" stA="50000" endA="300" endPos="90000" dir="5400000" sy="-100000" algn="bl" rotWithShape="0"/>
          </a:effectLst>
          <a:scene3d>
            <a:camera prst="perspectiveContrastingLeftFacing"/>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SG" sz="2800" i="1" dirty="0"/>
              <a:t>“But the thing displeased Samuel when they said, "Give us a king to judge us." So Samuel prayed to the LORD. And the LORD said to Samuel, "Heed the voice of the people in all that they say to you; for they have not rejected you, but they have rejected Me, that I should not reign over them.”</a:t>
            </a:r>
          </a:p>
          <a:p>
            <a:pPr>
              <a:defRPr/>
            </a:pPr>
            <a:r>
              <a:rPr lang="en-SG" sz="2800" dirty="0"/>
              <a:t>1 Samuel 8:6-7 (NKJV)</a:t>
            </a:r>
          </a:p>
        </p:txBody>
      </p:sp>
      <p:sp>
        <p:nvSpPr>
          <p:cNvPr id="10" name="Rectangle 9"/>
          <p:cNvSpPr/>
          <p:nvPr/>
        </p:nvSpPr>
        <p:spPr>
          <a:xfrm>
            <a:off x="4716016" y="3356992"/>
            <a:ext cx="635110" cy="1569660"/>
          </a:xfrm>
          <a:prstGeom prst="rect">
            <a:avLst/>
          </a:prstGeom>
          <a:noFill/>
          <a:scene3d>
            <a:camera prst="orthographicFront"/>
            <a:lightRig rig="threePt" dir="t"/>
          </a:scene3d>
          <a:sp3d>
            <a:bevelT/>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70664" name="Picture 11" descr="king_of_the_world_l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4868863"/>
            <a:ext cx="1485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7E3B791-5B3F-0279-9C81-023D593F1FE7}"/>
              </a:ext>
            </a:extLst>
          </p:cNvPr>
          <p:cNvSpPr txBox="1"/>
          <p:nvPr/>
        </p:nvSpPr>
        <p:spPr>
          <a:xfrm>
            <a:off x="-108520" y="373127"/>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Take Away Points:</a:t>
            </a:r>
            <a:endParaRPr lang="en-SG" sz="3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475656" y="859359"/>
            <a:ext cx="5886227"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defRPr/>
            </a:pPr>
            <a:r>
              <a:rPr lang="en-SG" sz="4400" b="1" dirty="0">
                <a:latin typeface="Calibri" pitchFamily="34" charset="0"/>
                <a:cs typeface="Calibri" pitchFamily="34" charset="0"/>
              </a:rPr>
              <a:t>1. Potential </a:t>
            </a:r>
            <a:r>
              <a:rPr lang="en-SG" sz="4400" b="1" u="sng" dirty="0">
                <a:latin typeface="Calibri" pitchFamily="34" charset="0"/>
                <a:cs typeface="Calibri" pitchFamily="34" charset="0"/>
              </a:rPr>
              <a:t>discrepancy</a:t>
            </a:r>
            <a:r>
              <a:rPr lang="en-SG" sz="4400" dirty="0">
                <a:latin typeface="Calibri" pitchFamily="34" charset="0"/>
                <a:cs typeface="Calibri" pitchFamily="34" charset="0"/>
              </a:rPr>
              <a:t> </a:t>
            </a:r>
          </a:p>
        </p:txBody>
      </p:sp>
    </p:spTree>
  </p:cSld>
  <p:clrMapOvr>
    <a:masterClrMapping/>
  </p:clrMapOvr>
  <p:transition spd="slow">
    <p:circl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188F-DD50-CA2D-E43A-D6EAC93604DD}"/>
            </a:ext>
          </a:extLst>
        </p:cNvPr>
        <p:cNvGrpSpPr/>
        <p:nvPr/>
      </p:nvGrpSpPr>
      <p:grpSpPr>
        <a:xfrm>
          <a:off x="0" y="0"/>
          <a:ext cx="0" cy="0"/>
          <a:chOff x="0" y="0"/>
          <a:chExt cx="0" cy="0"/>
        </a:xfrm>
      </p:grpSpPr>
      <p:pic>
        <p:nvPicPr>
          <p:cNvPr id="70658" name="Picture 3">
            <a:extLst>
              <a:ext uri="{FF2B5EF4-FFF2-40B4-BE49-F238E27FC236}">
                <a16:creationId xmlns:a16="http://schemas.microsoft.com/office/drawing/2014/main" id="{9F789711-9B94-8CC7-CC20-89A45203F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858F31E-CDCD-5418-E7B6-B5F06505E564}"/>
              </a:ext>
            </a:extLst>
          </p:cNvPr>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 name="Rectangle 6">
            <a:extLst>
              <a:ext uri="{FF2B5EF4-FFF2-40B4-BE49-F238E27FC236}">
                <a16:creationId xmlns:a16="http://schemas.microsoft.com/office/drawing/2014/main" id="{F2582E8C-8841-772C-7ECC-0293CBDD9075}"/>
              </a:ext>
            </a:extLst>
          </p:cNvPr>
          <p:cNvSpPr/>
          <p:nvPr/>
        </p:nvSpPr>
        <p:spPr>
          <a:xfrm>
            <a:off x="134293" y="1575104"/>
            <a:ext cx="8568952" cy="501675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defRPr/>
            </a:pPr>
            <a:r>
              <a:rPr lang="en-US" sz="3200" dirty="0"/>
              <a:t>God was displeased with Israel when they asked</a:t>
            </a:r>
          </a:p>
          <a:p>
            <a:pPr algn="just">
              <a:defRPr/>
            </a:pPr>
            <a:r>
              <a:rPr lang="en-US" sz="3200" dirty="0"/>
              <a:t> for a king (1 Sam. 8:6-9); Israel was warned about what a king would do to them (1 Sam. 8:10-22); God gave them Saul as a king with apparent resignation (1 Sam. 12:6-15); yet God had already been planning on giving them a king (Deut. 17:14-20). The underlying truth of this is that God wanted them to be ruled with His king and under His conditions. Israel wanted a king for their own reasons and under their conditions – Saul was a failure, and David was God’s first true king. </a:t>
            </a:r>
            <a:endParaRPr lang="en-SG" sz="3200" dirty="0"/>
          </a:p>
        </p:txBody>
      </p:sp>
      <p:sp>
        <p:nvSpPr>
          <p:cNvPr id="10" name="Rectangle 9">
            <a:extLst>
              <a:ext uri="{FF2B5EF4-FFF2-40B4-BE49-F238E27FC236}">
                <a16:creationId xmlns:a16="http://schemas.microsoft.com/office/drawing/2014/main" id="{79EB4550-65DB-D2FD-350A-39120852859A}"/>
              </a:ext>
            </a:extLst>
          </p:cNvPr>
          <p:cNvSpPr/>
          <p:nvPr/>
        </p:nvSpPr>
        <p:spPr>
          <a:xfrm>
            <a:off x="7343318" y="459315"/>
            <a:ext cx="635110" cy="1569660"/>
          </a:xfrm>
          <a:prstGeom prst="rect">
            <a:avLst/>
          </a:prstGeom>
          <a:noFill/>
          <a:scene3d>
            <a:camera prst="orthographicFront"/>
            <a:lightRig rig="threePt" dir="t"/>
          </a:scene3d>
          <a:sp3d>
            <a:bevelT/>
          </a:sp3d>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70664" name="Picture 11" descr="king_of_the_world_lg_clr.gif">
            <a:extLst>
              <a:ext uri="{FF2B5EF4-FFF2-40B4-BE49-F238E27FC236}">
                <a16:creationId xmlns:a16="http://schemas.microsoft.com/office/drawing/2014/main" id="{1A2B86B8-9261-5ACB-3A74-63814388E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6620" y="571686"/>
            <a:ext cx="1485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B8F1DD0-D7C3-B0CE-C8CA-4D6F91E1D064}"/>
              </a:ext>
            </a:extLst>
          </p:cNvPr>
          <p:cNvSpPr txBox="1"/>
          <p:nvPr/>
        </p:nvSpPr>
        <p:spPr>
          <a:xfrm>
            <a:off x="-108520" y="373127"/>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Take Away Points:</a:t>
            </a:r>
            <a:endParaRPr lang="en-SG" sz="32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C0096FB-5CD4-13F6-CBF0-F3186D0089E3}"/>
              </a:ext>
            </a:extLst>
          </p:cNvPr>
          <p:cNvSpPr/>
          <p:nvPr/>
        </p:nvSpPr>
        <p:spPr>
          <a:xfrm>
            <a:off x="1475656" y="859359"/>
            <a:ext cx="5886227"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defRPr/>
            </a:pPr>
            <a:r>
              <a:rPr lang="en-SG" sz="4400" b="1" dirty="0">
                <a:latin typeface="Calibri" pitchFamily="34" charset="0"/>
                <a:cs typeface="Calibri" pitchFamily="34" charset="0"/>
              </a:rPr>
              <a:t>1. Potential </a:t>
            </a:r>
            <a:r>
              <a:rPr lang="en-SG" sz="4400" b="1" u="sng" dirty="0">
                <a:latin typeface="Calibri" pitchFamily="34" charset="0"/>
                <a:cs typeface="Calibri" pitchFamily="34" charset="0"/>
              </a:rPr>
              <a:t>discrepancy</a:t>
            </a:r>
            <a:r>
              <a:rPr lang="en-SG" sz="4400" dirty="0">
                <a:latin typeface="Calibri" pitchFamily="34" charset="0"/>
                <a:cs typeface="Calibri" pitchFamily="34" charset="0"/>
              </a:rPr>
              <a:t> </a:t>
            </a:r>
          </a:p>
        </p:txBody>
      </p:sp>
    </p:spTree>
    <p:extLst>
      <p:ext uri="{BB962C8B-B14F-4D97-AF65-F5344CB8AC3E}">
        <p14:creationId xmlns:p14="http://schemas.microsoft.com/office/powerpoint/2010/main" val="3269091489"/>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105473" name="Rectangle 1"/>
          <p:cNvSpPr>
            <a:spLocks noChangeArrowheads="1"/>
          </p:cNvSpPr>
          <p:nvPr/>
        </p:nvSpPr>
        <p:spPr bwMode="auto">
          <a:xfrm>
            <a:off x="251520" y="1628510"/>
            <a:ext cx="4752527" cy="4401205"/>
          </a:xfrm>
          <a:prstGeom prst="rect">
            <a:avLst/>
          </a:prstGeom>
          <a:ln>
            <a:headEnd/>
            <a:tailEnd/>
          </a:ln>
          <a:effectLst>
            <a:reflection blurRad="6350" stA="50000" endA="300" endPos="90000" dir="5400000" sy="-100000" algn="bl" rotWithShape="0"/>
          </a:effectLst>
          <a:scene3d>
            <a:camera prst="perspectiveContrastingRightFacing"/>
            <a:lightRig rig="threePt" dir="t"/>
          </a:scene3d>
        </p:spPr>
        <p:style>
          <a:lnRef idx="2">
            <a:schemeClr val="accent2"/>
          </a:lnRef>
          <a:fillRef idx="1">
            <a:schemeClr val="lt1"/>
          </a:fillRef>
          <a:effectRef idx="0">
            <a:schemeClr val="accent2"/>
          </a:effectRef>
          <a:fontRef idx="minor">
            <a:schemeClr val="dk1"/>
          </a:fontRef>
        </p:style>
        <p:txBody>
          <a:bodyPr anchor="ctr">
            <a:spAutoFit/>
          </a:bodyPr>
          <a:lstStyle/>
          <a:p>
            <a:pPr lvl="1" eaLnBrk="0" hangingPunct="0">
              <a:tabLst>
                <a:tab pos="914400" algn="l"/>
              </a:tabLst>
              <a:defRPr/>
            </a:pPr>
            <a:r>
              <a:rPr lang="en-US" sz="4000" dirty="0">
                <a:solidFill>
                  <a:schemeClr val="tx1"/>
                </a:solidFill>
                <a:ea typeface="Calibri" pitchFamily="34" charset="0"/>
                <a:cs typeface="Arial" pitchFamily="34" charset="0"/>
              </a:rPr>
              <a:t>1. Notice how the battles of </a:t>
            </a:r>
            <a:r>
              <a:rPr lang="en-US" sz="4000" b="1" u="sng" dirty="0">
                <a:solidFill>
                  <a:schemeClr val="tx1"/>
                </a:solidFill>
                <a:effectLst>
                  <a:outerShdw blurRad="38100" dist="38100" dir="2700000" algn="tl">
                    <a:srgbClr val="000000">
                      <a:alpha val="43137"/>
                    </a:srgbClr>
                  </a:outerShdw>
                </a:effectLst>
                <a:ea typeface="Calibri" pitchFamily="34" charset="0"/>
                <a:cs typeface="Arial" pitchFamily="34" charset="0"/>
              </a:rPr>
              <a:t>JERICHO</a:t>
            </a:r>
            <a:r>
              <a:rPr lang="en-US" sz="4000" dirty="0">
                <a:solidFill>
                  <a:schemeClr val="tx1"/>
                </a:solidFill>
                <a:ea typeface="Calibri" pitchFamily="34" charset="0"/>
                <a:cs typeface="Arial" pitchFamily="34" charset="0"/>
              </a:rPr>
              <a:t> and </a:t>
            </a:r>
            <a:r>
              <a:rPr lang="en-US" sz="4000" b="1" u="sng" dirty="0">
                <a:solidFill>
                  <a:schemeClr val="tx1"/>
                </a:solidFill>
                <a:effectLst>
                  <a:outerShdw blurRad="38100" dist="38100" dir="2700000" algn="tl">
                    <a:srgbClr val="000000">
                      <a:alpha val="43137"/>
                    </a:srgbClr>
                  </a:outerShdw>
                </a:effectLst>
                <a:ea typeface="Calibri" pitchFamily="34" charset="0"/>
                <a:cs typeface="Arial" pitchFamily="34" charset="0"/>
              </a:rPr>
              <a:t>AI</a:t>
            </a:r>
            <a:r>
              <a:rPr lang="en-US" sz="4000" dirty="0">
                <a:solidFill>
                  <a:schemeClr val="tx1"/>
                </a:solidFill>
                <a:ea typeface="Calibri" pitchFamily="34" charset="0"/>
                <a:cs typeface="Arial" pitchFamily="34" charset="0"/>
              </a:rPr>
              <a:t> are told in detail: These battles establish the pattern for the rest of the conquest. </a:t>
            </a:r>
            <a:endParaRPr lang="en-US" sz="4000" dirty="0">
              <a:solidFill>
                <a:schemeClr val="tx1"/>
              </a:solidFill>
              <a:cs typeface="Arial" pitchFamily="34" charset="0"/>
            </a:endParaRPr>
          </a:p>
        </p:txBody>
      </p:sp>
      <p:pic>
        <p:nvPicPr>
          <p:cNvPr id="8" name="Picture 7" descr="Jericho-Ai.gif"/>
          <p:cNvPicPr>
            <a:picLocks noChangeAspect="1"/>
          </p:cNvPicPr>
          <p:nvPr/>
        </p:nvPicPr>
        <p:blipFill>
          <a:blip r:embed="rId3" cstate="print"/>
          <a:stretch>
            <a:fillRect/>
          </a:stretch>
        </p:blipFill>
        <p:spPr>
          <a:xfrm>
            <a:off x="3851920" y="1628800"/>
            <a:ext cx="5102436" cy="4545073"/>
          </a:xfrm>
          <a:prstGeom prst="rect">
            <a:avLst/>
          </a:prstGeom>
          <a:effectLst>
            <a:reflection blurRad="6350" stA="50000" endA="300" endPos="90000" dir="5400000" sy="-100000" algn="bl" rotWithShape="0"/>
          </a:effectLst>
          <a:scene3d>
            <a:camera prst="perspectiveContrastingLeftFacing"/>
            <a:lightRig rig="threePt" dir="t"/>
          </a:scene3d>
        </p:spPr>
      </p:pic>
      <p:sp>
        <p:nvSpPr>
          <p:cNvPr id="7" name="Rectangle 6"/>
          <p:cNvSpPr/>
          <p:nvPr/>
        </p:nvSpPr>
        <p:spPr>
          <a:xfrm rot="211782">
            <a:off x="4977148" y="2019525"/>
            <a:ext cx="3384376" cy="1569660"/>
          </a:xfrm>
          <a:prstGeom prst="rect">
            <a:avLst/>
          </a:prstGeom>
          <a:solidFill>
            <a:schemeClr val="bg1"/>
          </a:solidFill>
          <a:effectLst>
            <a:softEdge rad="127000"/>
          </a:effectLst>
          <a:scene3d>
            <a:camera prst="orthographicFront">
              <a:rot lat="33001" lon="1799726" rev="180000"/>
            </a:camera>
            <a:lightRig rig="threePt" dir="t"/>
          </a:scene3d>
        </p:spPr>
        <p:txBody>
          <a:bodyPr>
            <a:spAutoFit/>
          </a:bodyPr>
          <a:lstStyle/>
          <a:p>
            <a:pPr>
              <a:defRPr/>
            </a:pPr>
            <a:r>
              <a:rPr lang="en-US" sz="2400" dirty="0">
                <a:ea typeface="Calibri" pitchFamily="34" charset="0"/>
                <a:cs typeface="Arial" pitchFamily="34" charset="0"/>
              </a:rPr>
              <a:t>(1) When Israel obeys God and recognizes that it is the Lord who fights for them, they have victory at Jericho. </a:t>
            </a:r>
            <a:endParaRPr lang="en-SG" sz="2400" dirty="0"/>
          </a:p>
        </p:txBody>
      </p:sp>
      <p:sp>
        <p:nvSpPr>
          <p:cNvPr id="9" name="Rectangle 8"/>
          <p:cNvSpPr/>
          <p:nvPr/>
        </p:nvSpPr>
        <p:spPr>
          <a:xfrm rot="651605">
            <a:off x="4961484" y="4874043"/>
            <a:ext cx="3240978" cy="1384995"/>
          </a:xfrm>
          <a:prstGeom prst="rect">
            <a:avLst/>
          </a:prstGeom>
          <a:solidFill>
            <a:schemeClr val="bg1"/>
          </a:solidFill>
          <a:effectLst>
            <a:softEdge rad="127000"/>
          </a:effectLst>
        </p:spPr>
        <p:txBody>
          <a:bodyPr>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eaLnBrk="1" hangingPunct="1"/>
            <a:r>
              <a:rPr lang="en-US" sz="2800"/>
              <a:t>(2) When Israel disobeys, they experience defeat at Ai.</a:t>
            </a:r>
            <a:endParaRPr lang="en-SG" sz="2800"/>
          </a:p>
        </p:txBody>
      </p:sp>
      <p:sp>
        <p:nvSpPr>
          <p:cNvPr id="2" name="TextBox 1">
            <a:extLst>
              <a:ext uri="{FF2B5EF4-FFF2-40B4-BE49-F238E27FC236}">
                <a16:creationId xmlns:a16="http://schemas.microsoft.com/office/drawing/2014/main" id="{5657AA46-E197-B835-496E-0FEE4B24FD4E}"/>
              </a:ext>
            </a:extLst>
          </p:cNvPr>
          <p:cNvSpPr txBox="1"/>
          <p:nvPr/>
        </p:nvSpPr>
        <p:spPr>
          <a:xfrm>
            <a:off x="755576" y="682098"/>
            <a:ext cx="7200800" cy="584775"/>
          </a:xfrm>
          <a:prstGeom prst="rect">
            <a:avLst/>
          </a:prstGeom>
          <a:solidFill>
            <a:schemeClr val="tx1">
              <a:alpha val="43000"/>
            </a:schemeClr>
          </a:solidFill>
          <a:effectLst>
            <a:softEdge rad="63500"/>
          </a:effectLst>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 Helpful Hints for Reading Joshua</a:t>
            </a:r>
            <a:endParaRPr lang="en-SG"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5473"/>
                                        </p:tgtEl>
                                        <p:attrNameLst>
                                          <p:attrName>style.visibility</p:attrName>
                                        </p:attrNameLst>
                                      </p:cBhvr>
                                      <p:to>
                                        <p:strVal val="visible"/>
                                      </p:to>
                                    </p:set>
                                    <p:animEffect transition="in" filter="fade">
                                      <p:cBhvr>
                                        <p:cTn id="7" dur="800" decel="100000"/>
                                        <p:tgtEl>
                                          <p:spTgt spid="105473"/>
                                        </p:tgtEl>
                                      </p:cBhvr>
                                    </p:animEffect>
                                    <p:anim calcmode="lin" valueType="num">
                                      <p:cBhvr>
                                        <p:cTn id="8" dur="800" decel="100000" fill="hold"/>
                                        <p:tgtEl>
                                          <p:spTgt spid="105473"/>
                                        </p:tgtEl>
                                        <p:attrNameLst>
                                          <p:attrName>style.rotation</p:attrName>
                                        </p:attrNameLst>
                                      </p:cBhvr>
                                      <p:tavLst>
                                        <p:tav tm="0">
                                          <p:val>
                                            <p:fltVal val="-90"/>
                                          </p:val>
                                        </p:tav>
                                        <p:tav tm="100000">
                                          <p:val>
                                            <p:fltVal val="0"/>
                                          </p:val>
                                        </p:tav>
                                      </p:tavLst>
                                    </p:anim>
                                    <p:anim calcmode="lin" valueType="num">
                                      <p:cBhvr>
                                        <p:cTn id="9" dur="800" decel="100000" fill="hold"/>
                                        <p:tgtEl>
                                          <p:spTgt spid="105473"/>
                                        </p:tgtEl>
                                        <p:attrNameLst>
                                          <p:attrName>ppt_x</p:attrName>
                                        </p:attrNameLst>
                                      </p:cBhvr>
                                      <p:tavLst>
                                        <p:tav tm="0">
                                          <p:val>
                                            <p:strVal val="#ppt_x+0.4"/>
                                          </p:val>
                                        </p:tav>
                                        <p:tav tm="100000">
                                          <p:val>
                                            <p:strVal val="#ppt_x-0.05"/>
                                          </p:val>
                                        </p:tav>
                                      </p:tavLst>
                                    </p:anim>
                                    <p:anim calcmode="lin" valueType="num">
                                      <p:cBhvr>
                                        <p:cTn id="10" dur="800" decel="100000" fill="hold"/>
                                        <p:tgtEl>
                                          <p:spTgt spid="10547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547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547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90113" name="Rectangle 1"/>
          <p:cNvSpPr>
            <a:spLocks noChangeArrowheads="1"/>
          </p:cNvSpPr>
          <p:nvPr/>
        </p:nvSpPr>
        <p:spPr bwMode="auto">
          <a:xfrm>
            <a:off x="275965" y="884385"/>
            <a:ext cx="8751733" cy="954107"/>
          </a:xfrm>
          <a:prstGeom prst="rect">
            <a:avLst/>
          </a:prstGeom>
          <a:ln>
            <a:headEnd/>
            <a:tailEnd/>
          </a:ln>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square" anchor="ctr">
            <a:spAutoFit/>
          </a:bodyPr>
          <a:lstStyle/>
          <a:p>
            <a:pPr eaLnBrk="0" hangingPunct="0">
              <a:defRPr/>
            </a:pPr>
            <a:r>
              <a:rPr lang="en-US" sz="1050" dirty="0">
                <a:solidFill>
                  <a:schemeClr val="bg1"/>
                </a:solidFill>
                <a:latin typeface="Calibri" pitchFamily="34" charset="0"/>
                <a:ea typeface="Times New Roman" pitchFamily="18" charset="0"/>
                <a:cs typeface="Arial" pitchFamily="34" charset="0"/>
              </a:rPr>
              <a:t> </a:t>
            </a:r>
            <a:r>
              <a:rPr lang="en-US" sz="2800" b="1" dirty="0">
                <a:solidFill>
                  <a:schemeClr val="bg1"/>
                </a:solidFill>
                <a:latin typeface="Calibri" pitchFamily="34" charset="0"/>
                <a:ea typeface="Times New Roman" pitchFamily="18" charset="0"/>
                <a:cs typeface="Arial" pitchFamily="34" charset="0"/>
              </a:rPr>
              <a:t>2. Israel chose a king based on looks and the </a:t>
            </a:r>
            <a:r>
              <a:rPr lang="en-US" sz="28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appearance</a:t>
            </a:r>
            <a:r>
              <a:rPr lang="en-US" sz="2800" dirty="0">
                <a:solidFill>
                  <a:schemeClr val="bg1"/>
                </a:solidFill>
                <a:latin typeface="Calibri" pitchFamily="34" charset="0"/>
                <a:ea typeface="Times New Roman" pitchFamily="18" charset="0"/>
                <a:cs typeface="Arial" pitchFamily="34" charset="0"/>
              </a:rPr>
              <a:t> </a:t>
            </a:r>
            <a:r>
              <a:rPr lang="en-US" sz="2800" b="1" dirty="0">
                <a:solidFill>
                  <a:schemeClr val="bg1"/>
                </a:solidFill>
                <a:latin typeface="Calibri" pitchFamily="34" charset="0"/>
                <a:ea typeface="Times New Roman" pitchFamily="18" charset="0"/>
                <a:cs typeface="Arial" pitchFamily="34" charset="0"/>
              </a:rPr>
              <a:t>of strength; God chose based on heart qualities.</a:t>
            </a:r>
            <a:endParaRPr lang="en-US" sz="2800" dirty="0">
              <a:solidFill>
                <a:schemeClr val="bg1"/>
              </a:solidFill>
              <a:cs typeface="Arial" pitchFamily="34" charset="0"/>
            </a:endParaRPr>
          </a:p>
        </p:txBody>
      </p:sp>
      <p:pic>
        <p:nvPicPr>
          <p:cNvPr id="7" name="Picture 6" descr="DavidvSaul.jpg"/>
          <p:cNvPicPr>
            <a:picLocks noChangeAspect="1"/>
          </p:cNvPicPr>
          <p:nvPr/>
        </p:nvPicPr>
        <p:blipFill>
          <a:blip r:embed="rId3" cstate="print"/>
          <a:stretch>
            <a:fillRect/>
          </a:stretch>
        </p:blipFill>
        <p:spPr>
          <a:xfrm>
            <a:off x="0" y="1196752"/>
            <a:ext cx="8637148" cy="489654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ctangle 9"/>
          <p:cNvSpPr/>
          <p:nvPr/>
        </p:nvSpPr>
        <p:spPr>
          <a:xfrm>
            <a:off x="539750" y="5876925"/>
            <a:ext cx="7920038" cy="954088"/>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SG" sz="2800" dirty="0">
                <a:latin typeface="Calibri" pitchFamily="34" charset="0"/>
                <a:cs typeface="Calibri" pitchFamily="34" charset="0"/>
              </a:rPr>
              <a:t>God uses the </a:t>
            </a:r>
            <a:r>
              <a:rPr lang="en-SG" sz="2800" b="1" u="sng" dirty="0">
                <a:latin typeface="Calibri" pitchFamily="34" charset="0"/>
                <a:cs typeface="Calibri" pitchFamily="34" charset="0"/>
              </a:rPr>
              <a:t>unexpected</a:t>
            </a:r>
            <a:r>
              <a:rPr lang="en-SG" sz="2800" dirty="0">
                <a:latin typeface="Calibri" pitchFamily="34" charset="0"/>
                <a:cs typeface="Calibri" pitchFamily="34" charset="0"/>
              </a:rPr>
              <a:t>, </a:t>
            </a:r>
            <a:r>
              <a:rPr lang="en-SG" sz="2800" b="1" u="sng" dirty="0">
                <a:latin typeface="Calibri" pitchFamily="34" charset="0"/>
                <a:cs typeface="Calibri" pitchFamily="34" charset="0"/>
              </a:rPr>
              <a:t>unimpressive</a:t>
            </a:r>
            <a:r>
              <a:rPr lang="en-SG" sz="2800" dirty="0">
                <a:latin typeface="Calibri" pitchFamily="34" charset="0"/>
                <a:cs typeface="Calibri" pitchFamily="34" charset="0"/>
              </a:rPr>
              <a:t>, and </a:t>
            </a:r>
            <a:r>
              <a:rPr lang="en-SG" sz="2800" b="1" u="sng" dirty="0">
                <a:latin typeface="Calibri" pitchFamily="34" charset="0"/>
                <a:cs typeface="Calibri" pitchFamily="34" charset="0"/>
              </a:rPr>
              <a:t>inexperienced</a:t>
            </a:r>
            <a:r>
              <a:rPr lang="en-SG" sz="2800" dirty="0">
                <a:latin typeface="Calibri" pitchFamily="34" charset="0"/>
                <a:cs typeface="Calibri" pitchFamily="34" charset="0"/>
              </a:rPr>
              <a:t> to accomplish remarkable things.</a:t>
            </a:r>
          </a:p>
        </p:txBody>
      </p:sp>
      <p:pic>
        <p:nvPicPr>
          <p:cNvPr id="71687" name="Picture 7" descr="david_swinging_sling_lg_clr_569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719513"/>
            <a:ext cx="15843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d stamp with black background&#10;&#10;AI-generated content may be incorrect.">
            <a:extLst>
              <a:ext uri="{FF2B5EF4-FFF2-40B4-BE49-F238E27FC236}">
                <a16:creationId xmlns:a16="http://schemas.microsoft.com/office/drawing/2014/main" id="{F0A72C28-BF76-4FB7-ED83-056F2B5F0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8975" y="3077871"/>
            <a:ext cx="4413693" cy="2058988"/>
          </a:xfrm>
          <a:prstGeom prst="rect">
            <a:avLst/>
          </a:prstGeom>
        </p:spPr>
      </p:pic>
      <p:pic>
        <p:nvPicPr>
          <p:cNvPr id="6" name="Picture 5" descr="A green stamp with black text&#10;&#10;AI-generated content may be incorrect.">
            <a:extLst>
              <a:ext uri="{FF2B5EF4-FFF2-40B4-BE49-F238E27FC236}">
                <a16:creationId xmlns:a16="http://schemas.microsoft.com/office/drawing/2014/main" id="{D77ED42E-8937-B03E-DFAA-FF4289215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09616">
            <a:off x="884309" y="2531152"/>
            <a:ext cx="3128777" cy="2358805"/>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2708"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endParaRPr lang="en-US"/>
          </a:p>
          <a:p>
            <a:pPr algn="ctr" eaLnBrk="0" hangingPunct="0"/>
            <a:endParaRPr lang="en-US"/>
          </a:p>
        </p:txBody>
      </p:sp>
      <p:pic>
        <p:nvPicPr>
          <p:cNvPr id="7" name="Picture 6" descr="saul-attacking-david-guercino.jpg"/>
          <p:cNvPicPr>
            <a:picLocks noChangeAspect="1"/>
          </p:cNvPicPr>
          <p:nvPr/>
        </p:nvPicPr>
        <p:blipFill>
          <a:blip r:embed="rId3" cstate="print"/>
          <a:stretch>
            <a:fillRect/>
          </a:stretch>
        </p:blipFill>
        <p:spPr>
          <a:xfrm>
            <a:off x="611560" y="620688"/>
            <a:ext cx="8064896" cy="2160240"/>
          </a:xfrm>
          <a:prstGeom prst="rect">
            <a:avLst/>
          </a:prstGeom>
          <a:scene3d>
            <a:camera prst="perspectiveAbove"/>
            <a:lightRig rig="threePt" dir="t"/>
          </a:scene3d>
          <a:sp3d>
            <a:bevelT/>
          </a:sp3d>
        </p:spPr>
      </p:pic>
      <p:graphicFrame>
        <p:nvGraphicFramePr>
          <p:cNvPr id="6" name="Table 5"/>
          <p:cNvGraphicFramePr>
            <a:graphicFrameLocks noGrp="1"/>
          </p:cNvGraphicFramePr>
          <p:nvPr/>
        </p:nvGraphicFramePr>
        <p:xfrm>
          <a:off x="468313" y="2781300"/>
          <a:ext cx="8280400" cy="3825240"/>
        </p:xfrm>
        <a:graphic>
          <a:graphicData uri="http://schemas.openxmlformats.org/drawingml/2006/table">
            <a:tbl>
              <a:tblPr/>
              <a:tblGrid>
                <a:gridCol w="4140200">
                  <a:extLst>
                    <a:ext uri="{9D8B030D-6E8A-4147-A177-3AD203B41FA5}">
                      <a16:colId xmlns:a16="http://schemas.microsoft.com/office/drawing/2014/main" val="20000"/>
                    </a:ext>
                  </a:extLst>
                </a:gridCol>
                <a:gridCol w="4140200">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1" i="1" u="sng" strike="noStrike" cap="none" normalizeH="0" baseline="0">
                          <a:ln>
                            <a:noFill/>
                          </a:ln>
                          <a:solidFill>
                            <a:schemeClr val="bg1"/>
                          </a:solidFill>
                          <a:effectLst>
                            <a:outerShdw blurRad="38100" dist="38100" dir="2700000" algn="tl">
                              <a:srgbClr val="000000"/>
                            </a:outerShdw>
                          </a:effectLst>
                          <a:latin typeface="Perpetua" pitchFamily="18" charset="0"/>
                          <a:cs typeface="Arial" charset="0"/>
                        </a:rPr>
                        <a:t>SAUL</a:t>
                      </a:r>
                      <a:endParaRPr kumimoji="0" lang="en-SG" sz="3600" b="0" i="0" u="sng" strike="noStrike" cap="none" normalizeH="0" baseline="0">
                        <a:ln>
                          <a:noFill/>
                        </a:ln>
                        <a:solidFill>
                          <a:schemeClr val="bg1"/>
                        </a:solidFill>
                        <a:effectLst>
                          <a:outerShdw blurRad="38100" dist="38100" dir="2700000" algn="tl">
                            <a:srgbClr val="000000"/>
                          </a:outerShdw>
                        </a:effectLst>
                        <a:latin typeface="Perpetua" pitchFamily="18" charset="0"/>
                        <a:cs typeface="Arial" charset="0"/>
                      </a:endParaRPr>
                    </a:p>
                  </a:txBody>
                  <a:tcPr marL="66675" marR="66675" marT="66675" marB="66675" horzOverflow="overflow">
                    <a:lnL>
                      <a:noFill/>
                    </a:lnL>
                    <a:lnR>
                      <a:noFill/>
                    </a:lnR>
                    <a:lnT>
                      <a:noFill/>
                    </a:lnT>
                    <a:lnB>
                      <a:noFill/>
                    </a:lnB>
                    <a:lnTlToBr>
                      <a:noFill/>
                    </a:lnTlToBr>
                    <a:lnBlToTr>
                      <a:noFill/>
                    </a:lnBlToTr>
                    <a:solidFill>
                      <a:schemeClr val="accent2">
                        <a:alpha val="69019"/>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1" i="1" u="sng" strike="noStrike" cap="none" normalizeH="0" baseline="0">
                          <a:ln>
                            <a:noFill/>
                          </a:ln>
                          <a:solidFill>
                            <a:schemeClr val="bg1"/>
                          </a:solidFill>
                          <a:effectLst>
                            <a:outerShdw blurRad="38100" dist="38100" dir="2700000" algn="tl">
                              <a:srgbClr val="000000"/>
                            </a:outerShdw>
                          </a:effectLst>
                          <a:latin typeface="Perpetua" pitchFamily="18" charset="0"/>
                          <a:cs typeface="Arial" charset="0"/>
                        </a:rPr>
                        <a:t>DAVID</a:t>
                      </a:r>
                      <a:endParaRPr kumimoji="0" lang="en-SG" sz="3600" b="0" i="0" u="sng" strike="noStrike" cap="none" normalizeH="0" baseline="0">
                        <a:ln>
                          <a:noFill/>
                        </a:ln>
                        <a:solidFill>
                          <a:schemeClr val="bg1"/>
                        </a:solidFill>
                        <a:effectLst>
                          <a:outerShdw blurRad="38100" dist="38100" dir="2700000" algn="tl">
                            <a:srgbClr val="000000"/>
                          </a:outerShdw>
                        </a:effectLst>
                        <a:latin typeface="Perpetua" pitchFamily="18" charset="0"/>
                        <a:cs typeface="Arial" charset="0"/>
                      </a:endParaRPr>
                    </a:p>
                  </a:txBody>
                  <a:tcPr marL="66675" marR="66675" marT="66675" marB="66675" horzOverflow="overflow">
                    <a:lnL>
                      <a:noFill/>
                    </a:lnL>
                    <a:lnR>
                      <a:noFill/>
                    </a:lnR>
                    <a:lnT>
                      <a:noFill/>
                    </a:lnT>
                    <a:lnB>
                      <a:noFill/>
                    </a:lnB>
                    <a:lnTlToBr>
                      <a:noFill/>
                    </a:lnTlToBr>
                    <a:lnBlToTr>
                      <a:noFill/>
                    </a:lnBlToTr>
                    <a:solidFill>
                      <a:schemeClr val="accent2">
                        <a:alpha val="69019"/>
                      </a:schemeClr>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A man after the people’s heart (1 Samuel 8:5)</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A man after God’s heart (1 Samuel 13:14)</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He was the people’s choice.</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He was God’s choice.</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He disobeyed God’s Word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 (1 Samuel 15:11).</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He obeyed God’s Word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SG" sz="3600" b="0" i="1" u="none" strike="noStrike" cap="none" normalizeH="0" baseline="0">
                          <a:ln>
                            <a:noFill/>
                          </a:ln>
                          <a:solidFill>
                            <a:schemeClr val="tx1"/>
                          </a:solidFill>
                          <a:effectLst/>
                          <a:latin typeface="Perpetua" pitchFamily="18" charset="0"/>
                          <a:cs typeface="Arial" charset="0"/>
                        </a:rPr>
                        <a:t>(Acts 13:22).</a:t>
                      </a:r>
                    </a:p>
                  </a:txBody>
                  <a:tcPr marL="66675" marR="66675" marT="66675" marB="66675" horzOverflow="overflow">
                    <a:lnL>
                      <a:noFill/>
                    </a:lnL>
                    <a:lnR>
                      <a:noFill/>
                    </a:lnR>
                    <a:lnT>
                      <a:noFill/>
                    </a:lnT>
                    <a:lnB>
                      <a:noFill/>
                    </a:lnB>
                    <a:lnTlToBr>
                      <a:noFill/>
                    </a:lnTlToBr>
                    <a:lnBlToTr>
                      <a:noFill/>
                    </a:lnBlToTr>
                    <a:solidFill>
                      <a:srgbClr val="FAD9CD">
                        <a:alpha val="87057"/>
                      </a:srgbClr>
                    </a:solidFill>
                  </a:tcPr>
                </a:tc>
                <a:extLst>
                  <a:ext uri="{0D108BD9-81ED-4DB2-BD59-A6C34878D82A}">
                    <a16:rowId xmlns:a16="http://schemas.microsoft.com/office/drawing/2014/main" val="10003"/>
                  </a:ext>
                </a:extLst>
              </a:tr>
            </a:tbl>
          </a:graphicData>
        </a:graphic>
      </p:graphicFrame>
      <p:sp>
        <p:nvSpPr>
          <p:cNvPr id="8" name="Rounded Rectangle 7"/>
          <p:cNvSpPr/>
          <p:nvPr/>
        </p:nvSpPr>
        <p:spPr>
          <a:xfrm>
            <a:off x="468064" y="3480604"/>
            <a:ext cx="4104456" cy="309634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6000" b="1" dirty="0">
                <a:solidFill>
                  <a:srgbClr val="FFFFFF"/>
                </a:solidFill>
                <a:effectLst>
                  <a:outerShdw blurRad="38100" dist="38100" dir="2700000" algn="tl">
                    <a:srgbClr val="C0C0C0"/>
                  </a:outerShdw>
                </a:effectLst>
              </a:rPr>
              <a:t>Man of Unbelief</a:t>
            </a:r>
            <a:endParaRPr lang="en-SG" sz="6000" b="1" dirty="0">
              <a:solidFill>
                <a:srgbClr val="FFFFFF"/>
              </a:solidFill>
              <a:effectLst>
                <a:outerShdw blurRad="38100" dist="38100" dir="2700000" algn="tl">
                  <a:srgbClr val="C0C0C0"/>
                </a:outerShdw>
              </a:effectLst>
            </a:endParaRPr>
          </a:p>
        </p:txBody>
      </p:sp>
      <p:sp>
        <p:nvSpPr>
          <p:cNvPr id="9" name="Rounded Rectangle 8"/>
          <p:cNvSpPr/>
          <p:nvPr/>
        </p:nvSpPr>
        <p:spPr>
          <a:xfrm>
            <a:off x="4652985" y="3510196"/>
            <a:ext cx="4104456" cy="3096344"/>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6000" b="1" dirty="0">
                <a:solidFill>
                  <a:srgbClr val="FFFFFF"/>
                </a:solidFill>
                <a:effectLst>
                  <a:outerShdw blurRad="38100" dist="38100" dir="2700000" algn="tl">
                    <a:srgbClr val="C0C0C0"/>
                  </a:outerShdw>
                </a:effectLst>
              </a:rPr>
              <a:t>Man of Faith</a:t>
            </a:r>
            <a:endParaRPr lang="en-SG" sz="6000" b="1" dirty="0">
              <a:solidFill>
                <a:srgbClr val="FFFFFF"/>
              </a:solidFill>
              <a:effectLst>
                <a:outerShdw blurRad="38100" dist="38100" dir="2700000" algn="tl">
                  <a:srgbClr val="C0C0C0"/>
                </a:outerShdw>
              </a:effectLst>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3732"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endParaRPr lang="en-US"/>
          </a:p>
          <a:p>
            <a:pPr algn="ctr" eaLnBrk="0" hangingPunct="0"/>
            <a:endParaRPr lang="en-US"/>
          </a:p>
        </p:txBody>
      </p:sp>
      <p:pic>
        <p:nvPicPr>
          <p:cNvPr id="10" name="Picture 9" descr="DavidVSaul2.jpg"/>
          <p:cNvPicPr>
            <a:picLocks noChangeAspect="1"/>
          </p:cNvPicPr>
          <p:nvPr/>
        </p:nvPicPr>
        <p:blipFill>
          <a:blip r:embed="rId3" cstate="print">
            <a:duotone>
              <a:prstClr val="black"/>
              <a:srgbClr val="D9C3A5">
                <a:tint val="50000"/>
                <a:satMod val="180000"/>
              </a:srgbClr>
            </a:duotone>
          </a:blip>
          <a:stretch>
            <a:fillRect/>
          </a:stretch>
        </p:blipFill>
        <p:spPr>
          <a:xfrm>
            <a:off x="0" y="-747464"/>
            <a:ext cx="8633573" cy="7344816"/>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Rectangle 10"/>
          <p:cNvSpPr/>
          <p:nvPr/>
        </p:nvSpPr>
        <p:spPr>
          <a:xfrm>
            <a:off x="323528" y="5903893"/>
            <a:ext cx="8213196" cy="954107"/>
          </a:xfrm>
          <a:prstGeom prst="rect">
            <a:avLst/>
          </a:prstGeom>
          <a:solidFill>
            <a:schemeClr val="accent2">
              <a:lumMod val="50000"/>
              <a:alpha val="63000"/>
            </a:schemeClr>
          </a:solidFill>
          <a:scene3d>
            <a:camera prst="perspectiveAbove"/>
            <a:lightRig rig="threePt" dir="t"/>
          </a:scene3d>
        </p:spPr>
        <p:txBody>
          <a:bodyPr>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“You have rejected the word of the Lord, and the Lord has rejected you from being king over Israel” 1 Samuel 15:26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92161" name="Rectangle 1"/>
          <p:cNvSpPr>
            <a:spLocks noChangeArrowheads="1"/>
          </p:cNvSpPr>
          <p:nvPr/>
        </p:nvSpPr>
        <p:spPr bwMode="auto">
          <a:xfrm>
            <a:off x="0" y="2486547"/>
            <a:ext cx="9144000" cy="4401205"/>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anchor="ctr">
            <a:spAutoFit/>
          </a:bodyPr>
          <a:lstStyle/>
          <a:p>
            <a:pPr algn="just" eaLnBrk="0" hangingPunct="0">
              <a:defRPr/>
            </a:pPr>
            <a:r>
              <a:rPr lang="en-US" altLang="zh-CN" sz="2800" dirty="0">
                <a:solidFill>
                  <a:schemeClr val="bg1"/>
                </a:solidFill>
                <a:latin typeface="Calibri" pitchFamily="34" charset="0"/>
                <a:ea typeface="Times New Roman" pitchFamily="18" charset="0"/>
                <a:cs typeface="Arial" pitchFamily="34" charset="0"/>
              </a:rPr>
              <a:t>What made all the difference between these two men was their </a:t>
            </a:r>
            <a:r>
              <a:rPr lang="en-US" altLang="zh-CN" sz="2800" b="1" u="sng" dirty="0">
                <a:solidFill>
                  <a:schemeClr val="bg1"/>
                </a:solidFill>
                <a:latin typeface="Calibri" pitchFamily="34" charset="0"/>
                <a:ea typeface="Times New Roman" pitchFamily="18" charset="0"/>
                <a:cs typeface="Arial" pitchFamily="34" charset="0"/>
              </a:rPr>
              <a:t>Spirit</a:t>
            </a:r>
            <a:r>
              <a:rPr lang="en-US" altLang="zh-CN" sz="2800" dirty="0">
                <a:solidFill>
                  <a:schemeClr val="bg1"/>
                </a:solidFill>
                <a:latin typeface="Calibri" pitchFamily="34" charset="0"/>
                <a:ea typeface="Times New Roman" pitchFamily="18" charset="0"/>
                <a:cs typeface="Arial" pitchFamily="34" charset="0"/>
              </a:rPr>
              <a:t>. </a:t>
            </a:r>
          </a:p>
          <a:p>
            <a:pPr algn="just" eaLnBrk="0" hangingPunct="0">
              <a:defRPr/>
            </a:pPr>
            <a:r>
              <a:rPr lang="en-US" altLang="zh-CN" sz="2800" i="1" dirty="0">
                <a:solidFill>
                  <a:schemeClr val="bg1"/>
                </a:solidFill>
                <a:latin typeface="Calibri" pitchFamily="34" charset="0"/>
                <a:ea typeface="Times New Roman" pitchFamily="18" charset="0"/>
                <a:cs typeface="Arial" pitchFamily="34" charset="0"/>
              </a:rPr>
              <a:t>“And the Spirit of the Lord rushed upon David from that day forward. And Samuel rose up and went to Ramah. Now the Spirit of the Lord departed from Saul…” </a:t>
            </a:r>
            <a:endParaRPr lang="en-US" altLang="zh-CN" sz="2800" dirty="0">
              <a:solidFill>
                <a:schemeClr val="bg1"/>
              </a:solidFill>
              <a:latin typeface="Calibri" pitchFamily="34" charset="0"/>
              <a:ea typeface="Times New Roman" pitchFamily="18" charset="0"/>
              <a:cs typeface="Arial" pitchFamily="34" charset="0"/>
            </a:endParaRPr>
          </a:p>
          <a:p>
            <a:pPr algn="just" eaLnBrk="0" hangingPunct="0">
              <a:defRPr/>
            </a:pPr>
            <a:r>
              <a:rPr lang="en-US" altLang="zh-CN" sz="2800" dirty="0">
                <a:solidFill>
                  <a:schemeClr val="bg1"/>
                </a:solidFill>
                <a:latin typeface="Calibri" pitchFamily="34" charset="0"/>
                <a:ea typeface="Times New Roman" pitchFamily="18" charset="0"/>
                <a:cs typeface="Arial" pitchFamily="34" charset="0"/>
              </a:rPr>
              <a:t>1 Samuel 16:13-14  </a:t>
            </a:r>
          </a:p>
          <a:p>
            <a:pPr algn="just" eaLnBrk="0" hangingPunct="0">
              <a:defRPr/>
            </a:pPr>
            <a:r>
              <a:rPr lang="en-US" altLang="zh-CN" sz="2800" dirty="0">
                <a:solidFill>
                  <a:schemeClr val="bg1"/>
                </a:solidFill>
                <a:latin typeface="Calibri" pitchFamily="34" charset="0"/>
                <a:ea typeface="Times New Roman" pitchFamily="18" charset="0"/>
                <a:cs typeface="Arial" pitchFamily="34" charset="0"/>
              </a:rPr>
              <a:t>One man was Spirit-filled and led. The other was Spirit-devoid and distrusting. David would plead with God not to take his Spirit (Ps 51:11). God, on the other hand, would take his Spirit from Saul.</a:t>
            </a:r>
            <a:endParaRPr lang="en-US" altLang="zh-CN" sz="2800" dirty="0">
              <a:solidFill>
                <a:schemeClr val="bg1"/>
              </a:solidFill>
              <a:cs typeface="Arial" pitchFamily="34" charset="0"/>
            </a:endParaRPr>
          </a:p>
        </p:txBody>
      </p:sp>
      <p:pic>
        <p:nvPicPr>
          <p:cNvPr id="71685" name="Picture 7" descr="dove_olive_branch_h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72368"/>
            <a:ext cx="2160240" cy="15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3EDA6BE-AD3C-D98A-B452-9D92E858A265}"/>
              </a:ext>
            </a:extLst>
          </p:cNvPr>
          <p:cNvSpPr txBox="1"/>
          <p:nvPr/>
        </p:nvSpPr>
        <p:spPr>
          <a:xfrm>
            <a:off x="8792" y="153244"/>
            <a:ext cx="9135208" cy="224676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r>
              <a:rPr lang="en-US" sz="2800" dirty="0"/>
              <a:t>Saul was a head above most men. David was ruddy and smaller in stature. Saul was driven by an evil spirit and died a crazed, God-forsaken man. David drove an evil spirit from Saul with the sound of his lyre. Saul hid out in his tent when Goliath taunted the Israelites. David stood up for his people and God and defeated Goliath. </a:t>
            </a:r>
            <a:endParaRPr lang="en-SG" sz="28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2000" fill="hold"/>
                                        <p:tgtEl>
                                          <p:spTgt spid="71685"/>
                                        </p:tgtEl>
                                        <p:attrNameLst>
                                          <p:attrName>ppt_x</p:attrName>
                                        </p:attrNameLst>
                                      </p:cBhvr>
                                      <p:tavLst>
                                        <p:tav tm="0">
                                          <p:val>
                                            <p:strVal val="#ppt_x"/>
                                          </p:val>
                                        </p:tav>
                                        <p:tav tm="100000">
                                          <p:val>
                                            <p:strVal val="#ppt_x"/>
                                          </p:val>
                                        </p:tav>
                                      </p:tavLst>
                                    </p:anim>
                                    <p:anim calcmode="lin" valueType="num">
                                      <p:cBhvr additive="base">
                                        <p:cTn id="8" dur="2000" fill="hold"/>
                                        <p:tgtEl>
                                          <p:spTgt spid="716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93185" name="Rectangle 1"/>
          <p:cNvSpPr>
            <a:spLocks noChangeArrowheads="1"/>
          </p:cNvSpPr>
          <p:nvPr/>
        </p:nvSpPr>
        <p:spPr bwMode="auto">
          <a:xfrm>
            <a:off x="323528" y="764704"/>
            <a:ext cx="5328592" cy="5693866"/>
          </a:xfrm>
          <a:prstGeom prst="rect">
            <a:avLst/>
          </a:prstGeom>
          <a:ln>
            <a:headEnd/>
            <a:tailEnd/>
          </a:ln>
          <a:effectLst>
            <a:reflection blurRad="6350" stA="50000" endA="300" endPos="90000" dir="5400000" sy="-100000" algn="bl" rotWithShape="0"/>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chor="ctr">
            <a:spAutoFit/>
          </a:bodyPr>
          <a:lstStyle/>
          <a:p>
            <a:pPr algn="just" eaLnBrk="0" hangingPunct="0">
              <a:defRPr/>
            </a:pPr>
            <a:r>
              <a:rPr lang="en-US" sz="2800" b="1" dirty="0">
                <a:solidFill>
                  <a:schemeClr val="bg1"/>
                </a:solidFill>
                <a:latin typeface="Calibri" pitchFamily="34" charset="0"/>
                <a:ea typeface="Times New Roman" pitchFamily="18" charset="0"/>
                <a:cs typeface="Calibri" pitchFamily="34" charset="0"/>
              </a:rPr>
              <a:t>3. All men are </a:t>
            </a:r>
            <a:r>
              <a:rPr lang="en-US" sz="28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sinners</a:t>
            </a:r>
            <a:r>
              <a:rPr lang="en-US" sz="2800" dirty="0">
                <a:solidFill>
                  <a:schemeClr val="bg1"/>
                </a:solidFill>
                <a:latin typeface="Calibri" pitchFamily="34" charset="0"/>
                <a:ea typeface="Times New Roman" pitchFamily="18" charset="0"/>
                <a:cs typeface="Calibri" pitchFamily="34" charset="0"/>
              </a:rPr>
              <a:t> (David and Saul).  What happens after the sin makes a big difference in one’s relationship with God. </a:t>
            </a:r>
            <a:endParaRPr lang="en-US" sz="2800" dirty="0">
              <a:solidFill>
                <a:schemeClr val="bg1"/>
              </a:solidFill>
              <a:latin typeface="Calibri" pitchFamily="34" charset="0"/>
              <a:cs typeface="Calibri" pitchFamily="34" charset="0"/>
            </a:endParaRPr>
          </a:p>
          <a:p>
            <a:pPr algn="just" eaLnBrk="0" hangingPunct="0">
              <a:defRPr/>
            </a:pPr>
            <a:br>
              <a:rPr lang="en-US" sz="2800" dirty="0">
                <a:solidFill>
                  <a:schemeClr val="bg1"/>
                </a:solidFill>
                <a:latin typeface="Calibri" pitchFamily="34" charset="0"/>
                <a:ea typeface="Times New Roman" pitchFamily="18" charset="0"/>
                <a:cs typeface="Calibri" pitchFamily="34" charset="0"/>
              </a:rPr>
            </a:br>
            <a:r>
              <a:rPr lang="en-US" sz="2800" dirty="0">
                <a:solidFill>
                  <a:schemeClr val="bg1"/>
                </a:solidFill>
                <a:latin typeface="Calibri" pitchFamily="34" charset="0"/>
                <a:ea typeface="Times New Roman" pitchFamily="18" charset="0"/>
                <a:cs typeface="Calibri" pitchFamily="34" charset="0"/>
              </a:rPr>
              <a:t>4. </a:t>
            </a:r>
            <a:r>
              <a:rPr lang="en-US" sz="2800" b="1" dirty="0">
                <a:solidFill>
                  <a:schemeClr val="bg1"/>
                </a:solidFill>
                <a:latin typeface="Calibri" pitchFamily="34" charset="0"/>
                <a:ea typeface="Times New Roman" pitchFamily="18" charset="0"/>
                <a:cs typeface="Calibri" pitchFamily="34" charset="0"/>
              </a:rPr>
              <a:t>God has always planned on being </a:t>
            </a:r>
            <a:r>
              <a:rPr lang="en-US" sz="2800" b="1" u="sng" dirty="0">
                <a:solidFill>
                  <a:schemeClr val="bg1"/>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King</a:t>
            </a:r>
            <a:r>
              <a:rPr lang="en-US" sz="2800" b="1" dirty="0">
                <a:solidFill>
                  <a:schemeClr val="bg1"/>
                </a:solidFill>
                <a:latin typeface="Calibri" pitchFamily="34" charset="0"/>
                <a:ea typeface="Times New Roman" pitchFamily="18" charset="0"/>
                <a:cs typeface="Calibri" pitchFamily="34" charset="0"/>
              </a:rPr>
              <a:t> of His people.</a:t>
            </a:r>
            <a:r>
              <a:rPr lang="en-US" sz="2800" dirty="0">
                <a:solidFill>
                  <a:schemeClr val="bg1"/>
                </a:solidFill>
                <a:latin typeface="Calibri" pitchFamily="34" charset="0"/>
                <a:ea typeface="Times New Roman" pitchFamily="18" charset="0"/>
                <a:cs typeface="Calibri" pitchFamily="34" charset="0"/>
              </a:rPr>
              <a:t> He showed the people their own failure to rule themselves (Judges) and their need for a godly king.  David and his throne is a type foretelling the coming of Christ as the King of Kings.</a:t>
            </a:r>
            <a:endParaRPr lang="en-US" sz="2800" dirty="0">
              <a:solidFill>
                <a:schemeClr val="bg1"/>
              </a:solidFill>
              <a:latin typeface="Calibri" pitchFamily="34" charset="0"/>
              <a:cs typeface="Calibri" pitchFamily="34" charset="0"/>
            </a:endParaRPr>
          </a:p>
        </p:txBody>
      </p:sp>
      <p:pic>
        <p:nvPicPr>
          <p:cNvPr id="75781" name="Picture 8" descr="king_marching_with_scepter_hg_cl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3573463"/>
            <a:ext cx="22288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9" descr="hands_uplifted_to_the_cross_lg_cl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196975"/>
            <a:ext cx="207327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 name="Picture 6" descr="David'sWivesandChildrenProblems.jpg"/>
          <p:cNvPicPr>
            <a:picLocks noChangeAspect="1"/>
          </p:cNvPicPr>
          <p:nvPr/>
        </p:nvPicPr>
        <p:blipFill>
          <a:blip r:embed="rId3" cstate="print">
            <a:duotone>
              <a:prstClr val="black"/>
              <a:srgbClr val="D9C3A5">
                <a:tint val="50000"/>
                <a:satMod val="180000"/>
              </a:srgbClr>
            </a:duotone>
          </a:blip>
          <a:stretch>
            <a:fillRect/>
          </a:stretch>
        </p:blipFill>
        <p:spPr>
          <a:xfrm>
            <a:off x="0" y="0"/>
            <a:ext cx="9144000" cy="6858000"/>
          </a:xfrm>
          <a:prstGeom prst="rect">
            <a:avLst/>
          </a:prstGeom>
          <a:scene3d>
            <a:camera prst="orthographicFront"/>
            <a:lightRig rig="threePt" dir="t"/>
          </a:scene3d>
          <a:sp3d>
            <a:bevelT/>
          </a:sp3d>
        </p:spPr>
      </p:pic>
    </p:spTree>
  </p:cSld>
  <p:clrMapOvr>
    <a:masterClrMapping/>
  </p:clrMapOvr>
  <p:transition spd="slow">
    <p:circl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7" name="Rectangle 6"/>
          <p:cNvSpPr/>
          <p:nvPr/>
        </p:nvSpPr>
        <p:spPr>
          <a:xfrm>
            <a:off x="657101" y="973755"/>
            <a:ext cx="8136904" cy="5509200"/>
          </a:xfrm>
          <a:prstGeom prst="rect">
            <a:avLst/>
          </a:prstGeom>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eaLnBrk="1" hangingPunct="1"/>
            <a:r>
              <a:rPr lang="en-SG" sz="3200" b="1" dirty="0">
                <a:solidFill>
                  <a:srgbClr val="FFFFFF"/>
                </a:solidFill>
                <a:latin typeface="Calibri" pitchFamily="34" charset="0"/>
              </a:rPr>
              <a:t>5. God dwelt with His people in the Tabernacle and Temple by the</a:t>
            </a:r>
            <a:r>
              <a:rPr lang="en-SG" sz="3200" dirty="0">
                <a:solidFill>
                  <a:srgbClr val="FFFFFF"/>
                </a:solidFill>
                <a:latin typeface="Calibri" pitchFamily="34" charset="0"/>
              </a:rPr>
              <a:t> </a:t>
            </a:r>
            <a:r>
              <a:rPr lang="en-SG" sz="3200" b="1" u="sng" dirty="0">
                <a:solidFill>
                  <a:srgbClr val="FFFFFF"/>
                </a:solidFill>
                <a:latin typeface="Calibri" pitchFamily="34" charset="0"/>
              </a:rPr>
              <a:t>Ark of the Covenant</a:t>
            </a:r>
            <a:r>
              <a:rPr lang="en-SG" sz="3200" dirty="0">
                <a:solidFill>
                  <a:srgbClr val="FFFFFF"/>
                </a:solidFill>
                <a:latin typeface="Calibri" pitchFamily="34" charset="0"/>
              </a:rPr>
              <a:t>.</a:t>
            </a:r>
          </a:p>
          <a:p>
            <a:pPr eaLnBrk="1" hangingPunct="1"/>
            <a:r>
              <a:rPr lang="en-US" sz="3200" dirty="0"/>
              <a:t>There were strict conditions place on His dwelling. With the coming of Christ and His final sacrifice of His own body for the sins of His people, God was able to now dwell inside His people – the Holy Spirit dwells in believers and the Church (the Body of Christ). In the New Jerusalem, there will be no temple, only the glory of the Lord dwelling directly with God’s people.</a:t>
            </a:r>
            <a:endParaRPr lang="en-US" sz="3200" dirty="0">
              <a:solidFill>
                <a:srgbClr val="FFFFFF"/>
              </a:solidFill>
              <a:latin typeface="Calibri" pitchFamily="34" charset="0"/>
            </a:endParaRPr>
          </a:p>
          <a:p>
            <a:pPr eaLnBrk="1" hangingPunct="1"/>
            <a:endParaRPr lang="en-US" sz="3200" dirty="0">
              <a:solidFill>
                <a:srgbClr val="FFFFFF"/>
              </a:solidFill>
              <a:latin typeface="Calibri" pitchFamily="34" charset="0"/>
            </a:endParaRPr>
          </a:p>
        </p:txBody>
      </p:sp>
      <p:sp>
        <p:nvSpPr>
          <p:cNvPr id="3" name="TextBox 2">
            <a:extLst>
              <a:ext uri="{FF2B5EF4-FFF2-40B4-BE49-F238E27FC236}">
                <a16:creationId xmlns:a16="http://schemas.microsoft.com/office/drawing/2014/main" id="{FC0524FA-1D14-E926-A56D-CB05B9447182}"/>
              </a:ext>
            </a:extLst>
          </p:cNvPr>
          <p:cNvSpPr txBox="1"/>
          <p:nvPr/>
        </p:nvSpPr>
        <p:spPr>
          <a:xfrm>
            <a:off x="996353" y="1982155"/>
            <a:ext cx="7458398" cy="4524315"/>
          </a:xfrm>
          <a:prstGeom prst="rect">
            <a:avLst/>
          </a:prstGeom>
          <a:noFill/>
        </p:spPr>
        <p:txBody>
          <a:bodyPr wrap="square">
            <a:spAutoFit/>
          </a:bodyPr>
          <a:lstStyle/>
          <a:p>
            <a:pPr algn="just"/>
            <a:r>
              <a:rPr lang="en-US" sz="3200" dirty="0">
                <a:solidFill>
                  <a:schemeClr val="bg1"/>
                </a:solidFill>
              </a:rPr>
              <a:t>There were strict conditions placed on His dwelling. With the coming of Christ and His final sacrifice of His own body for the sins of His people, God was able to now dwell inside His people – the Holy Spirit dwells in believers and the Church (the Body of Christ). In the New Jerusalem, there will be no temple, only the glory of the Lord dwelling directly with God’s people.</a:t>
            </a:r>
            <a:endParaRPr lang="en-SG" sz="3200" dirty="0">
              <a:solidFill>
                <a:schemeClr val="bg1"/>
              </a:solidFill>
            </a:endParaRPr>
          </a:p>
        </p:txBody>
      </p:sp>
      <p:pic>
        <p:nvPicPr>
          <p:cNvPr id="11" name="Picture 10" descr="tabernacl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101" y="1998165"/>
            <a:ext cx="8136904" cy="450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94210" name="Picture 2" descr="SaulDavidTimeline"/>
          <p:cNvPicPr>
            <a:picLocks noChangeAspect="1" noChangeArrowheads="1"/>
          </p:cNvPicPr>
          <p:nvPr/>
        </p:nvPicPr>
        <p:blipFill>
          <a:blip r:embed="rId3" cstate="print"/>
          <a:srcRect/>
          <a:stretch>
            <a:fillRect/>
          </a:stretch>
        </p:blipFill>
        <p:spPr bwMode="auto">
          <a:xfrm>
            <a:off x="0" y="0"/>
            <a:ext cx="9001000" cy="6408712"/>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pic>
        <p:nvPicPr>
          <p:cNvPr id="79876" name="Picture 5" descr="Loss of 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43438" y="3284538"/>
            <a:ext cx="1800225" cy="2447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a:solidFill>
                  <a:schemeClr val="tx1"/>
                </a:solidFill>
                <a:effectLst>
                  <a:outerShdw blurRad="38100" dist="38100" dir="2700000" algn="tl">
                    <a:srgbClr val="C0C0C0"/>
                  </a:outerShdw>
                </a:effectLst>
                <a:cs typeface="Arial" charset="0"/>
              </a:rPr>
              <a:t>Tabernacle finally placed in David’s Tabernacle awaiting the building of the Temple.</a:t>
            </a:r>
            <a:endParaRPr lang="en-SG" b="1">
              <a:solidFill>
                <a:schemeClr val="tx1"/>
              </a:solidFill>
              <a:effectLst>
                <a:outerShdw blurRad="38100" dist="38100" dir="2700000" algn="tl">
                  <a:srgbClr val="C0C0C0"/>
                </a:outerShdw>
              </a:effectLst>
              <a:cs typeface="Arial" charset="0"/>
            </a:endParaRPr>
          </a:p>
        </p:txBody>
      </p:sp>
      <p:pic>
        <p:nvPicPr>
          <p:cNvPr id="7" name="Picture 6" descr="Tabernacle%20of%20Davi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349500"/>
            <a:ext cx="17843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0"/>
            <a:ext cx="3419872" cy="980728"/>
          </a:xfrm>
          <a:prstGeom prst="rect">
            <a:avLst/>
          </a:prstGeom>
          <a:solidFill>
            <a:schemeClr val="accent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Perpetua" pitchFamily="18" charset="0"/>
                <a:cs typeface="Arial" charset="0"/>
              </a:defRPr>
            </a:lvl1pPr>
            <a:lvl2pPr marL="742950" indent="-285750" eaLnBrk="0" hangingPunct="0">
              <a:defRPr>
                <a:solidFill>
                  <a:schemeClr val="tx1"/>
                </a:solidFill>
                <a:latin typeface="Perpetua" pitchFamily="18" charset="0"/>
                <a:cs typeface="Arial" charset="0"/>
              </a:defRPr>
            </a:lvl2pPr>
            <a:lvl3pPr marL="1143000" indent="-228600" eaLnBrk="0" hangingPunct="0">
              <a:defRPr>
                <a:solidFill>
                  <a:schemeClr val="tx1"/>
                </a:solidFill>
                <a:latin typeface="Perpetua" pitchFamily="18" charset="0"/>
                <a:cs typeface="Arial" charset="0"/>
              </a:defRPr>
            </a:lvl3pPr>
            <a:lvl4pPr marL="1600200" indent="-228600" eaLnBrk="0" hangingPunct="0">
              <a:defRPr>
                <a:solidFill>
                  <a:schemeClr val="tx1"/>
                </a:solidFill>
                <a:latin typeface="Perpetua" pitchFamily="18" charset="0"/>
                <a:cs typeface="Arial" charset="0"/>
              </a:defRPr>
            </a:lvl4pPr>
            <a:lvl5pPr marL="2057400" indent="-228600" eaLnBrk="0" hangingPunct="0">
              <a:defRPr>
                <a:solidFill>
                  <a:schemeClr val="tx1"/>
                </a:solidFill>
                <a:latin typeface="Perpetua" pitchFamily="18" charset="0"/>
                <a:cs typeface="Arial" charset="0"/>
              </a:defRPr>
            </a:lvl5pPr>
            <a:lvl6pPr marL="2514600" indent="-228600" eaLnBrk="0" fontAlgn="base" hangingPunct="0">
              <a:spcBef>
                <a:spcPct val="0"/>
              </a:spcBef>
              <a:spcAft>
                <a:spcPct val="0"/>
              </a:spcAft>
              <a:defRPr>
                <a:solidFill>
                  <a:schemeClr val="tx1"/>
                </a:solidFill>
                <a:latin typeface="Perpetua" pitchFamily="18" charset="0"/>
                <a:cs typeface="Arial" charset="0"/>
              </a:defRPr>
            </a:lvl6pPr>
            <a:lvl7pPr marL="2971800" indent="-228600" eaLnBrk="0" fontAlgn="base" hangingPunct="0">
              <a:spcBef>
                <a:spcPct val="0"/>
              </a:spcBef>
              <a:spcAft>
                <a:spcPct val="0"/>
              </a:spcAft>
              <a:defRPr>
                <a:solidFill>
                  <a:schemeClr val="tx1"/>
                </a:solidFill>
                <a:latin typeface="Perpetua" pitchFamily="18" charset="0"/>
                <a:cs typeface="Arial" charset="0"/>
              </a:defRPr>
            </a:lvl7pPr>
            <a:lvl8pPr marL="3429000" indent="-228600" eaLnBrk="0" fontAlgn="base" hangingPunct="0">
              <a:spcBef>
                <a:spcPct val="0"/>
              </a:spcBef>
              <a:spcAft>
                <a:spcPct val="0"/>
              </a:spcAft>
              <a:defRPr>
                <a:solidFill>
                  <a:schemeClr val="tx1"/>
                </a:solidFill>
                <a:latin typeface="Perpetua" pitchFamily="18" charset="0"/>
                <a:cs typeface="Arial" charset="0"/>
              </a:defRPr>
            </a:lvl8pPr>
            <a:lvl9pPr marL="3886200" indent="-228600" eaLnBrk="0" fontAlgn="base" hangingPunct="0">
              <a:spcBef>
                <a:spcPct val="0"/>
              </a:spcBef>
              <a:spcAft>
                <a:spcPct val="0"/>
              </a:spcAft>
              <a:defRPr>
                <a:solidFill>
                  <a:schemeClr val="tx1"/>
                </a:solidFill>
                <a:latin typeface="Perpetua" pitchFamily="18" charset="0"/>
                <a:cs typeface="Arial" charset="0"/>
              </a:defRPr>
            </a:lvl9pPr>
          </a:lstStyle>
          <a:p>
            <a:pPr algn="ctr" eaLnBrk="1" hangingPunct="1"/>
            <a:r>
              <a:rPr lang="en-US" sz="2000" b="1">
                <a:solidFill>
                  <a:srgbClr val="FFFFFF"/>
                </a:solidFill>
                <a:effectLst>
                  <a:outerShdw blurRad="38100" dist="38100" dir="2700000" algn="tl">
                    <a:srgbClr val="C0C0C0"/>
                  </a:outerShdw>
                </a:effectLst>
              </a:rPr>
              <a:t>Journey of the Ark of the Covenant (God’s Manifest Presence)</a:t>
            </a:r>
            <a:endParaRPr lang="en-SG" sz="2000" b="1">
              <a:solidFill>
                <a:srgbClr val="FFFFFF"/>
              </a:solidFill>
              <a:effectLst>
                <a:outerShdw blurRad="38100" dist="38100" dir="2700000" algn="tl">
                  <a:srgbClr val="C0C0C0"/>
                </a:outerShdw>
              </a:effectLst>
            </a:endParaRPr>
          </a:p>
        </p:txBody>
      </p:sp>
      <p:sp>
        <p:nvSpPr>
          <p:cNvPr id="10" name="Oval 9"/>
          <p:cNvSpPr/>
          <p:nvPr/>
        </p:nvSpPr>
        <p:spPr>
          <a:xfrm>
            <a:off x="3635375" y="333375"/>
            <a:ext cx="50482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1</a:t>
            </a:r>
            <a:endParaRPr lang="en-SG" sz="3200" b="1">
              <a:solidFill>
                <a:srgbClr val="FFFFFF"/>
              </a:solidFill>
              <a:effectLst>
                <a:outerShdw blurRad="38100" dist="38100" dir="2700000" algn="tl">
                  <a:srgbClr val="000000"/>
                </a:outerShdw>
              </a:effectLst>
              <a:cs typeface="Arial" charset="0"/>
            </a:endParaRPr>
          </a:p>
        </p:txBody>
      </p:sp>
      <p:sp>
        <p:nvSpPr>
          <p:cNvPr id="11" name="Oval 10"/>
          <p:cNvSpPr/>
          <p:nvPr/>
        </p:nvSpPr>
        <p:spPr>
          <a:xfrm>
            <a:off x="1403350" y="1412875"/>
            <a:ext cx="50482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2</a:t>
            </a:r>
            <a:endParaRPr lang="en-SG" sz="3200" b="1">
              <a:solidFill>
                <a:srgbClr val="FFFFFF"/>
              </a:solidFill>
              <a:effectLst>
                <a:outerShdw blurRad="38100" dist="38100" dir="2700000" algn="tl">
                  <a:srgbClr val="000000"/>
                </a:outerShdw>
              </a:effectLst>
              <a:cs typeface="Arial" charset="0"/>
            </a:endParaRPr>
          </a:p>
        </p:txBody>
      </p:sp>
      <p:sp>
        <p:nvSpPr>
          <p:cNvPr id="12" name="Oval 11"/>
          <p:cNvSpPr/>
          <p:nvPr/>
        </p:nvSpPr>
        <p:spPr>
          <a:xfrm>
            <a:off x="1403350" y="2205038"/>
            <a:ext cx="50482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3</a:t>
            </a:r>
            <a:endParaRPr lang="en-SG" sz="3200" b="1">
              <a:solidFill>
                <a:srgbClr val="FFFFFF"/>
              </a:solidFill>
              <a:effectLst>
                <a:outerShdw blurRad="38100" dist="38100" dir="2700000" algn="tl">
                  <a:srgbClr val="000000"/>
                </a:outerShdw>
              </a:effectLst>
              <a:cs typeface="Arial" charset="0"/>
            </a:endParaRPr>
          </a:p>
        </p:txBody>
      </p:sp>
      <p:sp>
        <p:nvSpPr>
          <p:cNvPr id="13" name="Oval 12"/>
          <p:cNvSpPr/>
          <p:nvPr/>
        </p:nvSpPr>
        <p:spPr>
          <a:xfrm>
            <a:off x="3708400" y="1412875"/>
            <a:ext cx="503238"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4</a:t>
            </a:r>
            <a:endParaRPr lang="en-SG" sz="3200" b="1">
              <a:solidFill>
                <a:srgbClr val="FFFFFF"/>
              </a:solidFill>
              <a:effectLst>
                <a:outerShdw blurRad="38100" dist="38100" dir="2700000" algn="tl">
                  <a:srgbClr val="000000"/>
                </a:outerShdw>
              </a:effectLst>
              <a:cs typeface="Arial" charset="0"/>
            </a:endParaRPr>
          </a:p>
        </p:txBody>
      </p:sp>
      <p:sp>
        <p:nvSpPr>
          <p:cNvPr id="14" name="Oval 13"/>
          <p:cNvSpPr/>
          <p:nvPr/>
        </p:nvSpPr>
        <p:spPr>
          <a:xfrm>
            <a:off x="5364163" y="1412875"/>
            <a:ext cx="503237"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5</a:t>
            </a:r>
            <a:endParaRPr lang="en-SG" sz="3200" b="1">
              <a:solidFill>
                <a:srgbClr val="FFFFFF"/>
              </a:solidFill>
              <a:effectLst>
                <a:outerShdw blurRad="38100" dist="38100" dir="2700000" algn="tl">
                  <a:srgbClr val="000000"/>
                </a:outerShdw>
              </a:effectLst>
              <a:cs typeface="Arial" charset="0"/>
            </a:endParaRPr>
          </a:p>
        </p:txBody>
      </p:sp>
      <p:sp>
        <p:nvSpPr>
          <p:cNvPr id="15" name="Oval 14"/>
          <p:cNvSpPr/>
          <p:nvPr/>
        </p:nvSpPr>
        <p:spPr>
          <a:xfrm>
            <a:off x="6156325" y="2133600"/>
            <a:ext cx="503238"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6</a:t>
            </a:r>
            <a:endParaRPr lang="en-SG" sz="3200" b="1">
              <a:solidFill>
                <a:srgbClr val="FFFFFF"/>
              </a:solidFill>
              <a:effectLst>
                <a:outerShdw blurRad="38100" dist="38100" dir="2700000" algn="tl">
                  <a:srgbClr val="000000"/>
                </a:outerShdw>
              </a:effectLst>
              <a:cs typeface="Arial" charset="0"/>
            </a:endParaRPr>
          </a:p>
        </p:txBody>
      </p:sp>
      <p:pic>
        <p:nvPicPr>
          <p:cNvPr id="16" name="Picture 15" descr="Temple-cl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381500"/>
            <a:ext cx="2857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a:off x="7380288" y="4365625"/>
            <a:ext cx="50482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b="1">
                <a:solidFill>
                  <a:srgbClr val="FFFFFF"/>
                </a:solidFill>
                <a:effectLst>
                  <a:outerShdw blurRad="38100" dist="38100" dir="2700000" algn="tl">
                    <a:srgbClr val="000000"/>
                  </a:outerShdw>
                </a:effectLst>
                <a:cs typeface="Arial" charset="0"/>
              </a:rPr>
              <a:t>7</a:t>
            </a:r>
            <a:endParaRPr lang="en-SG" sz="3200" b="1">
              <a:solidFill>
                <a:srgbClr val="FFFFFF"/>
              </a:solidFill>
              <a:effectLst>
                <a:outerShdw blurRad="38100" dist="38100" dir="2700000" algn="tl">
                  <a:srgbClr val="000000"/>
                </a:outerShdw>
              </a:effectLst>
              <a:cs typeface="Arial"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800" decel="100000"/>
                                        <p:tgtEl>
                                          <p:spTgt spid="17"/>
                                        </p:tgtEl>
                                      </p:cBhvr>
                                    </p:animEffect>
                                    <p:anim calcmode="lin" valueType="num">
                                      <p:cBhvr>
                                        <p:cTn id="34" dur="800" decel="100000" fill="hold"/>
                                        <p:tgtEl>
                                          <p:spTgt spid="17"/>
                                        </p:tgtEl>
                                        <p:attrNameLst>
                                          <p:attrName>style.rotation</p:attrName>
                                        </p:attrNameLst>
                                      </p:cBhvr>
                                      <p:tavLst>
                                        <p:tav tm="0">
                                          <p:val>
                                            <p:fltVal val="-90"/>
                                          </p:val>
                                        </p:tav>
                                        <p:tav tm="100000">
                                          <p:val>
                                            <p:fltVal val="0"/>
                                          </p:val>
                                        </p:tav>
                                      </p:tavLst>
                                    </p:anim>
                                    <p:anim calcmode="lin" valueType="num">
                                      <p:cBhvr>
                                        <p:cTn id="35" dur="800" decel="100000" fill="hold"/>
                                        <p:tgtEl>
                                          <p:spTgt spid="17"/>
                                        </p:tgtEl>
                                        <p:attrNameLst>
                                          <p:attrName>ppt_x</p:attrName>
                                        </p:attrNameLst>
                                      </p:cBhvr>
                                      <p:tavLst>
                                        <p:tav tm="0">
                                          <p:val>
                                            <p:strVal val="#ppt_x+0.4"/>
                                          </p:val>
                                        </p:tav>
                                        <p:tav tm="100000">
                                          <p:val>
                                            <p:strVal val="#ppt_x-0.05"/>
                                          </p:val>
                                        </p:tav>
                                      </p:tavLst>
                                    </p:anim>
                                    <p:anim calcmode="lin" valueType="num">
                                      <p:cBhvr>
                                        <p:cTn id="36" dur="800" decel="100000" fill="hold"/>
                                        <p:tgtEl>
                                          <p:spTgt spid="1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800" decel="100000"/>
                                        <p:tgtEl>
                                          <p:spTgt spid="16"/>
                                        </p:tgtEl>
                                      </p:cBhvr>
                                    </p:animEffect>
                                    <p:anim calcmode="lin" valueType="num">
                                      <p:cBhvr>
                                        <p:cTn id="42" dur="800" decel="100000" fill="hold"/>
                                        <p:tgtEl>
                                          <p:spTgt spid="16"/>
                                        </p:tgtEl>
                                        <p:attrNameLst>
                                          <p:attrName>style.rotation</p:attrName>
                                        </p:attrNameLst>
                                      </p:cBhvr>
                                      <p:tavLst>
                                        <p:tav tm="0">
                                          <p:val>
                                            <p:fltVal val="-90"/>
                                          </p:val>
                                        </p:tav>
                                        <p:tav tm="100000">
                                          <p:val>
                                            <p:fltVal val="0"/>
                                          </p:val>
                                        </p:tav>
                                      </p:tavLst>
                                    </p:anim>
                                    <p:anim calcmode="lin" valueType="num">
                                      <p:cBhvr>
                                        <p:cTn id="43" dur="800" decel="100000" fill="hold"/>
                                        <p:tgtEl>
                                          <p:spTgt spid="16"/>
                                        </p:tgtEl>
                                        <p:attrNameLst>
                                          <p:attrName>ppt_x</p:attrName>
                                        </p:attrNameLst>
                                      </p:cBhvr>
                                      <p:tavLst>
                                        <p:tav tm="0">
                                          <p:val>
                                            <p:strVal val="#ppt_x+0.4"/>
                                          </p:val>
                                        </p:tav>
                                        <p:tav tm="100000">
                                          <p:val>
                                            <p:strVal val="#ppt_x-0.05"/>
                                          </p:val>
                                        </p:tav>
                                      </p:tavLst>
                                    </p:anim>
                                    <p:anim calcmode="lin" valueType="num">
                                      <p:cBhvr>
                                        <p:cTn id="44" dur="800" decel="100000" fill="hold"/>
                                        <p:tgtEl>
                                          <p:spTgt spid="16"/>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88640"/>
            <a:ext cx="8737600" cy="6192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4172234"/>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42852"/>
            <a:ext cx="9144000" cy="400110"/>
          </a:xfrm>
          <a:prstGeom prst="rect">
            <a:avLst/>
          </a:prstGeom>
          <a:solidFill>
            <a:schemeClr val="accent1">
              <a:lumMod val="50000"/>
              <a:alpha val="51000"/>
            </a:schemeClr>
          </a:solidFill>
          <a:effectLst>
            <a:glow rad="228600">
              <a:schemeClr val="accent2">
                <a:satMod val="175000"/>
                <a:alpha val="40000"/>
              </a:schemeClr>
            </a:glow>
          </a:effectLst>
          <a:scene3d>
            <a:camera prst="perspectiveAbove"/>
            <a:lightRig rig="threePt" dir="t"/>
          </a:scene3d>
          <a:sp3d/>
        </p:spPr>
        <p:txBody>
          <a:bodyPr>
            <a:spAutoFit/>
          </a:bodyPr>
          <a:lstStyle/>
          <a:p>
            <a:pPr algn="ctr" fontAlgn="auto">
              <a:spcBef>
                <a:spcPts val="0"/>
              </a:spcBef>
              <a:spcAft>
                <a:spcPts val="0"/>
              </a:spcAft>
              <a:defRPr/>
            </a:pPr>
            <a:r>
              <a:rPr lang="en-US" sz="2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Know your Bible: Old Testament Survey Part  Two - Joshua to David</a:t>
            </a:r>
          </a:p>
        </p:txBody>
      </p:sp>
      <p:sp>
        <p:nvSpPr>
          <p:cNvPr id="6" name="Rectangle 5"/>
          <p:cNvSpPr/>
          <p:nvPr/>
        </p:nvSpPr>
        <p:spPr>
          <a:xfrm>
            <a:off x="1259632" y="620688"/>
            <a:ext cx="6629572" cy="769441"/>
          </a:xfrm>
          <a:prstGeom prst="rect">
            <a:avLst/>
          </a:prstGeom>
          <a:scene3d>
            <a:camera prst="perspectiveAbove"/>
            <a:lightRig rig="threePt" dir="t"/>
          </a:scene3d>
        </p:spPr>
        <p:style>
          <a:lnRef idx="2">
            <a:schemeClr val="dk1">
              <a:shade val="50000"/>
            </a:schemeClr>
          </a:lnRef>
          <a:fillRef idx="1">
            <a:schemeClr val="dk1"/>
          </a:fillRef>
          <a:effectRef idx="0">
            <a:schemeClr val="dk1"/>
          </a:effectRef>
          <a:fontRef idx="minor">
            <a:schemeClr val="lt1"/>
          </a:fontRef>
        </p:style>
        <p:txBody>
          <a:bodyPr wrap="none">
            <a:spAutoFit/>
          </a:bodyPr>
          <a:lstStyle/>
          <a:p>
            <a:pPr>
              <a:defRPr/>
            </a:pPr>
            <a:r>
              <a:rPr lang="en-SG" sz="4400" dirty="0">
                <a:ln w="18415" cmpd="sng">
                  <a:solidFill>
                    <a:srgbClr val="FFFFFF"/>
                  </a:solidFill>
                  <a:prstDash val="solid"/>
                </a:ln>
                <a:solidFill>
                  <a:srgbClr val="FFFFFF"/>
                </a:solidFill>
                <a:effectLst>
                  <a:outerShdw blurRad="63500" dir="3600000" algn="tl" rotWithShape="0">
                    <a:srgbClr val="000000">
                      <a:alpha val="70000"/>
                    </a:srgbClr>
                  </a:outerShdw>
                </a:effectLst>
              </a:rPr>
              <a:t>Helpful hints for reading Joshua</a:t>
            </a:r>
          </a:p>
        </p:txBody>
      </p:sp>
      <p:pic>
        <p:nvPicPr>
          <p:cNvPr id="10" name="Picture 9" descr="jericho walls.jpg"/>
          <p:cNvPicPr>
            <a:picLocks noChangeAspect="1"/>
          </p:cNvPicPr>
          <p:nvPr/>
        </p:nvPicPr>
        <p:blipFill>
          <a:blip r:embed="rId3" cstate="print"/>
          <a:stretch>
            <a:fillRect/>
          </a:stretch>
        </p:blipFill>
        <p:spPr>
          <a:xfrm>
            <a:off x="-17512" y="342907"/>
            <a:ext cx="9036496" cy="685800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ircl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BDCE-2DE6-107A-4687-7A08E0927C21}"/>
            </a:ext>
          </a:extLst>
        </p:cNvPr>
        <p:cNvGrpSpPr/>
        <p:nvPr/>
      </p:nvGrpSpPr>
      <p:grpSpPr>
        <a:xfrm>
          <a:off x="0" y="0"/>
          <a:ext cx="0" cy="0"/>
          <a:chOff x="0" y="0"/>
          <a:chExt cx="0" cy="0"/>
        </a:xfrm>
      </p:grpSpPr>
      <p:pic>
        <p:nvPicPr>
          <p:cNvPr id="79874" name="Picture 3">
            <a:extLst>
              <a:ext uri="{FF2B5EF4-FFF2-40B4-BE49-F238E27FC236}">
                <a16:creationId xmlns:a16="http://schemas.microsoft.com/office/drawing/2014/main" id="{2F3A1299-AA19-C936-D91E-373EB208D5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omputer&#10;&#10;Description automatically generated">
            <a:extLst>
              <a:ext uri="{FF2B5EF4-FFF2-40B4-BE49-F238E27FC236}">
                <a16:creationId xmlns:a16="http://schemas.microsoft.com/office/drawing/2014/main" id="{2AE74365-78F1-DCE3-0FC5-BCE119AE7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92"/>
            <a:ext cx="9171225" cy="6957392"/>
          </a:xfrm>
          <a:prstGeom prst="rect">
            <a:avLst/>
          </a:prstGeom>
        </p:spPr>
      </p:pic>
    </p:spTree>
    <p:extLst>
      <p:ext uri="{BB962C8B-B14F-4D97-AF65-F5344CB8AC3E}">
        <p14:creationId xmlns:p14="http://schemas.microsoft.com/office/powerpoint/2010/main" val="3176953557"/>
      </p:ext>
    </p:extLst>
  </p:cSld>
  <p:clrMapOvr>
    <a:masterClrMapping/>
  </p:clrMapOvr>
  <p:transition spd="slow">
    <p:circl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3C4E7-D073-E864-1D57-AC1CEB7A377C}"/>
            </a:ext>
          </a:extLst>
        </p:cNvPr>
        <p:cNvGrpSpPr/>
        <p:nvPr/>
      </p:nvGrpSpPr>
      <p:grpSpPr>
        <a:xfrm>
          <a:off x="0" y="0"/>
          <a:ext cx="0" cy="0"/>
          <a:chOff x="0" y="0"/>
          <a:chExt cx="0" cy="0"/>
        </a:xfrm>
      </p:grpSpPr>
      <p:pic>
        <p:nvPicPr>
          <p:cNvPr id="79874" name="Picture 3">
            <a:extLst>
              <a:ext uri="{FF2B5EF4-FFF2-40B4-BE49-F238E27FC236}">
                <a16:creationId xmlns:a16="http://schemas.microsoft.com/office/drawing/2014/main" id="{63257A00-200B-9758-D643-47A8AD498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table with text and numbers&#10;&#10;AI-generated content may be incorrect.">
            <a:extLst>
              <a:ext uri="{FF2B5EF4-FFF2-40B4-BE49-F238E27FC236}">
                <a16:creationId xmlns:a16="http://schemas.microsoft.com/office/drawing/2014/main" id="{B53B0A8D-0FD1-5C6F-9D2F-EFE86FC42C0E}"/>
              </a:ext>
            </a:extLst>
          </p:cNvPr>
          <p:cNvPicPr>
            <a:picLocks noChangeAspect="1"/>
          </p:cNvPicPr>
          <p:nvPr/>
        </p:nvPicPr>
        <p:blipFill>
          <a:blip r:embed="rId3">
            <a:alphaModFix amt="71000"/>
            <a:extLst>
              <a:ext uri="{28A0092B-C50C-407E-A947-70E740481C1C}">
                <a14:useLocalDpi xmlns:a14="http://schemas.microsoft.com/office/drawing/2010/main" val="0"/>
              </a:ext>
            </a:extLst>
          </a:blip>
          <a:stretch>
            <a:fillRect/>
          </a:stretch>
        </p:blipFill>
        <p:spPr>
          <a:xfrm>
            <a:off x="0" y="-35816"/>
            <a:ext cx="9144000" cy="6893816"/>
          </a:xfrm>
          <a:prstGeom prst="rect">
            <a:avLst/>
          </a:prstGeom>
        </p:spPr>
      </p:pic>
    </p:spTree>
    <p:extLst>
      <p:ext uri="{BB962C8B-B14F-4D97-AF65-F5344CB8AC3E}">
        <p14:creationId xmlns:p14="http://schemas.microsoft.com/office/powerpoint/2010/main" val="260497426"/>
      </p:ext>
    </p:extLst>
  </p:cSld>
  <p:clrMapOvr>
    <a:masterClrMapping/>
  </p:clrMapOvr>
  <p:transition spd="slow">
    <p:circl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df0d779a47a79f96289cfb77aac392b320b07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2010-05-11T04:01:00Z</outs:dateTime>
      <outs:isPinned>true</outs:isPinned>
    </outs:relatedDate>
    <outs:relatedDate>
      <outs:type>2</outs:type>
      <outs:displayName>Created</outs:displayName>
      <outs:dateTime>2010-04-20T07:53:50Z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Tim</outs:displayName>
          <outs:accountName/>
        </outs:relatedPerson>
      </outs:people>
      <outs:source>0</outs:source>
      <outs:isPinned>true</outs:isPinned>
    </outs:relatedPeopleItem>
    <outs:relatedPeopleItem>
      <outs:category>Last modified by</outs:category>
      <outs:people>
        <outs:relatedPerson>
          <outs:displayName>Tim</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A5661303-FE3C-4FA0-87B4-78A412B7E4D6}">
  <ds:schemaRefs>
    <ds:schemaRef ds:uri="http://schemas.microsoft.com/office/2009/outspace/metadata"/>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Equity</Template>
  <TotalTime>3712</TotalTime>
  <Words>6241</Words>
  <Application>Microsoft Office PowerPoint</Application>
  <PresentationFormat>On-screen Show (4:3)</PresentationFormat>
  <Paragraphs>376</Paragraphs>
  <Slides>91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91</vt:i4>
      </vt:variant>
    </vt:vector>
  </HeadingPairs>
  <TitlesOfParts>
    <vt:vector size="100" baseType="lpstr">
      <vt:lpstr>Arial</vt:lpstr>
      <vt:lpstr>Calibri</vt:lpstr>
      <vt:lpstr>Calibri Light</vt:lpstr>
      <vt:lpstr>Franklin Gothic Book</vt:lpstr>
      <vt:lpstr>Perpetua</vt:lpstr>
      <vt:lpstr>Times New Roman</vt:lpstr>
      <vt:lpstr>Wingdings 2</vt:lpstr>
      <vt:lpstr>Equity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Timothy Gibson</cp:lastModifiedBy>
  <cp:revision>360</cp:revision>
  <dcterms:created xsi:type="dcterms:W3CDTF">2010-04-20T07:53:50Z</dcterms:created>
  <dcterms:modified xsi:type="dcterms:W3CDTF">2025-03-03T08:34:09Z</dcterms:modified>
</cp:coreProperties>
</file>