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90" r:id="rId3"/>
    <p:sldId id="286" r:id="rId4"/>
    <p:sldId id="341" r:id="rId5"/>
    <p:sldId id="343" r:id="rId6"/>
    <p:sldId id="342" r:id="rId7"/>
    <p:sldId id="257" r:id="rId8"/>
    <p:sldId id="314" r:id="rId9"/>
    <p:sldId id="280" r:id="rId10"/>
    <p:sldId id="288" r:id="rId11"/>
    <p:sldId id="289" r:id="rId12"/>
    <p:sldId id="284" r:id="rId13"/>
    <p:sldId id="283" r:id="rId14"/>
    <p:sldId id="282" r:id="rId15"/>
    <p:sldId id="315" r:id="rId16"/>
    <p:sldId id="316" r:id="rId17"/>
    <p:sldId id="285" r:id="rId18"/>
    <p:sldId id="287" r:id="rId19"/>
    <p:sldId id="317" r:id="rId20"/>
    <p:sldId id="258" r:id="rId21"/>
    <p:sldId id="259" r:id="rId22"/>
    <p:sldId id="260" r:id="rId23"/>
    <p:sldId id="261" r:id="rId24"/>
    <p:sldId id="279" r:id="rId25"/>
    <p:sldId id="291" r:id="rId26"/>
    <p:sldId id="262" r:id="rId27"/>
    <p:sldId id="294" r:id="rId28"/>
    <p:sldId id="344" r:id="rId29"/>
    <p:sldId id="293" r:id="rId30"/>
    <p:sldId id="296" r:id="rId31"/>
    <p:sldId id="324" r:id="rId32"/>
    <p:sldId id="334" r:id="rId33"/>
    <p:sldId id="335" r:id="rId34"/>
    <p:sldId id="336" r:id="rId35"/>
    <p:sldId id="325" r:id="rId36"/>
    <p:sldId id="337" r:id="rId37"/>
    <p:sldId id="326" r:id="rId38"/>
    <p:sldId id="338" r:id="rId39"/>
    <p:sldId id="339" r:id="rId40"/>
    <p:sldId id="327" r:id="rId41"/>
    <p:sldId id="340" r:id="rId42"/>
    <p:sldId id="301" r:id="rId43"/>
    <p:sldId id="306" r:id="rId44"/>
    <p:sldId id="308" r:id="rId45"/>
    <p:sldId id="307" r:id="rId46"/>
    <p:sldId id="263" r:id="rId47"/>
    <p:sldId id="302" r:id="rId48"/>
    <p:sldId id="303" r:id="rId49"/>
    <p:sldId id="304" r:id="rId50"/>
    <p:sldId id="333" r:id="rId51"/>
    <p:sldId id="305" r:id="rId52"/>
    <p:sldId id="328" r:id="rId53"/>
    <p:sldId id="332" r:id="rId54"/>
    <p:sldId id="264" r:id="rId55"/>
    <p:sldId id="345" r:id="rId56"/>
    <p:sldId id="295" r:id="rId5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0066"/>
    <a:srgbClr val="0033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433" autoAdjust="0"/>
  </p:normalViewPr>
  <p:slideViewPr>
    <p:cSldViewPr>
      <p:cViewPr varScale="1">
        <p:scale>
          <a:sx n="96" d="100"/>
          <a:sy n="96" d="100"/>
        </p:scale>
        <p:origin x="-2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7D4BE21-270F-48E9-8F00-24F1D2A42636}" type="datetimeFigureOut">
              <a:rPr lang="en-US"/>
              <a:pPr>
                <a:defRPr/>
              </a:pPr>
              <a:t>9/3/2013</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S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SG"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4367EE1-4E03-4615-9032-5A27CC41489E}" type="slidenum">
              <a:rPr lang="en-SG"/>
              <a:pPr>
                <a:defRPr/>
              </a:pPr>
              <a:t>‹#›</a:t>
            </a:fld>
            <a:endParaRPr lang="en-SG"/>
          </a:p>
        </p:txBody>
      </p:sp>
    </p:spTree>
    <p:extLst>
      <p:ext uri="{BB962C8B-B14F-4D97-AF65-F5344CB8AC3E}">
        <p14:creationId xmlns:p14="http://schemas.microsoft.com/office/powerpoint/2010/main" val="2721796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8CD0A4-FEEB-4C97-A1C1-CD50BA82B6C3}" type="slidenum">
              <a:rPr lang="en-US"/>
              <a:pPr>
                <a:defRPr/>
              </a:pPr>
              <a:t>‹#›</a:t>
            </a:fld>
            <a:endParaRPr lang="en-US"/>
          </a:p>
        </p:txBody>
      </p:sp>
    </p:spTree>
    <p:extLst>
      <p:ext uri="{BB962C8B-B14F-4D97-AF65-F5344CB8AC3E}">
        <p14:creationId xmlns:p14="http://schemas.microsoft.com/office/powerpoint/2010/main" val="151198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7749A9-4E7F-40DD-9BD8-14F18AA19107}" type="slidenum">
              <a:rPr lang="en-US"/>
              <a:pPr>
                <a:defRPr/>
              </a:pPr>
              <a:t>‹#›</a:t>
            </a:fld>
            <a:endParaRPr lang="en-US"/>
          </a:p>
        </p:txBody>
      </p:sp>
    </p:spTree>
    <p:extLst>
      <p:ext uri="{BB962C8B-B14F-4D97-AF65-F5344CB8AC3E}">
        <p14:creationId xmlns:p14="http://schemas.microsoft.com/office/powerpoint/2010/main" val="144475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3283A3-03BF-45C0-B720-6A4DFFA303D1}" type="slidenum">
              <a:rPr lang="en-US"/>
              <a:pPr>
                <a:defRPr/>
              </a:pPr>
              <a:t>‹#›</a:t>
            </a:fld>
            <a:endParaRPr lang="en-US"/>
          </a:p>
        </p:txBody>
      </p:sp>
    </p:spTree>
    <p:extLst>
      <p:ext uri="{BB962C8B-B14F-4D97-AF65-F5344CB8AC3E}">
        <p14:creationId xmlns:p14="http://schemas.microsoft.com/office/powerpoint/2010/main" val="182145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17F92F-3C62-402C-806A-4E7F131F9CED}" type="slidenum">
              <a:rPr lang="en-US"/>
              <a:pPr>
                <a:defRPr/>
              </a:pPr>
              <a:t>‹#›</a:t>
            </a:fld>
            <a:endParaRPr lang="en-US"/>
          </a:p>
        </p:txBody>
      </p:sp>
    </p:spTree>
    <p:extLst>
      <p:ext uri="{BB962C8B-B14F-4D97-AF65-F5344CB8AC3E}">
        <p14:creationId xmlns:p14="http://schemas.microsoft.com/office/powerpoint/2010/main" val="333541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89DAC1-4DD1-487A-9071-BE0AE2B5D498}" type="slidenum">
              <a:rPr lang="en-US"/>
              <a:pPr>
                <a:defRPr/>
              </a:pPr>
              <a:t>‹#›</a:t>
            </a:fld>
            <a:endParaRPr lang="en-US"/>
          </a:p>
        </p:txBody>
      </p:sp>
    </p:spTree>
    <p:extLst>
      <p:ext uri="{BB962C8B-B14F-4D97-AF65-F5344CB8AC3E}">
        <p14:creationId xmlns:p14="http://schemas.microsoft.com/office/powerpoint/2010/main" val="272109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2A0B62-3E3F-448F-8CCC-C013535540D9}" type="slidenum">
              <a:rPr lang="en-US"/>
              <a:pPr>
                <a:defRPr/>
              </a:pPr>
              <a:t>‹#›</a:t>
            </a:fld>
            <a:endParaRPr lang="en-US"/>
          </a:p>
        </p:txBody>
      </p:sp>
    </p:spTree>
    <p:extLst>
      <p:ext uri="{BB962C8B-B14F-4D97-AF65-F5344CB8AC3E}">
        <p14:creationId xmlns:p14="http://schemas.microsoft.com/office/powerpoint/2010/main" val="37431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FD4FE4-D111-4C2C-AFB9-303E259AC20F}" type="slidenum">
              <a:rPr lang="en-US"/>
              <a:pPr>
                <a:defRPr/>
              </a:pPr>
              <a:t>‹#›</a:t>
            </a:fld>
            <a:endParaRPr lang="en-US"/>
          </a:p>
        </p:txBody>
      </p:sp>
    </p:spTree>
    <p:extLst>
      <p:ext uri="{BB962C8B-B14F-4D97-AF65-F5344CB8AC3E}">
        <p14:creationId xmlns:p14="http://schemas.microsoft.com/office/powerpoint/2010/main" val="243659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83D064-1D76-4612-801B-FE7144B962B4}" type="slidenum">
              <a:rPr lang="en-US"/>
              <a:pPr>
                <a:defRPr/>
              </a:pPr>
              <a:t>‹#›</a:t>
            </a:fld>
            <a:endParaRPr lang="en-US"/>
          </a:p>
        </p:txBody>
      </p:sp>
    </p:spTree>
    <p:extLst>
      <p:ext uri="{BB962C8B-B14F-4D97-AF65-F5344CB8AC3E}">
        <p14:creationId xmlns:p14="http://schemas.microsoft.com/office/powerpoint/2010/main" val="74728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E55575-3B82-4A6C-AB3A-273B11083D3D}" type="slidenum">
              <a:rPr lang="en-US"/>
              <a:pPr>
                <a:defRPr/>
              </a:pPr>
              <a:t>‹#›</a:t>
            </a:fld>
            <a:endParaRPr lang="en-US"/>
          </a:p>
        </p:txBody>
      </p:sp>
    </p:spTree>
    <p:extLst>
      <p:ext uri="{BB962C8B-B14F-4D97-AF65-F5344CB8AC3E}">
        <p14:creationId xmlns:p14="http://schemas.microsoft.com/office/powerpoint/2010/main" val="13968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30BEB3-D90A-4E95-B2A9-D3025DE92E10}" type="slidenum">
              <a:rPr lang="en-US"/>
              <a:pPr>
                <a:defRPr/>
              </a:pPr>
              <a:t>‹#›</a:t>
            </a:fld>
            <a:endParaRPr lang="en-US"/>
          </a:p>
        </p:txBody>
      </p:sp>
    </p:spTree>
    <p:extLst>
      <p:ext uri="{BB962C8B-B14F-4D97-AF65-F5344CB8AC3E}">
        <p14:creationId xmlns:p14="http://schemas.microsoft.com/office/powerpoint/2010/main" val="350438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9C553A-A9C0-42F6-A29E-5390556B02E2}" type="slidenum">
              <a:rPr lang="en-US"/>
              <a:pPr>
                <a:defRPr/>
              </a:pPr>
              <a:t>‹#›</a:t>
            </a:fld>
            <a:endParaRPr lang="en-US"/>
          </a:p>
        </p:txBody>
      </p:sp>
    </p:spTree>
    <p:extLst>
      <p:ext uri="{BB962C8B-B14F-4D97-AF65-F5344CB8AC3E}">
        <p14:creationId xmlns:p14="http://schemas.microsoft.com/office/powerpoint/2010/main" val="41051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DE0D7F1-FD9D-48DF-96E4-ED04A8FF49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gif"/><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xml"/><Relationship Id="rId4" Type="http://schemas.openxmlformats.org/officeDocument/2006/relationships/image" Target="../media/image54.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47.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7.xml"/><Relationship Id="rId4" Type="http://schemas.openxmlformats.org/officeDocument/2006/relationships/image" Target="../media/image64.gif"/></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gif"/><Relationship Id="rId1" Type="http://schemas.openxmlformats.org/officeDocument/2006/relationships/slideLayout" Target="../slideLayouts/slideLayout7.xml"/><Relationship Id="rId6" Type="http://schemas.openxmlformats.org/officeDocument/2006/relationships/image" Target="../media/image70.gif"/><Relationship Id="rId5" Type="http://schemas.openxmlformats.org/officeDocument/2006/relationships/image" Target="../media/image69.gif"/><Relationship Id="rId4" Type="http://schemas.openxmlformats.org/officeDocument/2006/relationships/image" Target="../media/image68.gif"/></Relationships>
</file>

<file path=ppt/slides/_rels/slide52.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4.gif"/></Relationships>
</file>

<file path=ppt/slides/_rels/slide55.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2" name="Picture 4" descr="C:\WINDOWS\Profiles\Tim\My Documents\NT Survey\bibleworld.gif"/>
          <p:cNvPicPr>
            <a:picLocks noChangeAspect="1" noChangeArrowheads="1"/>
          </p:cNvPicPr>
          <p:nvPr/>
        </p:nvPicPr>
        <p:blipFill>
          <a:blip r:embed="rId2" cstate="print"/>
          <a:srcRect/>
          <a:stretch>
            <a:fillRect/>
          </a:stretch>
        </p:blipFill>
        <p:spPr bwMode="auto">
          <a:xfrm>
            <a:off x="762000" y="1600200"/>
            <a:ext cx="4953000" cy="4618038"/>
          </a:xfrm>
          <a:prstGeom prst="rect">
            <a:avLst/>
          </a:prstGeom>
          <a:ln>
            <a:noFill/>
          </a:ln>
          <a:effectLst>
            <a:softEdge rad="112500"/>
          </a:effectLst>
        </p:spPr>
      </p:pic>
      <p:sp>
        <p:nvSpPr>
          <p:cNvPr id="5" name="Rectangle 4"/>
          <p:cNvSpPr/>
          <p:nvPr/>
        </p:nvSpPr>
        <p:spPr>
          <a:xfrm>
            <a:off x="51446" y="214290"/>
            <a:ext cx="9092554" cy="1107996"/>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New Testament Survey 1</a:t>
            </a:r>
          </a:p>
        </p:txBody>
      </p:sp>
      <p:pic>
        <p:nvPicPr>
          <p:cNvPr id="2" name="Picture 4" descr="Jesus-Healing"/>
          <p:cNvPicPr>
            <a:picLocks noChangeAspect="1" noChangeArrowheads="1"/>
          </p:cNvPicPr>
          <p:nvPr/>
        </p:nvPicPr>
        <p:blipFill>
          <a:blip r:embed="rId3" cstate="print"/>
          <a:srcRect/>
          <a:stretch>
            <a:fillRect/>
          </a:stretch>
        </p:blipFill>
        <p:spPr bwMode="auto">
          <a:xfrm>
            <a:off x="5572132" y="1857364"/>
            <a:ext cx="3068630" cy="3605170"/>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1428750" y="5857875"/>
            <a:ext cx="7715250" cy="400050"/>
          </a:xfrm>
          <a:prstGeom prst="rect">
            <a:avLst/>
          </a:prstGeom>
          <a:noFill/>
        </p:spPr>
        <p:txBody>
          <a:bodyPr>
            <a:spAutoFit/>
          </a:bodyPr>
          <a:lstStyle/>
          <a:p>
            <a:pPr>
              <a:defRPr/>
            </a:pP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Background to the New Testament and the Gospels</a:t>
            </a:r>
            <a:endParaRPr lang="en-SG"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C:\Program Files\Microsoft Office\cross_on_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p:cNvSpPr txBox="1">
            <a:spLocks noChangeArrowheads="1"/>
          </p:cNvSpPr>
          <p:nvPr/>
        </p:nvSpPr>
        <p:spPr bwMode="auto">
          <a:xfrm>
            <a:off x="785813" y="1285875"/>
            <a:ext cx="56435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b="1">
              <a:solidFill>
                <a:srgbClr val="000099"/>
              </a:solidFill>
              <a:latin typeface="Arial" charset="0"/>
              <a:cs typeface="Times New Roman" pitchFamily="18" charset="0"/>
            </a:endParaRPr>
          </a:p>
          <a:p>
            <a:pPr eaLnBrk="1" hangingPunct="1">
              <a:spcBef>
                <a:spcPct val="50000"/>
              </a:spcBef>
            </a:pPr>
            <a:r>
              <a:rPr lang="en-US">
                <a:latin typeface="Arial" charset="0"/>
                <a:cs typeface="Times New Roman" pitchFamily="18" charset="0"/>
              </a:rPr>
              <a:t> </a:t>
            </a:r>
            <a:endParaRPr lang="en-US">
              <a:cs typeface="Times New Roman" pitchFamily="18" charset="0"/>
            </a:endParaRPr>
          </a:p>
          <a:p>
            <a:pPr eaLnBrk="1" hangingPunct="1">
              <a:spcBef>
                <a:spcPct val="50000"/>
              </a:spcBef>
            </a:pPr>
            <a:endParaRPr lang="en-US"/>
          </a:p>
        </p:txBody>
      </p:sp>
      <p:sp>
        <p:nvSpPr>
          <p:cNvPr id="14" name="Rectangle 13"/>
          <p:cNvSpPr/>
          <p:nvPr/>
        </p:nvSpPr>
        <p:spPr>
          <a:xfrm>
            <a:off x="290422" y="357166"/>
            <a:ext cx="8853578" cy="769441"/>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Arial" charset="0"/>
                <a:cs typeface="Times New Roman" pitchFamily="18" charset="0"/>
              </a:rPr>
              <a:t>How the Testaments are Related</a:t>
            </a:r>
            <a:endParaRPr lang="en-S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endParaRPr>
          </a:p>
        </p:txBody>
      </p:sp>
      <p:pic>
        <p:nvPicPr>
          <p:cNvPr id="12" name="Picture 11" descr="passover.jpg"/>
          <p:cNvPicPr>
            <a:picLocks noChangeAspect="1"/>
          </p:cNvPicPr>
          <p:nvPr/>
        </p:nvPicPr>
        <p:blipFill>
          <a:blip r:embed="rId3" cstate="print"/>
          <a:stretch>
            <a:fillRect/>
          </a:stretch>
        </p:blipFill>
        <p:spPr>
          <a:xfrm>
            <a:off x="6572264" y="1500175"/>
            <a:ext cx="2002297" cy="2143140"/>
          </a:xfrm>
          <a:prstGeom prst="rect">
            <a:avLst/>
          </a:prstGeom>
          <a:effectLst>
            <a:reflection blurRad="6350" stA="52000" endA="300" endPos="35000" dir="5400000" sy="-100000" algn="bl" rotWithShape="0"/>
          </a:effectLst>
          <a:scene3d>
            <a:camera prst="perspectiveContrastingLeftFacing"/>
            <a:lightRig rig="threePt" dir="t"/>
          </a:scene3d>
          <a:sp3d>
            <a:bevelT/>
          </a:sp3d>
        </p:spPr>
      </p:pic>
      <p:sp>
        <p:nvSpPr>
          <p:cNvPr id="43009" name="Rectangle 1"/>
          <p:cNvSpPr>
            <a:spLocks noChangeArrowheads="1"/>
          </p:cNvSpPr>
          <p:nvPr/>
        </p:nvSpPr>
        <p:spPr bwMode="auto">
          <a:xfrm>
            <a:off x="857224" y="3857628"/>
            <a:ext cx="7572428" cy="267765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a:sp3d>
          </a:bodyPr>
          <a:lstStyle/>
          <a:p>
            <a:pPr eaLnBrk="0" hangingPunct="0">
              <a:defRPr/>
            </a:pPr>
            <a:r>
              <a:rPr lang="en-US" b="1" dirty="0">
                <a:solidFill>
                  <a:schemeClr val="bg1"/>
                </a:solidFill>
                <a:latin typeface="Arial" pitchFamily="34" charset="0"/>
                <a:ea typeface="Calibri" pitchFamily="34" charset="0"/>
                <a:cs typeface="Arial" pitchFamily="34" charset="0"/>
              </a:rPr>
              <a:t>We are not to be ______________ the Law (Romans 2:12; 1 Corinthians 9:20; Galatians 4:21) </a:t>
            </a:r>
          </a:p>
          <a:p>
            <a:pPr eaLnBrk="0" hangingPunct="0">
              <a:defRPr/>
            </a:pPr>
            <a:endParaRPr lang="en-US" b="1" dirty="0">
              <a:solidFill>
                <a:schemeClr val="bg1"/>
              </a:solidFill>
              <a:latin typeface="Arial" pitchFamily="34" charset="0"/>
              <a:ea typeface="Calibri" pitchFamily="34" charset="0"/>
              <a:cs typeface="Arial" pitchFamily="34" charset="0"/>
            </a:endParaRPr>
          </a:p>
          <a:p>
            <a:pPr eaLnBrk="0" hangingPunct="0">
              <a:defRPr/>
            </a:pPr>
            <a:r>
              <a:rPr lang="en-US" b="1" dirty="0">
                <a:solidFill>
                  <a:schemeClr val="bg1"/>
                </a:solidFill>
                <a:latin typeface="Arial" pitchFamily="34" charset="0"/>
                <a:ea typeface="Calibri" pitchFamily="34" charset="0"/>
                <a:cs typeface="Arial" pitchFamily="34" charset="0"/>
              </a:rPr>
              <a:t>nor ______________ it (James 4:11) but </a:t>
            </a:r>
          </a:p>
          <a:p>
            <a:pPr eaLnBrk="0" hangingPunct="0">
              <a:defRPr/>
            </a:pPr>
            <a:endParaRPr lang="en-US" b="1" dirty="0">
              <a:solidFill>
                <a:schemeClr val="bg1"/>
              </a:solidFill>
              <a:latin typeface="Arial" pitchFamily="34" charset="0"/>
              <a:ea typeface="Calibri" pitchFamily="34" charset="0"/>
              <a:cs typeface="Arial" pitchFamily="34" charset="0"/>
            </a:endParaRPr>
          </a:p>
          <a:p>
            <a:pPr eaLnBrk="0" hangingPunct="0">
              <a:defRPr/>
            </a:pPr>
            <a:r>
              <a:rPr lang="en-US" b="1" dirty="0">
                <a:solidFill>
                  <a:schemeClr val="bg1"/>
                </a:solidFill>
                <a:latin typeface="Arial" pitchFamily="34" charset="0"/>
                <a:ea typeface="Calibri" pitchFamily="34" charset="0"/>
                <a:cs typeface="Arial" pitchFamily="34" charset="0"/>
              </a:rPr>
              <a:t>_______  the Law of the Spirit of Life (Romans 8:2)</a:t>
            </a:r>
          </a:p>
          <a:p>
            <a:pPr eaLnBrk="0" hangingPunct="0">
              <a:defRPr/>
            </a:pPr>
            <a:r>
              <a:rPr lang="en-US" b="1" dirty="0">
                <a:solidFill>
                  <a:schemeClr val="bg1"/>
                </a:solidFill>
                <a:latin typeface="Arial" pitchFamily="34" charset="0"/>
                <a:cs typeface="Arial" pitchFamily="34" charset="0"/>
              </a:rPr>
              <a:t>- This is by _____________ (Romans 3:31)</a:t>
            </a:r>
            <a:endParaRPr lang="en-US" b="1" dirty="0">
              <a:solidFill>
                <a:schemeClr val="bg1"/>
              </a:solidFill>
            </a:endParaRPr>
          </a:p>
        </p:txBody>
      </p:sp>
      <p:sp>
        <p:nvSpPr>
          <p:cNvPr id="15" name="Rectangle 14"/>
          <p:cNvSpPr/>
          <p:nvPr/>
        </p:nvSpPr>
        <p:spPr>
          <a:xfrm>
            <a:off x="1000100" y="785794"/>
            <a:ext cx="5643602" cy="3416320"/>
          </a:xfrm>
          <a:prstGeom prst="rect">
            <a:avLst/>
          </a:prstGeom>
          <a:scene3d>
            <a:camera prst="perspectiveRelaxed"/>
            <a:lightRig rig="threePt" dir="t"/>
          </a:scene3d>
        </p:spPr>
        <p:txBody>
          <a:bodyPr>
            <a:spAutoFit/>
          </a:bodyPr>
          <a:lstStyle/>
          <a:p>
            <a:pPr>
              <a:defRPr/>
            </a:pPr>
            <a:endParaRPr lang="en-SG" dirty="0"/>
          </a:p>
          <a:p>
            <a:pPr>
              <a:defRPr/>
            </a:pPr>
            <a:r>
              <a:rPr lang="en-SG" b="1" i="1" dirty="0">
                <a:solidFill>
                  <a:schemeClr val="bg1"/>
                </a:solidFill>
                <a:latin typeface="Arial" pitchFamily="34" charset="0"/>
                <a:cs typeface="Arial" pitchFamily="34" charset="0"/>
              </a:rPr>
              <a:t>"Do not think that I came to destroy the Law or the Prophets. I did not come to destroy but to </a:t>
            </a:r>
            <a:r>
              <a:rPr lang="en-SG" b="1" i="1" dirty="0" err="1">
                <a:solidFill>
                  <a:schemeClr val="bg1"/>
                </a:solidFill>
                <a:latin typeface="Arial" pitchFamily="34" charset="0"/>
                <a:cs typeface="Arial" pitchFamily="34" charset="0"/>
              </a:rPr>
              <a:t>fulfill</a:t>
            </a:r>
            <a:r>
              <a:rPr lang="en-SG" b="1" i="1" dirty="0">
                <a:solidFill>
                  <a:schemeClr val="bg1"/>
                </a:solidFill>
                <a:latin typeface="Arial" pitchFamily="34" charset="0"/>
                <a:cs typeface="Arial" pitchFamily="34" charset="0"/>
              </a:rPr>
              <a:t>. For assuredly, I say to you, till heaven and earth pass away, one jot or one tittle will by no means pass from the law till all is fulfilled.”</a:t>
            </a:r>
          </a:p>
          <a:p>
            <a:pPr>
              <a:defRPr/>
            </a:pPr>
            <a:r>
              <a:rPr lang="en-SG" b="1" dirty="0">
                <a:solidFill>
                  <a:schemeClr val="bg1"/>
                </a:solidFill>
                <a:latin typeface="Arial" pitchFamily="34" charset="0"/>
                <a:cs typeface="Arial" pitchFamily="34" charset="0"/>
              </a:rPr>
              <a:t>Matthew 5:17-18 (NKJV)</a:t>
            </a:r>
          </a:p>
        </p:txBody>
      </p:sp>
      <p:sp>
        <p:nvSpPr>
          <p:cNvPr id="16" name="Text Box 13"/>
          <p:cNvSpPr txBox="1">
            <a:spLocks noChangeArrowheads="1"/>
          </p:cNvSpPr>
          <p:nvPr/>
        </p:nvSpPr>
        <p:spPr bwMode="auto">
          <a:xfrm>
            <a:off x="3857625" y="3786188"/>
            <a:ext cx="2743200" cy="461962"/>
          </a:xfrm>
          <a:prstGeom prst="rect">
            <a:avLst/>
          </a:prstGeom>
          <a:noFill/>
          <a:ln w="9525">
            <a:noFill/>
            <a:miter lim="800000"/>
            <a:headEnd/>
            <a:tailEnd/>
          </a:ln>
        </p:spPr>
        <p:txBody>
          <a:bodyPr>
            <a:spAutoFit/>
          </a:bodyPr>
          <a:lstStyle/>
          <a:p>
            <a:pPr>
              <a:spcBef>
                <a:spcPct val="50000"/>
              </a:spcBef>
              <a:defRPr/>
            </a:pPr>
            <a:r>
              <a:rPr lang="en-US" b="1" dirty="0">
                <a:solidFill>
                  <a:srgbClr val="FFFF00"/>
                </a:solidFill>
                <a:effectLst>
                  <a:outerShdw blurRad="38100" dist="38100" dir="2700000" algn="tl">
                    <a:srgbClr val="000000">
                      <a:alpha val="43137"/>
                    </a:srgbClr>
                  </a:outerShdw>
                </a:effectLst>
                <a:latin typeface="Arial" charset="0"/>
              </a:rPr>
              <a:t>UNDER</a:t>
            </a:r>
          </a:p>
        </p:txBody>
      </p:sp>
      <p:sp>
        <p:nvSpPr>
          <p:cNvPr id="17" name="Text Box 13"/>
          <p:cNvSpPr txBox="1">
            <a:spLocks noChangeArrowheads="1"/>
          </p:cNvSpPr>
          <p:nvPr/>
        </p:nvSpPr>
        <p:spPr bwMode="auto">
          <a:xfrm>
            <a:off x="1857375" y="4929188"/>
            <a:ext cx="2743200" cy="461962"/>
          </a:xfrm>
          <a:prstGeom prst="rect">
            <a:avLst/>
          </a:prstGeom>
          <a:noFill/>
          <a:ln w="9525">
            <a:noFill/>
            <a:miter lim="800000"/>
            <a:headEnd/>
            <a:tailEnd/>
          </a:ln>
        </p:spPr>
        <p:txBody>
          <a:bodyPr>
            <a:spAutoFit/>
          </a:bodyPr>
          <a:lstStyle/>
          <a:p>
            <a:pPr>
              <a:spcBef>
                <a:spcPct val="50000"/>
              </a:spcBef>
              <a:defRPr/>
            </a:pPr>
            <a:r>
              <a:rPr lang="en-US" b="1" dirty="0">
                <a:solidFill>
                  <a:srgbClr val="FFFF00"/>
                </a:solidFill>
                <a:effectLst>
                  <a:outerShdw blurRad="38100" dist="38100" dir="2700000" algn="tl">
                    <a:srgbClr val="000000">
                      <a:alpha val="43137"/>
                    </a:srgbClr>
                  </a:outerShdw>
                </a:effectLst>
                <a:latin typeface="Arial" charset="0"/>
              </a:rPr>
              <a:t>ABOVE</a:t>
            </a:r>
          </a:p>
        </p:txBody>
      </p:sp>
      <p:sp>
        <p:nvSpPr>
          <p:cNvPr id="18" name="Text Box 13"/>
          <p:cNvSpPr txBox="1">
            <a:spLocks noChangeArrowheads="1"/>
          </p:cNvSpPr>
          <p:nvPr/>
        </p:nvSpPr>
        <p:spPr bwMode="auto">
          <a:xfrm>
            <a:off x="1143000" y="5643563"/>
            <a:ext cx="2743200" cy="461962"/>
          </a:xfrm>
          <a:prstGeom prst="rect">
            <a:avLst/>
          </a:prstGeom>
          <a:noFill/>
          <a:ln w="9525">
            <a:noFill/>
            <a:miter lim="800000"/>
            <a:headEnd/>
            <a:tailEnd/>
          </a:ln>
        </p:spPr>
        <p:txBody>
          <a:bodyPr>
            <a:spAutoFit/>
          </a:bodyPr>
          <a:lstStyle/>
          <a:p>
            <a:pPr>
              <a:spcBef>
                <a:spcPct val="50000"/>
              </a:spcBef>
              <a:defRPr/>
            </a:pPr>
            <a:r>
              <a:rPr lang="en-US" b="1" dirty="0">
                <a:solidFill>
                  <a:srgbClr val="FFFF00"/>
                </a:solidFill>
                <a:effectLst>
                  <a:outerShdw blurRad="38100" dist="38100" dir="2700000" algn="tl">
                    <a:srgbClr val="000000">
                      <a:alpha val="43137"/>
                    </a:srgbClr>
                  </a:outerShdw>
                </a:effectLst>
                <a:latin typeface="Arial" charset="0"/>
              </a:rPr>
              <a:t>IN</a:t>
            </a:r>
          </a:p>
        </p:txBody>
      </p:sp>
      <p:sp>
        <p:nvSpPr>
          <p:cNvPr id="19" name="Text Box 13"/>
          <p:cNvSpPr txBox="1">
            <a:spLocks noChangeArrowheads="1"/>
          </p:cNvSpPr>
          <p:nvPr/>
        </p:nvSpPr>
        <p:spPr bwMode="auto">
          <a:xfrm>
            <a:off x="3000375" y="6072188"/>
            <a:ext cx="2743200" cy="461962"/>
          </a:xfrm>
          <a:prstGeom prst="rect">
            <a:avLst/>
          </a:prstGeom>
          <a:noFill/>
          <a:ln w="9525">
            <a:noFill/>
            <a:miter lim="800000"/>
            <a:headEnd/>
            <a:tailEnd/>
          </a:ln>
        </p:spPr>
        <p:txBody>
          <a:bodyPr>
            <a:spAutoFit/>
          </a:bodyPr>
          <a:lstStyle/>
          <a:p>
            <a:pPr>
              <a:spcBef>
                <a:spcPct val="50000"/>
              </a:spcBef>
              <a:defRPr/>
            </a:pPr>
            <a:r>
              <a:rPr lang="en-US" b="1" dirty="0">
                <a:solidFill>
                  <a:srgbClr val="FFFF00"/>
                </a:solidFill>
                <a:effectLst>
                  <a:outerShdw blurRad="38100" dist="38100" dir="2700000" algn="tl">
                    <a:srgbClr val="000000">
                      <a:alpha val="43137"/>
                    </a:srgbClr>
                  </a:outerShdw>
                </a:effectLst>
                <a:latin typeface="Arial" charset="0"/>
              </a:rPr>
              <a:t>FAITH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800" decel="100000"/>
                                        <p:tgtEl>
                                          <p:spTgt spid="16"/>
                                        </p:tgtEl>
                                      </p:cBhvr>
                                    </p:animEffect>
                                    <p:anim calcmode="lin" valueType="num">
                                      <p:cBhvr>
                                        <p:cTn id="8" dur="800" decel="100000" fill="hold"/>
                                        <p:tgtEl>
                                          <p:spTgt spid="16"/>
                                        </p:tgtEl>
                                        <p:attrNameLst>
                                          <p:attrName>style.rotation</p:attrName>
                                        </p:attrNameLst>
                                      </p:cBhvr>
                                      <p:tavLst>
                                        <p:tav tm="0">
                                          <p:val>
                                            <p:fltVal val="-90"/>
                                          </p:val>
                                        </p:tav>
                                        <p:tav tm="100000">
                                          <p:val>
                                            <p:fltVal val="0"/>
                                          </p:val>
                                        </p:tav>
                                      </p:tavLst>
                                    </p:anim>
                                    <p:anim calcmode="lin" valueType="num">
                                      <p:cBhvr>
                                        <p:cTn id="9" dur="800" decel="100000" fill="hold"/>
                                        <p:tgtEl>
                                          <p:spTgt spid="16"/>
                                        </p:tgtEl>
                                        <p:attrNameLst>
                                          <p:attrName>ppt_x</p:attrName>
                                        </p:attrNameLst>
                                      </p:cBhvr>
                                      <p:tavLst>
                                        <p:tav tm="0">
                                          <p:val>
                                            <p:strVal val="#ppt_x+0.4"/>
                                          </p:val>
                                        </p:tav>
                                        <p:tav tm="100000">
                                          <p:val>
                                            <p:strVal val="#ppt_x-0.05"/>
                                          </p:val>
                                        </p:tav>
                                      </p:tavLst>
                                    </p:anim>
                                    <p:anim calcmode="lin" valueType="num">
                                      <p:cBhvr>
                                        <p:cTn id="10" dur="800" decel="100000" fill="hold"/>
                                        <p:tgtEl>
                                          <p:spTgt spid="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800" decel="100000"/>
                                        <p:tgtEl>
                                          <p:spTgt spid="17"/>
                                        </p:tgtEl>
                                      </p:cBhvr>
                                    </p:animEffect>
                                    <p:anim calcmode="lin" valueType="num">
                                      <p:cBhvr>
                                        <p:cTn id="18" dur="800" decel="100000" fill="hold"/>
                                        <p:tgtEl>
                                          <p:spTgt spid="17"/>
                                        </p:tgtEl>
                                        <p:attrNameLst>
                                          <p:attrName>style.rotation</p:attrName>
                                        </p:attrNameLst>
                                      </p:cBhvr>
                                      <p:tavLst>
                                        <p:tav tm="0">
                                          <p:val>
                                            <p:fltVal val="-90"/>
                                          </p:val>
                                        </p:tav>
                                        <p:tav tm="100000">
                                          <p:val>
                                            <p:fltVal val="0"/>
                                          </p:val>
                                        </p:tav>
                                      </p:tavLst>
                                    </p:anim>
                                    <p:anim calcmode="lin" valueType="num">
                                      <p:cBhvr>
                                        <p:cTn id="19" dur="800" decel="100000" fill="hold"/>
                                        <p:tgtEl>
                                          <p:spTgt spid="17"/>
                                        </p:tgtEl>
                                        <p:attrNameLst>
                                          <p:attrName>ppt_x</p:attrName>
                                        </p:attrNameLst>
                                      </p:cBhvr>
                                      <p:tavLst>
                                        <p:tav tm="0">
                                          <p:val>
                                            <p:strVal val="#ppt_x+0.4"/>
                                          </p:val>
                                        </p:tav>
                                        <p:tav tm="100000">
                                          <p:val>
                                            <p:strVal val="#ppt_x-0.05"/>
                                          </p:val>
                                        </p:tav>
                                      </p:tavLst>
                                    </p:anim>
                                    <p:anim calcmode="lin" valueType="num">
                                      <p:cBhvr>
                                        <p:cTn id="20" dur="800" decel="100000" fill="hold"/>
                                        <p:tgtEl>
                                          <p:spTgt spid="1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800" decel="100000"/>
                                        <p:tgtEl>
                                          <p:spTgt spid="18"/>
                                        </p:tgtEl>
                                      </p:cBhvr>
                                    </p:animEffect>
                                    <p:anim calcmode="lin" valueType="num">
                                      <p:cBhvr>
                                        <p:cTn id="28" dur="800" decel="100000" fill="hold"/>
                                        <p:tgtEl>
                                          <p:spTgt spid="18"/>
                                        </p:tgtEl>
                                        <p:attrNameLst>
                                          <p:attrName>style.rotation</p:attrName>
                                        </p:attrNameLst>
                                      </p:cBhvr>
                                      <p:tavLst>
                                        <p:tav tm="0">
                                          <p:val>
                                            <p:fltVal val="-90"/>
                                          </p:val>
                                        </p:tav>
                                        <p:tav tm="100000">
                                          <p:val>
                                            <p:fltVal val="0"/>
                                          </p:val>
                                        </p:tav>
                                      </p:tavLst>
                                    </p:anim>
                                    <p:anim calcmode="lin" valueType="num">
                                      <p:cBhvr>
                                        <p:cTn id="29" dur="800" decel="100000" fill="hold"/>
                                        <p:tgtEl>
                                          <p:spTgt spid="18"/>
                                        </p:tgtEl>
                                        <p:attrNameLst>
                                          <p:attrName>ppt_x</p:attrName>
                                        </p:attrNameLst>
                                      </p:cBhvr>
                                      <p:tavLst>
                                        <p:tav tm="0">
                                          <p:val>
                                            <p:strVal val="#ppt_x+0.4"/>
                                          </p:val>
                                        </p:tav>
                                        <p:tav tm="100000">
                                          <p:val>
                                            <p:strVal val="#ppt_x-0.05"/>
                                          </p:val>
                                        </p:tav>
                                      </p:tavLst>
                                    </p:anim>
                                    <p:anim calcmode="lin" valueType="num">
                                      <p:cBhvr>
                                        <p:cTn id="30" dur="800" decel="100000" fill="hold"/>
                                        <p:tgtEl>
                                          <p:spTgt spid="18"/>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C:\Program Files\Microsoft Office\cross_on_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p:cNvSpPr txBox="1">
            <a:spLocks noChangeArrowheads="1"/>
          </p:cNvSpPr>
          <p:nvPr/>
        </p:nvSpPr>
        <p:spPr bwMode="auto">
          <a:xfrm>
            <a:off x="785813" y="1285875"/>
            <a:ext cx="56435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b="1">
              <a:solidFill>
                <a:srgbClr val="000099"/>
              </a:solidFill>
              <a:latin typeface="Arial" charset="0"/>
              <a:cs typeface="Times New Roman" pitchFamily="18" charset="0"/>
            </a:endParaRPr>
          </a:p>
          <a:p>
            <a:pPr eaLnBrk="1" hangingPunct="1">
              <a:spcBef>
                <a:spcPct val="50000"/>
              </a:spcBef>
            </a:pPr>
            <a:r>
              <a:rPr lang="en-US">
                <a:latin typeface="Arial" charset="0"/>
                <a:cs typeface="Times New Roman" pitchFamily="18" charset="0"/>
              </a:rPr>
              <a:t> </a:t>
            </a:r>
            <a:endParaRPr lang="en-US">
              <a:cs typeface="Times New Roman" pitchFamily="18" charset="0"/>
            </a:endParaRPr>
          </a:p>
          <a:p>
            <a:pPr eaLnBrk="1" hangingPunct="1">
              <a:spcBef>
                <a:spcPct val="50000"/>
              </a:spcBef>
            </a:pPr>
            <a:endParaRPr lang="en-US"/>
          </a:p>
        </p:txBody>
      </p:sp>
      <p:sp>
        <p:nvSpPr>
          <p:cNvPr id="14" name="Rectangle 13"/>
          <p:cNvSpPr/>
          <p:nvPr/>
        </p:nvSpPr>
        <p:spPr>
          <a:xfrm>
            <a:off x="290422" y="357166"/>
            <a:ext cx="8853578" cy="769441"/>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Arial" charset="0"/>
                <a:cs typeface="Times New Roman" pitchFamily="18" charset="0"/>
              </a:rPr>
              <a:t>How the Testaments are Related</a:t>
            </a:r>
            <a:endParaRPr lang="en-S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endParaRPr>
          </a:p>
        </p:txBody>
      </p:sp>
      <p:pic>
        <p:nvPicPr>
          <p:cNvPr id="20" name="Picture 19" descr="oldandnewcomparisons.gif"/>
          <p:cNvPicPr>
            <a:picLocks noChangeAspect="1"/>
          </p:cNvPicPr>
          <p:nvPr/>
        </p:nvPicPr>
        <p:blipFill>
          <a:blip r:embed="rId3" cstate="print"/>
          <a:stretch>
            <a:fillRect/>
          </a:stretch>
        </p:blipFill>
        <p:spPr>
          <a:xfrm>
            <a:off x="714348" y="1000108"/>
            <a:ext cx="7802833" cy="5324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800" decel="100000"/>
                                        <p:tgtEl>
                                          <p:spTgt spid="20"/>
                                        </p:tgtEl>
                                      </p:cBhvr>
                                    </p:animEffect>
                                    <p:anim calcmode="lin" valueType="num">
                                      <p:cBhvr>
                                        <p:cTn id="8" dur="800" decel="100000" fill="hold"/>
                                        <p:tgtEl>
                                          <p:spTgt spid="20"/>
                                        </p:tgtEl>
                                        <p:attrNameLst>
                                          <p:attrName>style.rotation</p:attrName>
                                        </p:attrNameLst>
                                      </p:cBhvr>
                                      <p:tavLst>
                                        <p:tav tm="0">
                                          <p:val>
                                            <p:fltVal val="-90"/>
                                          </p:val>
                                        </p:tav>
                                        <p:tav tm="100000">
                                          <p:val>
                                            <p:fltVal val="0"/>
                                          </p:val>
                                        </p:tav>
                                      </p:tavLst>
                                    </p:anim>
                                    <p:anim calcmode="lin" valueType="num">
                                      <p:cBhvr>
                                        <p:cTn id="9" dur="800" decel="100000" fill="hold"/>
                                        <p:tgtEl>
                                          <p:spTgt spid="20"/>
                                        </p:tgtEl>
                                        <p:attrNameLst>
                                          <p:attrName>ppt_x</p:attrName>
                                        </p:attrNameLst>
                                      </p:cBhvr>
                                      <p:tavLst>
                                        <p:tav tm="0">
                                          <p:val>
                                            <p:strVal val="#ppt_x+0.4"/>
                                          </p:val>
                                        </p:tav>
                                        <p:tav tm="100000">
                                          <p:val>
                                            <p:strVal val="#ppt_x-0.05"/>
                                          </p:val>
                                        </p:tav>
                                      </p:tavLst>
                                    </p:anim>
                                    <p:anim calcmode="lin" valueType="num">
                                      <p:cBhvr>
                                        <p:cTn id="10" dur="800" decel="100000" fill="hold"/>
                                        <p:tgtEl>
                                          <p:spTgt spid="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between400Years.gif"/>
          <p:cNvPicPr>
            <a:picLocks noChangeAspect="1"/>
          </p:cNvPicPr>
          <p:nvPr/>
        </p:nvPicPr>
        <p:blipFill>
          <a:blip r:embed="rId2" cstate="print"/>
          <a:stretch>
            <a:fillRect/>
          </a:stretch>
        </p:blipFill>
        <p:spPr>
          <a:xfrm>
            <a:off x="428596" y="-500090"/>
            <a:ext cx="8286808" cy="685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omparison.gif"/>
          <p:cNvPicPr>
            <a:picLocks noChangeAspect="1"/>
          </p:cNvPicPr>
          <p:nvPr/>
        </p:nvPicPr>
        <p:blipFill>
          <a:blip r:embed="rId2" cstate="print"/>
          <a:stretch>
            <a:fillRect/>
          </a:stretch>
        </p:blipFill>
        <p:spPr>
          <a:xfrm>
            <a:off x="1214414" y="406044"/>
            <a:ext cx="7358082" cy="5809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1071538" y="2714620"/>
            <a:ext cx="5410200" cy="946150"/>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marL="457200" indent="-457200">
              <a:spcBef>
                <a:spcPct val="50000"/>
              </a:spcBef>
              <a:defRPr/>
            </a:pPr>
            <a:r>
              <a:rPr lang="en-US" sz="2800" b="1" dirty="0">
                <a:solidFill>
                  <a:schemeClr val="bg1"/>
                </a:solidFill>
                <a:latin typeface="Arial" charset="0"/>
              </a:rPr>
              <a:t>1. Preparation through the 	Jewish Nation.</a:t>
            </a:r>
          </a:p>
        </p:txBody>
      </p:sp>
      <p:sp>
        <p:nvSpPr>
          <p:cNvPr id="10" name="Rectangle 9"/>
          <p:cNvSpPr/>
          <p:nvPr/>
        </p:nvSpPr>
        <p:spPr>
          <a:xfrm>
            <a:off x="280676" y="428604"/>
            <a:ext cx="8863324" cy="584775"/>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cs typeface="Times New Roman" pitchFamily="18" charset="0"/>
              </a:rPr>
              <a:t>b. Divine Preparation for the New Testament</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 </a:t>
            </a:r>
            <a:endParaRPr lang="en-S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
        <p:nvSpPr>
          <p:cNvPr id="9" name="Rectangle 8"/>
          <p:cNvSpPr/>
          <p:nvPr/>
        </p:nvSpPr>
        <p:spPr>
          <a:xfrm>
            <a:off x="928662" y="785794"/>
            <a:ext cx="7643866" cy="1938992"/>
          </a:xfrm>
          <a:prstGeom prst="rect">
            <a:avLst/>
          </a:prstGeom>
          <a:scene3d>
            <a:camera prst="perspectiveRelaxedModerately"/>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SG" b="1" i="1" dirty="0">
                <a:solidFill>
                  <a:schemeClr val="bg1"/>
                </a:solidFill>
                <a:latin typeface="Arial" pitchFamily="34" charset="0"/>
                <a:cs typeface="Arial" pitchFamily="34" charset="0"/>
              </a:rPr>
              <a:t>“But when the fullness of the time had come, God sent forth His Son, born of a woman, born under the law, 5 to redeem those who were under the law, that we might receive the adoption as sons.”  </a:t>
            </a:r>
            <a:r>
              <a:rPr lang="en-SG" b="1" dirty="0">
                <a:solidFill>
                  <a:schemeClr val="bg1"/>
                </a:solidFill>
                <a:latin typeface="Arial" pitchFamily="34" charset="0"/>
                <a:cs typeface="Arial" pitchFamily="34" charset="0"/>
              </a:rPr>
              <a:t>Galatians 4:4-5 (NKJV)</a:t>
            </a:r>
          </a:p>
        </p:txBody>
      </p:sp>
      <p:sp>
        <p:nvSpPr>
          <p:cNvPr id="12294" name="TextBox 10"/>
          <p:cNvSpPr txBox="1">
            <a:spLocks noChangeArrowheads="1"/>
          </p:cNvSpPr>
          <p:nvPr/>
        </p:nvSpPr>
        <p:spPr bwMode="auto">
          <a:xfrm>
            <a:off x="1214438" y="4000500"/>
            <a:ext cx="4857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n-US" b="1">
                <a:solidFill>
                  <a:schemeClr val="bg1"/>
                </a:solidFill>
                <a:latin typeface="Arial" charset="0"/>
                <a:cs typeface="Arial" charset="0"/>
              </a:rPr>
              <a:t> Messianic Expectations</a:t>
            </a:r>
          </a:p>
          <a:p>
            <a:pPr eaLnBrk="1" hangingPunct="1">
              <a:buFont typeface="Arial" charset="0"/>
              <a:buChar char="•"/>
            </a:pPr>
            <a:r>
              <a:rPr lang="en-US" b="1">
                <a:solidFill>
                  <a:schemeClr val="bg1"/>
                </a:solidFill>
                <a:latin typeface="Arial" charset="0"/>
                <a:cs typeface="Arial" charset="0"/>
              </a:rPr>
              <a:t> Strong Jewish Groups</a:t>
            </a:r>
          </a:p>
          <a:p>
            <a:pPr eaLnBrk="1" hangingPunct="1">
              <a:buFont typeface="Arial" charset="0"/>
              <a:buChar char="•"/>
            </a:pPr>
            <a:r>
              <a:rPr lang="en-US" b="1">
                <a:solidFill>
                  <a:schemeClr val="bg1"/>
                </a:solidFill>
                <a:latin typeface="Arial" charset="0"/>
                <a:cs typeface="Arial" charset="0"/>
              </a:rPr>
              <a:t> Scattered in the nations</a:t>
            </a:r>
          </a:p>
          <a:p>
            <a:pPr eaLnBrk="1" hangingPunct="1">
              <a:buFont typeface="Arial" charset="0"/>
              <a:buChar char="•"/>
            </a:pPr>
            <a:r>
              <a:rPr lang="en-US" b="1">
                <a:solidFill>
                  <a:schemeClr val="bg1"/>
                </a:solidFill>
                <a:latin typeface="Arial" charset="0"/>
                <a:cs typeface="Arial" charset="0"/>
              </a:rPr>
              <a:t> From Temple to Synagogues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3867636"/>
            <a:ext cx="1835766" cy="1835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409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2294">
                                            <p:txEl>
                                              <p:pRg st="0" end="0"/>
                                            </p:txEl>
                                          </p:spTgt>
                                        </p:tgtEl>
                                        <p:attrNameLst>
                                          <p:attrName>style.visibility</p:attrName>
                                        </p:attrNameLst>
                                      </p:cBhvr>
                                      <p:to>
                                        <p:strVal val="visible"/>
                                      </p:to>
                                    </p:set>
                                    <p:animEffect transition="in" filter="fade">
                                      <p:cBhvr>
                                        <p:cTn id="11" dur="1000"/>
                                        <p:tgtEl>
                                          <p:spTgt spid="12294">
                                            <p:txEl>
                                              <p:pRg st="0" end="0"/>
                                            </p:txEl>
                                          </p:spTgt>
                                        </p:tgtEl>
                                      </p:cBhvr>
                                    </p:animEffect>
                                    <p:anim calcmode="lin" valueType="num">
                                      <p:cBhvr>
                                        <p:cTn id="12" dur="1000" fill="hold"/>
                                        <p:tgtEl>
                                          <p:spTgt spid="1229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22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2294">
                                            <p:txEl>
                                              <p:pRg st="1" end="1"/>
                                            </p:txEl>
                                          </p:spTgt>
                                        </p:tgtEl>
                                        <p:attrNameLst>
                                          <p:attrName>style.visibility</p:attrName>
                                        </p:attrNameLst>
                                      </p:cBhvr>
                                      <p:to>
                                        <p:strVal val="visible"/>
                                      </p:to>
                                    </p:set>
                                    <p:animEffect transition="in" filter="fade">
                                      <p:cBhvr>
                                        <p:cTn id="18" dur="1000"/>
                                        <p:tgtEl>
                                          <p:spTgt spid="12294">
                                            <p:txEl>
                                              <p:pRg st="1" end="1"/>
                                            </p:txEl>
                                          </p:spTgt>
                                        </p:tgtEl>
                                      </p:cBhvr>
                                    </p:animEffect>
                                    <p:anim calcmode="lin" valueType="num">
                                      <p:cBhvr>
                                        <p:cTn id="19" dur="1000" fill="hold"/>
                                        <p:tgtEl>
                                          <p:spTgt spid="1229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22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2294">
                                            <p:txEl>
                                              <p:pRg st="2" end="2"/>
                                            </p:txEl>
                                          </p:spTgt>
                                        </p:tgtEl>
                                        <p:attrNameLst>
                                          <p:attrName>style.visibility</p:attrName>
                                        </p:attrNameLst>
                                      </p:cBhvr>
                                      <p:to>
                                        <p:strVal val="visible"/>
                                      </p:to>
                                    </p:set>
                                    <p:animEffect transition="in" filter="fade">
                                      <p:cBhvr>
                                        <p:cTn id="25" dur="1000"/>
                                        <p:tgtEl>
                                          <p:spTgt spid="12294">
                                            <p:txEl>
                                              <p:pRg st="2" end="2"/>
                                            </p:txEl>
                                          </p:spTgt>
                                        </p:tgtEl>
                                      </p:cBhvr>
                                    </p:animEffect>
                                    <p:anim calcmode="lin" valueType="num">
                                      <p:cBhvr>
                                        <p:cTn id="26" dur="1000" fill="hold"/>
                                        <p:tgtEl>
                                          <p:spTgt spid="1229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22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2294">
                                            <p:txEl>
                                              <p:pRg st="3" end="3"/>
                                            </p:txEl>
                                          </p:spTgt>
                                        </p:tgtEl>
                                        <p:attrNameLst>
                                          <p:attrName>style.visibility</p:attrName>
                                        </p:attrNameLst>
                                      </p:cBhvr>
                                      <p:to>
                                        <p:strVal val="visible"/>
                                      </p:to>
                                    </p:set>
                                    <p:animEffect transition="in" filter="fade">
                                      <p:cBhvr>
                                        <p:cTn id="32" dur="1000"/>
                                        <p:tgtEl>
                                          <p:spTgt spid="12294">
                                            <p:txEl>
                                              <p:pRg st="3" end="3"/>
                                            </p:txEl>
                                          </p:spTgt>
                                        </p:tgtEl>
                                      </p:cBhvr>
                                    </p:animEffect>
                                    <p:anim calcmode="lin" valueType="num">
                                      <p:cBhvr>
                                        <p:cTn id="33" dur="1000" fill="hold"/>
                                        <p:tgtEl>
                                          <p:spTgt spid="1229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229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1000100" y="2786058"/>
            <a:ext cx="6357982" cy="523220"/>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chemeClr val="bg1"/>
                </a:solidFill>
                <a:latin typeface="Arial" charset="0"/>
              </a:rPr>
              <a:t>2. Preparation through the Greeks.</a:t>
            </a:r>
          </a:p>
        </p:txBody>
      </p:sp>
      <p:sp>
        <p:nvSpPr>
          <p:cNvPr id="10" name="Rectangle 9"/>
          <p:cNvSpPr/>
          <p:nvPr/>
        </p:nvSpPr>
        <p:spPr>
          <a:xfrm>
            <a:off x="280676" y="428604"/>
            <a:ext cx="8863324" cy="584775"/>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cs typeface="Times New Roman" pitchFamily="18" charset="0"/>
              </a:rPr>
              <a:t>b. Divine Preparation for the New Testament</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 </a:t>
            </a:r>
            <a:endParaRPr lang="en-S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
        <p:nvSpPr>
          <p:cNvPr id="9" name="Rectangle 8"/>
          <p:cNvSpPr/>
          <p:nvPr/>
        </p:nvSpPr>
        <p:spPr>
          <a:xfrm>
            <a:off x="928662" y="785794"/>
            <a:ext cx="7643866" cy="1938992"/>
          </a:xfrm>
          <a:prstGeom prst="rect">
            <a:avLst/>
          </a:prstGeom>
          <a:scene3d>
            <a:camera prst="perspectiveRelaxedModerately"/>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SG" b="1" i="1" dirty="0">
                <a:solidFill>
                  <a:schemeClr val="bg1"/>
                </a:solidFill>
                <a:latin typeface="Arial" pitchFamily="34" charset="0"/>
                <a:cs typeface="Arial" pitchFamily="34" charset="0"/>
              </a:rPr>
              <a:t>“But when the fullness of the time had come, God sent forth His Son, born of a woman, born under the law, 5 to redeem those who were under the law, that we might receive the adoption as sons.”  </a:t>
            </a:r>
            <a:r>
              <a:rPr lang="en-SG" b="1" dirty="0">
                <a:solidFill>
                  <a:schemeClr val="bg1"/>
                </a:solidFill>
                <a:latin typeface="Arial" pitchFamily="34" charset="0"/>
                <a:cs typeface="Arial" pitchFamily="34" charset="0"/>
              </a:rPr>
              <a:t>Galatians 4:4-5 (NKJV)</a:t>
            </a:r>
          </a:p>
        </p:txBody>
      </p:sp>
      <p:sp>
        <p:nvSpPr>
          <p:cNvPr id="13318" name="TextBox 11"/>
          <p:cNvSpPr txBox="1">
            <a:spLocks noChangeArrowheads="1"/>
          </p:cNvSpPr>
          <p:nvPr/>
        </p:nvSpPr>
        <p:spPr bwMode="auto">
          <a:xfrm>
            <a:off x="1071563" y="3500438"/>
            <a:ext cx="48577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n-US" b="1" dirty="0">
                <a:solidFill>
                  <a:schemeClr val="bg1"/>
                </a:solidFill>
                <a:latin typeface="Arial" charset="0"/>
                <a:cs typeface="Arial" charset="0"/>
              </a:rPr>
              <a:t> Hellenization</a:t>
            </a:r>
          </a:p>
          <a:p>
            <a:pPr eaLnBrk="1" hangingPunct="1">
              <a:buFont typeface="Arial" charset="0"/>
              <a:buChar char="•"/>
            </a:pPr>
            <a:r>
              <a:rPr lang="en-US" b="1" dirty="0">
                <a:solidFill>
                  <a:schemeClr val="bg1"/>
                </a:solidFill>
                <a:latin typeface="Arial" charset="0"/>
                <a:cs typeface="Arial" charset="0"/>
              </a:rPr>
              <a:t> LXX (Septuagint)</a:t>
            </a:r>
          </a:p>
          <a:p>
            <a:pPr eaLnBrk="1" hangingPunct="1">
              <a:buFont typeface="Arial" charset="0"/>
              <a:buChar char="•"/>
            </a:pPr>
            <a:endParaRPr lang="en-US" b="1" dirty="0">
              <a:solidFill>
                <a:schemeClr val="bg1"/>
              </a:solidFill>
              <a:latin typeface="Arial" charset="0"/>
              <a:cs typeface="Arial" charset="0"/>
            </a:endParaRPr>
          </a:p>
          <a:p>
            <a:pPr eaLnBrk="1" hangingPunct="1"/>
            <a:r>
              <a:rPr lang="en-US" b="1" dirty="0">
                <a:solidFill>
                  <a:schemeClr val="bg1"/>
                </a:solidFill>
                <a:latin typeface="Arial" charset="0"/>
                <a:cs typeface="Arial" charset="0"/>
              </a:rPr>
              <a:t> </a:t>
            </a:r>
            <a:r>
              <a:rPr lang="en-US" b="1" i="1" dirty="0">
                <a:solidFill>
                  <a:schemeClr val="bg1"/>
                </a:solidFill>
                <a:latin typeface="Arial" charset="0"/>
                <a:cs typeface="Arial" charset="0"/>
              </a:rPr>
              <a:t>- Led to New Testament being 	written in a common 	language that could be 	understood by majority.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3717032"/>
            <a:ext cx="1840736" cy="200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800" decel="100000"/>
                                        <p:tgtEl>
                                          <p:spTgt spid="4102"/>
                                        </p:tgtEl>
                                      </p:cBhvr>
                                    </p:animEffect>
                                    <p:anim calcmode="lin" valueType="num">
                                      <p:cBhvr>
                                        <p:cTn id="8" dur="800" decel="100000" fill="hold"/>
                                        <p:tgtEl>
                                          <p:spTgt spid="4102"/>
                                        </p:tgtEl>
                                        <p:attrNameLst>
                                          <p:attrName>style.rotation</p:attrName>
                                        </p:attrNameLst>
                                      </p:cBhvr>
                                      <p:tavLst>
                                        <p:tav tm="0">
                                          <p:val>
                                            <p:fltVal val="-90"/>
                                          </p:val>
                                        </p:tav>
                                        <p:tav tm="100000">
                                          <p:val>
                                            <p:fltVal val="0"/>
                                          </p:val>
                                        </p:tav>
                                      </p:tavLst>
                                    </p:anim>
                                    <p:anim calcmode="lin" valueType="num">
                                      <p:cBhvr>
                                        <p:cTn id="9" dur="800" decel="100000" fill="hold"/>
                                        <p:tgtEl>
                                          <p:spTgt spid="4102"/>
                                        </p:tgtEl>
                                        <p:attrNameLst>
                                          <p:attrName>ppt_x</p:attrName>
                                        </p:attrNameLst>
                                      </p:cBhvr>
                                      <p:tavLst>
                                        <p:tav tm="0">
                                          <p:val>
                                            <p:strVal val="#ppt_x+0.4"/>
                                          </p:val>
                                        </p:tav>
                                        <p:tav tm="100000">
                                          <p:val>
                                            <p:strVal val="#ppt_x-0.05"/>
                                          </p:val>
                                        </p:tav>
                                      </p:tavLst>
                                    </p:anim>
                                    <p:anim calcmode="lin" valueType="num">
                                      <p:cBhvr>
                                        <p:cTn id="10" dur="800" decel="100000" fill="hold"/>
                                        <p:tgtEl>
                                          <p:spTgt spid="41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0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3318">
                                            <p:txEl>
                                              <p:pRg st="0" end="0"/>
                                            </p:txEl>
                                          </p:spTgt>
                                        </p:tgtEl>
                                        <p:attrNameLst>
                                          <p:attrName>style.visibility</p:attrName>
                                        </p:attrNameLst>
                                      </p:cBhvr>
                                      <p:to>
                                        <p:strVal val="visible"/>
                                      </p:to>
                                    </p:set>
                                    <p:animEffect transition="in" filter="fade">
                                      <p:cBhvr>
                                        <p:cTn id="17" dur="1000"/>
                                        <p:tgtEl>
                                          <p:spTgt spid="13318">
                                            <p:txEl>
                                              <p:pRg st="0" end="0"/>
                                            </p:txEl>
                                          </p:spTgt>
                                        </p:tgtEl>
                                      </p:cBhvr>
                                    </p:animEffect>
                                    <p:anim calcmode="lin" valueType="num">
                                      <p:cBhvr>
                                        <p:cTn id="18" dur="1000" fill="hold"/>
                                        <p:tgtEl>
                                          <p:spTgt spid="1331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3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3318">
                                            <p:txEl>
                                              <p:pRg st="1" end="1"/>
                                            </p:txEl>
                                          </p:spTgt>
                                        </p:tgtEl>
                                        <p:attrNameLst>
                                          <p:attrName>style.visibility</p:attrName>
                                        </p:attrNameLst>
                                      </p:cBhvr>
                                      <p:to>
                                        <p:strVal val="visible"/>
                                      </p:to>
                                    </p:set>
                                    <p:animEffect transition="in" filter="fade">
                                      <p:cBhvr>
                                        <p:cTn id="24" dur="1000"/>
                                        <p:tgtEl>
                                          <p:spTgt spid="13318">
                                            <p:txEl>
                                              <p:pRg st="1" end="1"/>
                                            </p:txEl>
                                          </p:spTgt>
                                        </p:tgtEl>
                                      </p:cBhvr>
                                    </p:animEffect>
                                    <p:anim calcmode="lin" valueType="num">
                                      <p:cBhvr>
                                        <p:cTn id="25" dur="1000" fill="hold"/>
                                        <p:tgtEl>
                                          <p:spTgt spid="1331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3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3318">
                                            <p:txEl>
                                              <p:pRg st="3" end="3"/>
                                            </p:txEl>
                                          </p:spTgt>
                                        </p:tgtEl>
                                        <p:attrNameLst>
                                          <p:attrName>style.visibility</p:attrName>
                                        </p:attrNameLst>
                                      </p:cBhvr>
                                      <p:to>
                                        <p:strVal val="visible"/>
                                      </p:to>
                                    </p:set>
                                    <p:animEffect transition="in" filter="fade">
                                      <p:cBhvr>
                                        <p:cTn id="31" dur="1000"/>
                                        <p:tgtEl>
                                          <p:spTgt spid="13318">
                                            <p:txEl>
                                              <p:pRg st="3" end="3"/>
                                            </p:txEl>
                                          </p:spTgt>
                                        </p:tgtEl>
                                      </p:cBhvr>
                                    </p:animEffect>
                                    <p:anim calcmode="lin" valueType="num">
                                      <p:cBhvr>
                                        <p:cTn id="32" dur="1000" fill="hold"/>
                                        <p:tgtEl>
                                          <p:spTgt spid="13318">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3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1071538" y="2928934"/>
            <a:ext cx="62484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chemeClr val="bg1"/>
                </a:solidFill>
                <a:latin typeface="Arial" charset="0"/>
              </a:rPr>
              <a:t>3. Preparation through the Romans.</a:t>
            </a:r>
          </a:p>
        </p:txBody>
      </p:sp>
      <p:pic>
        <p:nvPicPr>
          <p:cNvPr id="4106" name="Picture 10" descr="C:\WINDOWS\Profiles\Tim\My Documents\NT Survey\romansol.gif"/>
          <p:cNvPicPr>
            <a:picLocks noChangeAspect="1" noChangeArrowheads="1"/>
          </p:cNvPicPr>
          <p:nvPr/>
        </p:nvPicPr>
        <p:blipFill>
          <a:blip r:embed="rId4" cstate="print"/>
          <a:srcRect/>
          <a:stretch>
            <a:fillRect/>
          </a:stretch>
        </p:blipFill>
        <p:spPr bwMode="auto">
          <a:xfrm>
            <a:off x="7215206" y="2928934"/>
            <a:ext cx="1749405" cy="33195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ContrastingLeftFacing"/>
            <a:lightRig rig="threePt" dir="t">
              <a:rot lat="0" lon="0" rev="2700000"/>
            </a:lightRig>
          </a:scene3d>
          <a:sp3d contourW="6350">
            <a:bevelT h="38100"/>
            <a:contourClr>
              <a:srgbClr val="C0C0C0"/>
            </a:contourClr>
          </a:sp3d>
        </p:spPr>
      </p:pic>
      <p:sp>
        <p:nvSpPr>
          <p:cNvPr id="10" name="Rectangle 9"/>
          <p:cNvSpPr/>
          <p:nvPr/>
        </p:nvSpPr>
        <p:spPr>
          <a:xfrm>
            <a:off x="280676" y="428604"/>
            <a:ext cx="8863324" cy="584775"/>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cs typeface="Times New Roman" pitchFamily="18" charset="0"/>
              </a:rPr>
              <a:t>b. Divine Preparation for the New Testament</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 </a:t>
            </a:r>
            <a:endParaRPr lang="en-S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
        <p:nvSpPr>
          <p:cNvPr id="9" name="Rectangle 8"/>
          <p:cNvSpPr/>
          <p:nvPr/>
        </p:nvSpPr>
        <p:spPr>
          <a:xfrm>
            <a:off x="928662" y="785794"/>
            <a:ext cx="7643866" cy="1938992"/>
          </a:xfrm>
          <a:prstGeom prst="rect">
            <a:avLst/>
          </a:prstGeom>
          <a:scene3d>
            <a:camera prst="perspectiveRelaxedModerately"/>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SG" b="1" i="1" dirty="0">
                <a:solidFill>
                  <a:schemeClr val="bg1"/>
                </a:solidFill>
                <a:latin typeface="Arial" pitchFamily="34" charset="0"/>
                <a:cs typeface="Arial" pitchFamily="34" charset="0"/>
              </a:rPr>
              <a:t>“But when the fullness of the time had come, God sent forth His Son, born of a woman, born under the law, 5 to redeem those who were under the law, that we might receive the adoption as sons.”  </a:t>
            </a:r>
            <a:r>
              <a:rPr lang="en-SG" b="1" dirty="0">
                <a:solidFill>
                  <a:schemeClr val="bg1"/>
                </a:solidFill>
                <a:latin typeface="Arial" pitchFamily="34" charset="0"/>
                <a:cs typeface="Arial" pitchFamily="34" charset="0"/>
              </a:rPr>
              <a:t>Galatians 4:4-5 (NKJV)</a:t>
            </a:r>
          </a:p>
        </p:txBody>
      </p:sp>
      <p:sp>
        <p:nvSpPr>
          <p:cNvPr id="14342" name="TextBox 10"/>
          <p:cNvSpPr txBox="1">
            <a:spLocks noChangeArrowheads="1"/>
          </p:cNvSpPr>
          <p:nvPr/>
        </p:nvSpPr>
        <p:spPr bwMode="auto">
          <a:xfrm>
            <a:off x="1071563" y="3857625"/>
            <a:ext cx="60721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n-US" b="1" dirty="0">
                <a:solidFill>
                  <a:schemeClr val="bg1"/>
                </a:solidFill>
                <a:latin typeface="Arial" charset="0"/>
                <a:cs typeface="Arial" charset="0"/>
              </a:rPr>
              <a:t> </a:t>
            </a:r>
            <a:r>
              <a:rPr lang="en-US" b="1" dirty="0" err="1">
                <a:solidFill>
                  <a:schemeClr val="bg1"/>
                </a:solidFill>
                <a:latin typeface="Arial" charset="0"/>
                <a:cs typeface="Arial" charset="0"/>
              </a:rPr>
              <a:t>Pax</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Romanus</a:t>
            </a:r>
            <a:endParaRPr lang="en-US" b="1" dirty="0">
              <a:solidFill>
                <a:schemeClr val="bg1"/>
              </a:solidFill>
              <a:latin typeface="Arial" charset="0"/>
              <a:cs typeface="Arial" charset="0"/>
            </a:endParaRPr>
          </a:p>
          <a:p>
            <a:pPr eaLnBrk="1" hangingPunct="1">
              <a:buFont typeface="Arial" charset="0"/>
              <a:buChar char="•"/>
            </a:pPr>
            <a:r>
              <a:rPr lang="en-US" b="1" dirty="0">
                <a:solidFill>
                  <a:schemeClr val="bg1"/>
                </a:solidFill>
                <a:latin typeface="Arial" charset="0"/>
                <a:cs typeface="Arial" charset="0"/>
              </a:rPr>
              <a:t> Roads and Infrastructure</a:t>
            </a:r>
          </a:p>
          <a:p>
            <a:pPr eaLnBrk="1" hangingPunct="1">
              <a:buFont typeface="Arial" charset="0"/>
              <a:buChar char="•"/>
            </a:pPr>
            <a:endParaRPr lang="en-US" b="1" dirty="0">
              <a:solidFill>
                <a:schemeClr val="bg1"/>
              </a:solidFill>
              <a:latin typeface="Arial" charset="0"/>
              <a:cs typeface="Arial" charset="0"/>
            </a:endParaRPr>
          </a:p>
          <a:p>
            <a:pPr eaLnBrk="1" hangingPunct="1"/>
            <a:r>
              <a:rPr lang="en-US" b="1" i="1" dirty="0">
                <a:solidFill>
                  <a:schemeClr val="bg1"/>
                </a:solidFill>
                <a:latin typeface="Arial" charset="0"/>
                <a:cs typeface="Arial" charset="0"/>
              </a:rPr>
              <a:t>- Ensured the speedy spread of early 	Christianity through established 	and relatively safe routes.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2080" y="3448047"/>
            <a:ext cx="1708328" cy="1708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410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2" presetClass="entr" presetSubtype="8" fill="hold" nodeType="withEffect">
                                  <p:stCondLst>
                                    <p:cond delay="0"/>
                                  </p:stCondLst>
                                  <p:childTnLst>
                                    <p:set>
                                      <p:cBhvr>
                                        <p:cTn id="8" dur="1" fill="hold">
                                          <p:stCondLst>
                                            <p:cond delay="0"/>
                                          </p:stCondLst>
                                        </p:cTn>
                                        <p:tgtEl>
                                          <p:spTgt spid="4106"/>
                                        </p:tgtEl>
                                        <p:attrNameLst>
                                          <p:attrName>style.visibility</p:attrName>
                                        </p:attrNameLst>
                                      </p:cBhvr>
                                      <p:to>
                                        <p:strVal val="visible"/>
                                      </p:to>
                                    </p:set>
                                    <p:anim calcmode="lin" valueType="num">
                                      <p:cBhvr additive="base">
                                        <p:cTn id="9" dur="500" fill="hold"/>
                                        <p:tgtEl>
                                          <p:spTgt spid="4106"/>
                                        </p:tgtEl>
                                        <p:attrNameLst>
                                          <p:attrName>ppt_x</p:attrName>
                                        </p:attrNameLst>
                                      </p:cBhvr>
                                      <p:tavLst>
                                        <p:tav tm="0">
                                          <p:val>
                                            <p:strVal val="0-#ppt_w/2"/>
                                          </p:val>
                                        </p:tav>
                                        <p:tav tm="100000">
                                          <p:val>
                                            <p:strVal val="#ppt_x"/>
                                          </p:val>
                                        </p:tav>
                                      </p:tavLst>
                                    </p:anim>
                                    <p:anim calcmode="lin" valueType="num">
                                      <p:cBhvr additive="base">
                                        <p:cTn id="10" dur="500" fill="hold"/>
                                        <p:tgtEl>
                                          <p:spTgt spid="41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
                                            </p:cond>
                                          </p:stCondLst>
                                          <p:endCondLst>
                                            <p:cond evt="onStopAudio" delay="0">
                                              <p:tgtEl>
                                                <p:sldTgt/>
                                              </p:tgtEl>
                                            </p:cond>
                                          </p:endCondLst>
                                        </p:cTn>
                                        <p:tgtEl>
                                          <p:sndTgt r:embed="rId3" name="carbrak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4342">
                                            <p:txEl>
                                              <p:pRg st="0" end="0"/>
                                            </p:txEl>
                                          </p:spTgt>
                                        </p:tgtEl>
                                        <p:attrNameLst>
                                          <p:attrName>style.visibility</p:attrName>
                                        </p:attrNameLst>
                                      </p:cBhvr>
                                      <p:to>
                                        <p:strVal val="visible"/>
                                      </p:to>
                                    </p:set>
                                    <p:animEffect transition="in" filter="fade">
                                      <p:cBhvr>
                                        <p:cTn id="15" dur="1000"/>
                                        <p:tgtEl>
                                          <p:spTgt spid="14342">
                                            <p:txEl>
                                              <p:pRg st="0" end="0"/>
                                            </p:txEl>
                                          </p:spTgt>
                                        </p:tgtEl>
                                      </p:cBhvr>
                                    </p:animEffect>
                                    <p:anim calcmode="lin" valueType="num">
                                      <p:cBhvr>
                                        <p:cTn id="16" dur="1000" fill="hold"/>
                                        <p:tgtEl>
                                          <p:spTgt spid="1434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43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4342">
                                            <p:txEl>
                                              <p:pRg st="1" end="1"/>
                                            </p:txEl>
                                          </p:spTgt>
                                        </p:tgtEl>
                                        <p:attrNameLst>
                                          <p:attrName>style.visibility</p:attrName>
                                        </p:attrNameLst>
                                      </p:cBhvr>
                                      <p:to>
                                        <p:strVal val="visible"/>
                                      </p:to>
                                    </p:set>
                                    <p:animEffect transition="in" filter="fade">
                                      <p:cBhvr>
                                        <p:cTn id="22" dur="1000"/>
                                        <p:tgtEl>
                                          <p:spTgt spid="14342">
                                            <p:txEl>
                                              <p:pRg st="1" end="1"/>
                                            </p:txEl>
                                          </p:spTgt>
                                        </p:tgtEl>
                                      </p:cBhvr>
                                    </p:animEffect>
                                    <p:anim calcmode="lin" valueType="num">
                                      <p:cBhvr>
                                        <p:cTn id="23" dur="1000" fill="hold"/>
                                        <p:tgtEl>
                                          <p:spTgt spid="1434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43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4342">
                                            <p:txEl>
                                              <p:pRg st="3" end="3"/>
                                            </p:txEl>
                                          </p:spTgt>
                                        </p:tgtEl>
                                        <p:attrNameLst>
                                          <p:attrName>style.visibility</p:attrName>
                                        </p:attrNameLst>
                                      </p:cBhvr>
                                      <p:to>
                                        <p:strVal val="visible"/>
                                      </p:to>
                                    </p:set>
                                    <p:animEffect transition="in" filter="fade">
                                      <p:cBhvr>
                                        <p:cTn id="29" dur="1000"/>
                                        <p:tgtEl>
                                          <p:spTgt spid="14342">
                                            <p:txEl>
                                              <p:pRg st="3" end="3"/>
                                            </p:txEl>
                                          </p:spTgt>
                                        </p:tgtEl>
                                      </p:cBhvr>
                                    </p:animEffect>
                                    <p:anim calcmode="lin" valueType="num">
                                      <p:cBhvr>
                                        <p:cTn id="30" dur="1000" fill="hold"/>
                                        <p:tgtEl>
                                          <p:spTgt spid="1434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434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400silentyears.gif"/>
          <p:cNvPicPr>
            <a:picLocks noChangeAspect="1"/>
          </p:cNvPicPr>
          <p:nvPr/>
        </p:nvPicPr>
        <p:blipFill>
          <a:blip r:embed="rId2" cstate="print"/>
          <a:stretch>
            <a:fillRect/>
          </a:stretch>
        </p:blipFill>
        <p:spPr>
          <a:xfrm>
            <a:off x="-108520" y="980728"/>
            <a:ext cx="9110756" cy="50868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ectangle 2"/>
          <p:cNvSpPr/>
          <p:nvPr/>
        </p:nvSpPr>
        <p:spPr>
          <a:xfrm>
            <a:off x="247141" y="500042"/>
            <a:ext cx="8896859"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happened in 400 Silent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Intertestamental%20Time%20Line.jpg"/>
          <p:cNvPicPr>
            <a:picLocks noChangeAspect="1"/>
          </p:cNvPicPr>
          <p:nvPr/>
        </p:nvPicPr>
        <p:blipFill>
          <a:blip r:embed="rId2" cstate="print"/>
          <a:stretch>
            <a:fillRect/>
          </a:stretch>
        </p:blipFill>
        <p:spPr>
          <a:xfrm>
            <a:off x="785786" y="428604"/>
            <a:ext cx="7643866" cy="5593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ocrypha%20Time%20Line.jpg"/>
          <p:cNvPicPr>
            <a:picLocks noChangeAspect="1"/>
          </p:cNvPicPr>
          <p:nvPr/>
        </p:nvPicPr>
        <p:blipFill>
          <a:blip r:embed="rId2" cstate="print"/>
          <a:stretch>
            <a:fillRect/>
          </a:stretch>
        </p:blipFill>
        <p:spPr>
          <a:xfrm>
            <a:off x="1285852" y="-785842"/>
            <a:ext cx="6215106" cy="71197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C:\Program Files\Microsoft Office\cross_on_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85720" y="285728"/>
            <a:ext cx="8434745" cy="646331"/>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(1) Introduction to the New Testament</a:t>
            </a:r>
            <a:endParaRPr lang="en-S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7" name="Picture 6" descr="NewTestamentIntrochart.gif"/>
          <p:cNvPicPr>
            <a:picLocks noChangeAspect="1"/>
          </p:cNvPicPr>
          <p:nvPr/>
        </p:nvPicPr>
        <p:blipFill>
          <a:blip r:embed="rId3" cstate="print"/>
          <a:stretch>
            <a:fillRect/>
          </a:stretch>
        </p:blipFill>
        <p:spPr>
          <a:xfrm>
            <a:off x="0" y="0"/>
            <a:ext cx="8647285" cy="6858000"/>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7" name="Picture 11" descr="C:\WINDOWS\Profiles\Tim\My Documents\NT Survey\timeline2.bmp"/>
          <p:cNvPicPr>
            <a:picLocks noChangeAspect="1" noChangeArrowheads="1"/>
          </p:cNvPicPr>
          <p:nvPr/>
        </p:nvPicPr>
        <p:blipFill>
          <a:blip r:embed="rId4" cstate="print"/>
          <a:srcRect/>
          <a:stretch>
            <a:fillRect/>
          </a:stretch>
        </p:blipFill>
        <p:spPr bwMode="auto">
          <a:xfrm>
            <a:off x="-1143040" y="714356"/>
            <a:ext cx="8715436" cy="485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pic>
        <p:nvPicPr>
          <p:cNvPr id="4106" name="Picture 10" descr="C:\WINDOWS\Profiles\Tim\My Documents\NT Survey\romansol.gif"/>
          <p:cNvPicPr>
            <a:picLocks noChangeAspect="1" noChangeArrowheads="1"/>
          </p:cNvPicPr>
          <p:nvPr/>
        </p:nvPicPr>
        <p:blipFill>
          <a:blip r:embed="rId5" cstate="print"/>
          <a:srcRect/>
          <a:stretch>
            <a:fillRect/>
          </a:stretch>
        </p:blipFill>
        <p:spPr bwMode="auto">
          <a:xfrm>
            <a:off x="7358082" y="3500438"/>
            <a:ext cx="1463653" cy="27772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additive="base">
                                        <p:cTn id="7" dur="500" fill="hold"/>
                                        <p:tgtEl>
                                          <p:spTgt spid="4106"/>
                                        </p:tgtEl>
                                        <p:attrNameLst>
                                          <p:attrName>ppt_x</p:attrName>
                                        </p:attrNameLst>
                                      </p:cBhvr>
                                      <p:tavLst>
                                        <p:tav tm="0">
                                          <p:val>
                                            <p:strVal val="0-#ppt_w/2"/>
                                          </p:val>
                                        </p:tav>
                                        <p:tav tm="100000">
                                          <p:val>
                                            <p:strVal val="#ppt_x"/>
                                          </p:val>
                                        </p:tav>
                                      </p:tavLst>
                                    </p:anim>
                                    <p:anim calcmode="lin" valueType="num">
                                      <p:cBhvr additive="base">
                                        <p:cTn id="8" dur="500" fill="hold"/>
                                        <p:tgtEl>
                                          <p:spTgt spid="41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par>
                                <p:cTn id="9" presetID="22" presetClass="entr" presetSubtype="1" fill="hold" nodeType="withEffect">
                                  <p:stCondLst>
                                    <p:cond delay="0"/>
                                  </p:stCondLst>
                                  <p:childTnLst>
                                    <p:set>
                                      <p:cBhvr>
                                        <p:cTn id="10" dur="1" fill="hold">
                                          <p:stCondLst>
                                            <p:cond delay="0"/>
                                          </p:stCondLst>
                                        </p:cTn>
                                        <p:tgtEl>
                                          <p:spTgt spid="4107"/>
                                        </p:tgtEl>
                                        <p:attrNameLst>
                                          <p:attrName>style.visibility</p:attrName>
                                        </p:attrNameLst>
                                      </p:cBhvr>
                                      <p:to>
                                        <p:strVal val="visible"/>
                                      </p:to>
                                    </p:set>
                                    <p:animEffect transition="in" filter="wipe(up)">
                                      <p:cBhvr>
                                        <p:cTn id="11" dur="500"/>
                                        <p:tgtEl>
                                          <p:spTgt spid="4107"/>
                                        </p:tgtEl>
                                      </p:cBhvr>
                                    </p:animEffect>
                                  </p:childTnLst>
                                  <p:subTnLst>
                                    <p:audio>
                                      <p:cMediaNode>
                                        <p:cTn display="0" masterRel="sameClick">
                                          <p:stCondLst>
                                            <p:cond evt="begin" delay="0">
                                              <p:tn val="9"/>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3" name="Picture 3" descr="C:\WINDOWS\Profiles\Tim\My Documents\NT Survey\timeline1.bmp"/>
          <p:cNvPicPr>
            <a:picLocks noChangeAspect="1" noChangeArrowheads="1"/>
          </p:cNvPicPr>
          <p:nvPr/>
        </p:nvPicPr>
        <p:blipFill>
          <a:blip r:embed="rId3" cstate="print"/>
          <a:srcRect/>
          <a:stretch>
            <a:fillRect/>
          </a:stretch>
        </p:blipFill>
        <p:spPr bwMode="auto">
          <a:xfrm>
            <a:off x="-928726" y="1500174"/>
            <a:ext cx="9215502" cy="4300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4" name="Rectangle 3"/>
          <p:cNvSpPr/>
          <p:nvPr/>
        </p:nvSpPr>
        <p:spPr>
          <a:xfrm>
            <a:off x="428596" y="214290"/>
            <a:ext cx="8441734" cy="830997"/>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4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cs typeface="Times New Roman" pitchFamily="18" charset="0"/>
              </a:rPr>
              <a:t>c. Overview of Events in N.T</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3789040"/>
            <a:ext cx="1532250" cy="26288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up)">
                                      <p:cBhvr>
                                        <p:cTn id="7" dur="500"/>
                                        <p:tgtEl>
                                          <p:spTgt spid="5123"/>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97" name="Group 53"/>
          <p:cNvGraphicFramePr>
            <a:graphicFrameLocks noGrp="1"/>
          </p:cNvGraphicFramePr>
          <p:nvPr>
            <p:extLst>
              <p:ext uri="{D42A27DB-BD31-4B8C-83A1-F6EECF244321}">
                <p14:modId xmlns:p14="http://schemas.microsoft.com/office/powerpoint/2010/main" val="2497347077"/>
              </p:ext>
            </p:extLst>
          </p:nvPr>
        </p:nvGraphicFramePr>
        <p:xfrm>
          <a:off x="500063" y="1000125"/>
          <a:ext cx="8305800" cy="5572126"/>
        </p:xfrm>
        <a:graphic>
          <a:graphicData uri="http://schemas.openxmlformats.org/drawingml/2006/table">
            <a:tbl>
              <a:tblPr/>
              <a:tblGrid>
                <a:gridCol w="2514600"/>
                <a:gridCol w="3049588"/>
                <a:gridCol w="2741612"/>
              </a:tblGrid>
              <a:tr h="14570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HISTORICAL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The Gospels: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Story of the </a:t>
                      </a:r>
                      <a:r>
                        <a:rPr kumimoji="0" lang="en-US" sz="2800" b="1" i="0" u="none" strike="noStrike" cap="none" normalizeH="0" baseline="0" dirty="0" smtClean="0">
                          <a:ln>
                            <a:noFill/>
                          </a:ln>
                          <a:solidFill>
                            <a:srgbClr val="FF5050"/>
                          </a:solidFill>
                          <a:effectLst>
                            <a:outerShdw blurRad="38100" dist="38100" dir="2700000" algn="tl">
                              <a:srgbClr val="000000">
                                <a:alpha val="43137"/>
                              </a:srgbClr>
                            </a:outerShdw>
                          </a:effectLst>
                          <a:latin typeface="Arial" charset="0"/>
                        </a:rPr>
                        <a:t>SAVIOUR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Manifestation: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Of </a:t>
                      </a:r>
                      <a:r>
                        <a:rPr kumimoji="0" lang="en-US" sz="2800" b="1" i="0" u="none" strike="noStrike" cap="none" normalizeH="0" baseline="0" dirty="0" smtClean="0">
                          <a:ln>
                            <a:noFill/>
                          </a:ln>
                          <a:solidFill>
                            <a:srgbClr val="FF5050"/>
                          </a:solidFill>
                          <a:effectLst>
                            <a:outerShdw blurRad="38100" dist="38100" dir="2700000" algn="tl">
                              <a:srgbClr val="000000">
                                <a:alpha val="43137"/>
                              </a:srgbClr>
                            </a:outerShdw>
                          </a:effectLst>
                          <a:latin typeface="Arial" charset="0"/>
                        </a:rPr>
                        <a:t>MESSIAH</a:t>
                      </a: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 and </a:t>
                      </a:r>
                      <a:r>
                        <a:rPr kumimoji="0" lang="en-US" sz="2800" b="1" i="0" u="none" strike="noStrike" cap="none" normalizeH="0" baseline="0" dirty="0" smtClean="0">
                          <a:ln>
                            <a:noFill/>
                          </a:ln>
                          <a:solidFill>
                            <a:srgbClr val="FF5050"/>
                          </a:solidFill>
                          <a:effectLst>
                            <a:outerShdw blurRad="38100" dist="38100" dir="2700000" algn="tl">
                              <a:srgbClr val="000000">
                                <a:alpha val="43137"/>
                              </a:srgbClr>
                            </a:outerShdw>
                          </a:effectLst>
                          <a:latin typeface="Arial" charset="0"/>
                        </a:rPr>
                        <a:t>KINGDOM</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1371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Acts: The Acts of the </a:t>
                      </a:r>
                      <a:r>
                        <a:rPr kumimoji="0" lang="en-US" sz="2800" b="1" i="0" u="none" strike="noStrike" cap="none" normalizeH="0" baseline="0" dirty="0" smtClean="0">
                          <a:ln>
                            <a:noFill/>
                          </a:ln>
                          <a:solidFill>
                            <a:srgbClr val="FF5050"/>
                          </a:solidFill>
                          <a:effectLst>
                            <a:outerShdw blurRad="38100" dist="38100" dir="2700000" algn="tl">
                              <a:srgbClr val="000000">
                                <a:alpha val="43137"/>
                              </a:srgbClr>
                            </a:outerShdw>
                          </a:effectLst>
                          <a:latin typeface="Arial" charset="0"/>
                        </a:rPr>
                        <a:t>HOLY SPIRIT</a:t>
                      </a: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5050"/>
                          </a:solidFill>
                          <a:effectLst>
                            <a:outerShdw blurRad="38100" dist="38100" dir="2700000" algn="tl">
                              <a:srgbClr val="000000">
                                <a:alpha val="43137"/>
                              </a:srgbClr>
                            </a:outerShdw>
                          </a:effectLst>
                          <a:latin typeface="Arial" charset="0"/>
                        </a:rPr>
                        <a:t>MESSAGE</a:t>
                      </a: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 of </a:t>
                      </a:r>
                      <a:r>
                        <a:rPr kumimoji="0" lang="en-US" sz="2800" b="0" i="0" u="none" strike="noStrike" cap="none" normalizeH="0" baseline="0" dirty="0" err="1" smtClean="0">
                          <a:ln>
                            <a:noFill/>
                          </a:ln>
                          <a:solidFill>
                            <a:schemeClr val="accent6"/>
                          </a:solidFill>
                          <a:effectLst>
                            <a:outerShdw blurRad="38100" dist="38100" dir="2700000" algn="tl">
                              <a:srgbClr val="000000">
                                <a:alpha val="43137"/>
                              </a:srgbClr>
                            </a:outerShdw>
                          </a:effectLst>
                          <a:latin typeface="Arial" charset="0"/>
                        </a:rPr>
                        <a:t>Saviour</a:t>
                      </a: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 </a:t>
                      </a:r>
                      <a:r>
                        <a:rPr kumimoji="0" lang="en-US" sz="2800" b="1" i="0" u="none" strike="noStrike" cap="none" normalizeH="0" baseline="0" dirty="0" smtClean="0">
                          <a:ln>
                            <a:noFill/>
                          </a:ln>
                          <a:solidFill>
                            <a:srgbClr val="FF5050"/>
                          </a:solidFill>
                          <a:effectLst>
                            <a:outerShdw blurRad="38100" dist="38100" dir="2700000" algn="tl">
                              <a:srgbClr val="000000">
                                <a:alpha val="43137"/>
                              </a:srgbClr>
                            </a:outerShdw>
                          </a:effectLst>
                          <a:latin typeface="Arial" charset="0"/>
                        </a:rPr>
                        <a:t>HISTORICAL</a:t>
                      </a: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1371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EPISTOLARY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5050"/>
                          </a:solidFill>
                          <a:effectLst>
                            <a:outerShdw blurRad="38100" dist="38100" dir="2700000" algn="tl">
                              <a:srgbClr val="000000">
                                <a:alpha val="43137"/>
                              </a:srgbClr>
                            </a:outerShdw>
                          </a:effectLst>
                          <a:latin typeface="Arial" charset="0"/>
                        </a:rPr>
                        <a:t>LETTERS</a:t>
                      </a: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 on Kingdom </a:t>
                      </a:r>
                      <a:r>
                        <a:rPr kumimoji="0" lang="en-US" sz="2800" b="1" i="0" u="none" strike="noStrike" cap="none" normalizeH="0" baseline="0" dirty="0" smtClean="0">
                          <a:ln>
                            <a:noFill/>
                          </a:ln>
                          <a:solidFill>
                            <a:srgbClr val="FF5050"/>
                          </a:solidFill>
                          <a:effectLst>
                            <a:outerShdw blurRad="38100" dist="38100" dir="2700000" algn="tl">
                              <a:srgbClr val="000000">
                                <a:alpha val="43137"/>
                              </a:srgbClr>
                            </a:outerShdw>
                          </a:effectLst>
                          <a:latin typeface="Arial" charset="0"/>
                        </a:rPr>
                        <a:t>LIVING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5050"/>
                          </a:solidFill>
                          <a:effectLst>
                            <a:outerShdw blurRad="38100" dist="38100" dir="2700000" algn="tl">
                              <a:srgbClr val="000000">
                                <a:alpha val="43137"/>
                              </a:srgbClr>
                            </a:outerShdw>
                          </a:effectLst>
                          <a:latin typeface="Arial" charset="0"/>
                        </a:rPr>
                        <a:t>WORK</a:t>
                      </a: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 of Christ. </a:t>
                      </a:r>
                      <a:r>
                        <a:rPr kumimoji="0" lang="en-US" sz="2800" b="1" i="0" u="none" strike="noStrike" cap="none" normalizeH="0" baseline="0" dirty="0" smtClean="0">
                          <a:ln>
                            <a:noFill/>
                          </a:ln>
                          <a:solidFill>
                            <a:srgbClr val="FF5050"/>
                          </a:solidFill>
                          <a:effectLst>
                            <a:outerShdw blurRad="38100" dist="38100" dir="2700000" algn="tl">
                              <a:srgbClr val="000000">
                                <a:alpha val="43137"/>
                              </a:srgbClr>
                            </a:outerShdw>
                          </a:effectLst>
                          <a:latin typeface="Arial" charset="0"/>
                        </a:rPr>
                        <a:t>WALK</a:t>
                      </a: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 of Christians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1371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PROPHETIC</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5050"/>
                          </a:solidFill>
                          <a:effectLst>
                            <a:outerShdw blurRad="38100" dist="38100" dir="2700000" algn="tl">
                              <a:srgbClr val="000000">
                                <a:alpha val="43137"/>
                              </a:srgbClr>
                            </a:outerShdw>
                          </a:effectLst>
                          <a:latin typeface="Arial" charset="0"/>
                        </a:rPr>
                        <a:t>APOCALYPSE</a:t>
                      </a: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 of Jesus.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5050"/>
                          </a:solidFill>
                          <a:effectLst>
                            <a:outerShdw blurRad="38100" dist="38100" dir="2700000" algn="tl">
                              <a:srgbClr val="000000">
                                <a:alpha val="43137"/>
                              </a:srgbClr>
                            </a:outerShdw>
                          </a:effectLst>
                          <a:latin typeface="Arial" charset="0"/>
                        </a:rPr>
                        <a:t>RETURN</a:t>
                      </a:r>
                      <a:r>
                        <a:rPr kumimoji="0" lang="en-US" sz="2800" b="0"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charset="0"/>
                        </a:rPr>
                        <a:t> of Lord. </a:t>
                      </a:r>
                      <a:r>
                        <a:rPr kumimoji="0" lang="en-US" sz="2800" b="1" i="0" u="none" strike="noStrike" cap="none" normalizeH="0" baseline="0" dirty="0" smtClean="0">
                          <a:ln>
                            <a:noFill/>
                          </a:ln>
                          <a:solidFill>
                            <a:srgbClr val="FF5050"/>
                          </a:solidFill>
                          <a:effectLst>
                            <a:outerShdw blurRad="38100" dist="38100" dir="2700000" algn="tl">
                              <a:srgbClr val="000000">
                                <a:alpha val="43137"/>
                              </a:srgbClr>
                            </a:outerShdw>
                          </a:effectLst>
                          <a:latin typeface="Arial" charset="0"/>
                        </a:rPr>
                        <a:t>ETERNAL</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bl>
          </a:graphicData>
        </a:graphic>
      </p:graphicFrame>
      <p:sp>
        <p:nvSpPr>
          <p:cNvPr id="5" name="Rectangle 4"/>
          <p:cNvSpPr/>
          <p:nvPr/>
        </p:nvSpPr>
        <p:spPr>
          <a:xfrm>
            <a:off x="428596" y="0"/>
            <a:ext cx="8367611" cy="830997"/>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cs typeface="Arial" charset="0"/>
              </a:rPr>
              <a:t>d. An Overview as to Focus</a:t>
            </a: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 </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436096" y="1556792"/>
            <a:ext cx="864096" cy="86409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292" y="2485839"/>
            <a:ext cx="2035984" cy="145427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040" y="5607836"/>
            <a:ext cx="1137921" cy="87532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4592" y="4509120"/>
            <a:ext cx="704850" cy="628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197"/>
                                        </p:tgtEl>
                                        <p:attrNameLst>
                                          <p:attrName>style.visibility</p:attrName>
                                        </p:attrNameLst>
                                      </p:cBhvr>
                                      <p:to>
                                        <p:strVal val="visible"/>
                                      </p:to>
                                    </p:set>
                                    <p:animEffect transition="in" filter="dissolve">
                                      <p:cBhvr>
                                        <p:cTn id="7" dur="500"/>
                                        <p:tgtEl>
                                          <p:spTgt spid="6197"/>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685800" y="1676400"/>
            <a:ext cx="8229600" cy="54340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i="1" dirty="0">
                <a:solidFill>
                  <a:schemeClr val="bg1"/>
                </a:solidFill>
                <a:latin typeface="Arial" charset="0"/>
                <a:cs typeface="Arial" charset="0"/>
              </a:rPr>
              <a:t>Authorship and authority</a:t>
            </a:r>
            <a:endParaRPr lang="en-US" sz="2800" dirty="0">
              <a:solidFill>
                <a:schemeClr val="bg1"/>
              </a:solidFill>
              <a:cs typeface="Times New Roman" pitchFamily="18" charset="0"/>
            </a:endParaRPr>
          </a:p>
          <a:p>
            <a:pPr>
              <a:spcBef>
                <a:spcPct val="50000"/>
              </a:spcBef>
              <a:defRPr/>
            </a:pPr>
            <a:r>
              <a:rPr lang="en-US" sz="2800" dirty="0">
                <a:solidFill>
                  <a:schemeClr val="bg1"/>
                </a:solidFill>
                <a:latin typeface="Arial" charset="0"/>
                <a:cs typeface="Arial" charset="0"/>
              </a:rPr>
              <a:t>Jesus’ pre-_________________ of apostolic writing</a:t>
            </a:r>
            <a:r>
              <a:rPr lang="en-US" sz="2800" dirty="0">
                <a:solidFill>
                  <a:schemeClr val="bg1"/>
                </a:solidFill>
                <a:cs typeface="Times New Roman" pitchFamily="18" charset="0"/>
              </a:rPr>
              <a:t>- </a:t>
            </a:r>
            <a:r>
              <a:rPr lang="en-US" sz="2800" dirty="0">
                <a:solidFill>
                  <a:schemeClr val="bg1"/>
                </a:solidFill>
                <a:latin typeface="Arial" charset="0"/>
                <a:cs typeface="Arial" charset="0"/>
              </a:rPr>
              <a:t>John 14:26; 16:13</a:t>
            </a:r>
            <a:endParaRPr lang="en-US" sz="2800" dirty="0">
              <a:solidFill>
                <a:schemeClr val="bg1"/>
              </a:solidFill>
              <a:cs typeface="Times New Roman" pitchFamily="18" charset="0"/>
            </a:endParaRPr>
          </a:p>
          <a:p>
            <a:pPr>
              <a:spcBef>
                <a:spcPct val="50000"/>
              </a:spcBef>
              <a:defRPr/>
            </a:pPr>
            <a:r>
              <a:rPr lang="en-US" sz="2800" dirty="0">
                <a:solidFill>
                  <a:schemeClr val="bg1"/>
                </a:solidFill>
                <a:latin typeface="Arial" charset="0"/>
                <a:cs typeface="Arial" charset="0"/>
              </a:rPr>
              <a:t>Apostles’ awareness of the _____________ of their own writing</a:t>
            </a:r>
            <a:r>
              <a:rPr lang="en-US" sz="2800" dirty="0">
                <a:solidFill>
                  <a:schemeClr val="bg1"/>
                </a:solidFill>
                <a:cs typeface="Times New Roman" pitchFamily="18" charset="0"/>
              </a:rPr>
              <a:t> - </a:t>
            </a:r>
            <a:r>
              <a:rPr lang="en-US" sz="2800" dirty="0">
                <a:solidFill>
                  <a:schemeClr val="bg1"/>
                </a:solidFill>
                <a:latin typeface="Arial" charset="0"/>
                <a:cs typeface="Arial" charset="0"/>
              </a:rPr>
              <a:t>1 Cor.14:37,28</a:t>
            </a:r>
            <a:endParaRPr lang="en-US" sz="2800" dirty="0">
              <a:solidFill>
                <a:schemeClr val="bg1"/>
              </a:solidFill>
              <a:cs typeface="Times New Roman" pitchFamily="18" charset="0"/>
            </a:endParaRPr>
          </a:p>
          <a:p>
            <a:pPr>
              <a:spcBef>
                <a:spcPct val="50000"/>
              </a:spcBef>
              <a:defRPr/>
            </a:pPr>
            <a:r>
              <a:rPr lang="en-US" sz="2800" dirty="0">
                <a:solidFill>
                  <a:schemeClr val="bg1"/>
                </a:solidFill>
                <a:latin typeface="Arial" charset="0"/>
                <a:cs typeface="Arial" charset="0"/>
              </a:rPr>
              <a:t>Apostles’ awareness of the inspiration of ______ apostles’ writing</a:t>
            </a:r>
            <a:r>
              <a:rPr lang="en-US" sz="2800" dirty="0">
                <a:solidFill>
                  <a:schemeClr val="bg1"/>
                </a:solidFill>
                <a:cs typeface="Times New Roman" pitchFamily="18" charset="0"/>
              </a:rPr>
              <a:t> - </a:t>
            </a:r>
            <a:r>
              <a:rPr lang="en-US" sz="2800" dirty="0">
                <a:solidFill>
                  <a:schemeClr val="bg1"/>
                </a:solidFill>
                <a:latin typeface="Arial" charset="0"/>
                <a:cs typeface="Arial" charset="0"/>
              </a:rPr>
              <a:t>2 Peter 3:16</a:t>
            </a:r>
            <a:endParaRPr lang="en-US" sz="2800" dirty="0">
              <a:solidFill>
                <a:schemeClr val="bg1"/>
              </a:solidFill>
              <a:cs typeface="Times New Roman" pitchFamily="18" charset="0"/>
            </a:endParaRPr>
          </a:p>
          <a:p>
            <a:pPr>
              <a:spcBef>
                <a:spcPct val="50000"/>
              </a:spcBef>
              <a:defRPr/>
            </a:pPr>
            <a:r>
              <a:rPr lang="en-US" sz="2800" dirty="0">
                <a:solidFill>
                  <a:schemeClr val="bg1"/>
                </a:solidFill>
                <a:latin typeface="Arial" charset="0"/>
                <a:cs typeface="Arial" charset="0"/>
              </a:rPr>
              <a:t>Early attestation by “__________ ___________" (the ‘canon’)</a:t>
            </a:r>
            <a:endParaRPr lang="en-US" sz="2800" dirty="0">
              <a:solidFill>
                <a:schemeClr val="bg1"/>
              </a:solidFill>
              <a:cs typeface="Times New Roman" pitchFamily="18" charset="0"/>
            </a:endParaRPr>
          </a:p>
          <a:p>
            <a:pPr>
              <a:spcBef>
                <a:spcPct val="50000"/>
              </a:spcBef>
              <a:defRPr/>
            </a:pPr>
            <a:endParaRPr lang="en-US" sz="2800" dirty="0">
              <a:solidFill>
                <a:schemeClr val="bg1"/>
              </a:solidFill>
            </a:endParaRPr>
          </a:p>
        </p:txBody>
      </p:sp>
      <p:sp>
        <p:nvSpPr>
          <p:cNvPr id="7172" name="Text Box 4"/>
          <p:cNvSpPr txBox="1">
            <a:spLocks noChangeArrowheads="1"/>
          </p:cNvSpPr>
          <p:nvPr/>
        </p:nvSpPr>
        <p:spPr bwMode="auto">
          <a:xfrm>
            <a:off x="2667000" y="2286000"/>
            <a:ext cx="3124200" cy="457200"/>
          </a:xfrm>
          <a:prstGeom prst="rect">
            <a:avLst/>
          </a:prstGeom>
          <a:noFill/>
          <a:ln w="9525">
            <a:noFill/>
            <a:miter lim="800000"/>
            <a:headEnd/>
            <a:tailEnd/>
          </a:ln>
        </p:spPr>
        <p:txBody>
          <a:bodyPr>
            <a:spAutoFit/>
          </a:bodyPr>
          <a:lstStyle/>
          <a:p>
            <a:pPr>
              <a:spcBef>
                <a:spcPct val="50000"/>
              </a:spcBef>
              <a:defRPr/>
            </a:pPr>
            <a:r>
              <a:rPr lang="en-US" b="1" dirty="0">
                <a:solidFill>
                  <a:srgbClr val="FF5050"/>
                </a:solidFill>
                <a:effectLst>
                  <a:outerShdw blurRad="38100" dist="38100" dir="2700000" algn="tl">
                    <a:srgbClr val="000000">
                      <a:alpha val="43137"/>
                    </a:srgbClr>
                  </a:outerShdw>
                </a:effectLst>
                <a:latin typeface="Arial" charset="0"/>
              </a:rPr>
              <a:t>AUTHENTICATION</a:t>
            </a:r>
          </a:p>
        </p:txBody>
      </p:sp>
      <p:sp>
        <p:nvSpPr>
          <p:cNvPr id="7173" name="Text Box 5"/>
          <p:cNvSpPr txBox="1">
            <a:spLocks noChangeArrowheads="1"/>
          </p:cNvSpPr>
          <p:nvPr/>
        </p:nvSpPr>
        <p:spPr bwMode="auto">
          <a:xfrm>
            <a:off x="5181600" y="3352800"/>
            <a:ext cx="2438400" cy="457200"/>
          </a:xfrm>
          <a:prstGeom prst="rect">
            <a:avLst/>
          </a:prstGeom>
          <a:noFill/>
          <a:ln w="9525">
            <a:noFill/>
            <a:miter lim="800000"/>
            <a:headEnd/>
            <a:tailEnd/>
          </a:ln>
        </p:spPr>
        <p:txBody>
          <a:bodyPr>
            <a:spAutoFit/>
          </a:bodyPr>
          <a:lstStyle/>
          <a:p>
            <a:pPr>
              <a:spcBef>
                <a:spcPct val="50000"/>
              </a:spcBef>
              <a:defRPr/>
            </a:pPr>
            <a:r>
              <a:rPr lang="en-US" b="1" dirty="0">
                <a:solidFill>
                  <a:srgbClr val="FF5050"/>
                </a:solidFill>
                <a:effectLst>
                  <a:outerShdw blurRad="38100" dist="38100" dir="2700000" algn="tl">
                    <a:srgbClr val="000000">
                      <a:alpha val="43137"/>
                    </a:srgbClr>
                  </a:outerShdw>
                </a:effectLst>
                <a:latin typeface="Arial" charset="0"/>
              </a:rPr>
              <a:t>INSPIRATION</a:t>
            </a:r>
          </a:p>
        </p:txBody>
      </p:sp>
      <p:sp>
        <p:nvSpPr>
          <p:cNvPr id="7174" name="Text Box 6"/>
          <p:cNvSpPr txBox="1">
            <a:spLocks noChangeArrowheads="1"/>
          </p:cNvSpPr>
          <p:nvPr/>
        </p:nvSpPr>
        <p:spPr bwMode="auto">
          <a:xfrm>
            <a:off x="7215188" y="4429125"/>
            <a:ext cx="1447800" cy="457200"/>
          </a:xfrm>
          <a:prstGeom prst="rect">
            <a:avLst/>
          </a:prstGeom>
          <a:noFill/>
          <a:ln w="9525">
            <a:noFill/>
            <a:miter lim="800000"/>
            <a:headEnd/>
            <a:tailEnd/>
          </a:ln>
        </p:spPr>
        <p:txBody>
          <a:bodyPr>
            <a:spAutoFit/>
          </a:bodyPr>
          <a:lstStyle/>
          <a:p>
            <a:pPr>
              <a:spcBef>
                <a:spcPct val="50000"/>
              </a:spcBef>
              <a:defRPr/>
            </a:pPr>
            <a:r>
              <a:rPr lang="en-US" b="1" dirty="0">
                <a:solidFill>
                  <a:srgbClr val="FF5050"/>
                </a:solidFill>
                <a:effectLst>
                  <a:outerShdw blurRad="38100" dist="38100" dir="2700000" algn="tl">
                    <a:srgbClr val="000000">
                      <a:alpha val="43137"/>
                    </a:srgbClr>
                  </a:outerShdw>
                </a:effectLst>
                <a:latin typeface="Arial" charset="0"/>
              </a:rPr>
              <a:t>OTHER</a:t>
            </a:r>
          </a:p>
        </p:txBody>
      </p:sp>
      <p:sp>
        <p:nvSpPr>
          <p:cNvPr id="7175" name="Text Box 7"/>
          <p:cNvSpPr txBox="1">
            <a:spLocks noChangeArrowheads="1"/>
          </p:cNvSpPr>
          <p:nvPr/>
        </p:nvSpPr>
        <p:spPr bwMode="auto">
          <a:xfrm>
            <a:off x="4191000" y="5486400"/>
            <a:ext cx="4038600" cy="457200"/>
          </a:xfrm>
          <a:prstGeom prst="rect">
            <a:avLst/>
          </a:prstGeom>
          <a:noFill/>
          <a:ln w="9525">
            <a:noFill/>
            <a:miter lim="800000"/>
            <a:headEnd/>
            <a:tailEnd/>
          </a:ln>
        </p:spPr>
        <p:txBody>
          <a:bodyPr>
            <a:spAutoFit/>
          </a:bodyPr>
          <a:lstStyle/>
          <a:p>
            <a:pPr>
              <a:spcBef>
                <a:spcPct val="50000"/>
              </a:spcBef>
              <a:defRPr/>
            </a:pPr>
            <a:r>
              <a:rPr lang="en-US" b="1" dirty="0">
                <a:solidFill>
                  <a:srgbClr val="FF5050"/>
                </a:solidFill>
                <a:effectLst>
                  <a:outerShdw blurRad="38100" dist="38100" dir="2700000" algn="tl">
                    <a:srgbClr val="000000">
                      <a:alpha val="43137"/>
                    </a:srgbClr>
                  </a:outerShdw>
                </a:effectLst>
                <a:latin typeface="Arial" charset="0"/>
              </a:rPr>
              <a:t>CHURCH</a:t>
            </a:r>
            <a:r>
              <a:rPr lang="en-US" b="1" dirty="0">
                <a:solidFill>
                  <a:schemeClr val="bg1"/>
                </a:solidFill>
                <a:latin typeface="Arial" charset="0"/>
              </a:rPr>
              <a:t>       </a:t>
            </a:r>
            <a:r>
              <a:rPr lang="en-US" b="1" dirty="0">
                <a:solidFill>
                  <a:srgbClr val="FF5050"/>
                </a:solidFill>
                <a:effectLst>
                  <a:outerShdw blurRad="38100" dist="38100" dir="2700000" algn="tl">
                    <a:srgbClr val="000000">
                      <a:alpha val="43137"/>
                    </a:srgbClr>
                  </a:outerShdw>
                </a:effectLst>
                <a:latin typeface="Arial" charset="0"/>
              </a:rPr>
              <a:t>FATHERS</a:t>
            </a:r>
          </a:p>
        </p:txBody>
      </p:sp>
      <p:sp>
        <p:nvSpPr>
          <p:cNvPr id="11" name="Rectangle 10"/>
          <p:cNvSpPr/>
          <p:nvPr/>
        </p:nvSpPr>
        <p:spPr>
          <a:xfrm>
            <a:off x="65104" y="357166"/>
            <a:ext cx="9078896" cy="830997"/>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cs typeface="Arial" charset="0"/>
              </a:rPr>
              <a:t>e. New Testament as Scripture</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17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173" grpId="0" autoUpdateAnimBg="0"/>
      <p:bldP spid="7174" grpId="0" autoUpdateAnimBg="0"/>
      <p:bldP spid="717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WINDOWS\Profiles\Tim\My Documents\NT Survey\nt-1color.gif"/>
          <p:cNvPicPr>
            <a:picLocks noChangeAspect="1" noChangeArrowheads="1"/>
          </p:cNvPicPr>
          <p:nvPr/>
        </p:nvPicPr>
        <p:blipFill>
          <a:blip r:embed="rId3" cstate="print"/>
          <a:srcRect/>
          <a:stretch>
            <a:fillRect/>
          </a:stretch>
        </p:blipFill>
        <p:spPr bwMode="auto">
          <a:xfrm>
            <a:off x="-928726" y="714356"/>
            <a:ext cx="9429816"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a:sp3d>
            <a:bevelT/>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5085184"/>
            <a:ext cx="2016224" cy="1512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1a.gif"/>
          <p:cNvPicPr>
            <a:picLocks noChangeAspect="1"/>
          </p:cNvPicPr>
          <p:nvPr/>
        </p:nvPicPr>
        <p:blipFill>
          <a:blip r:embed="rId2" cstate="print"/>
          <a:stretch>
            <a:fillRect/>
          </a:stretch>
        </p:blipFill>
        <p:spPr>
          <a:xfrm>
            <a:off x="500034" y="0"/>
            <a:ext cx="7794758" cy="55721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685800" y="1676400"/>
            <a:ext cx="8001000" cy="822325"/>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b="1" dirty="0">
                <a:solidFill>
                  <a:schemeClr val="bg1"/>
                </a:solidFill>
                <a:latin typeface="Arial" charset="0"/>
                <a:cs typeface="Arial" charset="0"/>
              </a:rPr>
              <a:t>The Gospels: Acts 1:1-3 gives reason for the Gospels – That is…</a:t>
            </a:r>
            <a:r>
              <a:rPr lang="en-US" b="1" dirty="0">
                <a:solidFill>
                  <a:schemeClr val="bg1"/>
                </a:solidFill>
              </a:rPr>
              <a:t> </a:t>
            </a:r>
          </a:p>
        </p:txBody>
      </p:sp>
      <p:sp>
        <p:nvSpPr>
          <p:cNvPr id="8196" name="Text Box 4"/>
          <p:cNvSpPr txBox="1">
            <a:spLocks noChangeArrowheads="1"/>
          </p:cNvSpPr>
          <p:nvPr/>
        </p:nvSpPr>
        <p:spPr bwMode="auto">
          <a:xfrm>
            <a:off x="2438400" y="2133600"/>
            <a:ext cx="5943600" cy="946150"/>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TO SHOW THE LIFE AND WORK OF JESUS CHRIST.</a:t>
            </a:r>
          </a:p>
        </p:txBody>
      </p:sp>
      <p:sp>
        <p:nvSpPr>
          <p:cNvPr id="8197" name="Text Box 5"/>
          <p:cNvSpPr txBox="1">
            <a:spLocks noChangeArrowheads="1"/>
          </p:cNvSpPr>
          <p:nvPr/>
        </p:nvSpPr>
        <p:spPr bwMode="auto">
          <a:xfrm>
            <a:off x="762000" y="3276600"/>
            <a:ext cx="8077200" cy="457200"/>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b="1" dirty="0">
                <a:solidFill>
                  <a:schemeClr val="bg1"/>
                </a:solidFill>
                <a:latin typeface="Arial" charset="0"/>
              </a:rPr>
              <a:t>The _______________ Gospels = Matthew, Mark, Luke</a:t>
            </a:r>
          </a:p>
        </p:txBody>
      </p:sp>
      <p:sp>
        <p:nvSpPr>
          <p:cNvPr id="8198" name="Text Box 6"/>
          <p:cNvSpPr txBox="1">
            <a:spLocks noChangeArrowheads="1"/>
          </p:cNvSpPr>
          <p:nvPr/>
        </p:nvSpPr>
        <p:spPr bwMode="auto">
          <a:xfrm>
            <a:off x="1676400" y="3200400"/>
            <a:ext cx="2438400" cy="519113"/>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SYNOPTIC</a:t>
            </a:r>
          </a:p>
        </p:txBody>
      </p:sp>
      <p:sp>
        <p:nvSpPr>
          <p:cNvPr id="8199" name="Text Box 7"/>
          <p:cNvSpPr txBox="1">
            <a:spLocks noChangeArrowheads="1"/>
          </p:cNvSpPr>
          <p:nvPr/>
        </p:nvSpPr>
        <p:spPr bwMode="auto">
          <a:xfrm>
            <a:off x="928662" y="4000504"/>
            <a:ext cx="3381372" cy="1938992"/>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b="1" dirty="0">
                <a:solidFill>
                  <a:schemeClr val="bg1"/>
                </a:solidFill>
                <a:latin typeface="Arial" charset="0"/>
              </a:rPr>
              <a:t>Q Theory = Matthew, Luke taken from common texts (commonly believed to be Mark and Q).</a:t>
            </a:r>
          </a:p>
        </p:txBody>
      </p:sp>
      <p:sp>
        <p:nvSpPr>
          <p:cNvPr id="19" name="Rectangle 18"/>
          <p:cNvSpPr/>
          <p:nvPr/>
        </p:nvSpPr>
        <p:spPr>
          <a:xfrm>
            <a:off x="714348" y="0"/>
            <a:ext cx="7241085" cy="830997"/>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(2) The Historical Books</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
        <p:nvSpPr>
          <p:cNvPr id="20" name="Rectangle 19"/>
          <p:cNvSpPr/>
          <p:nvPr/>
        </p:nvSpPr>
        <p:spPr>
          <a:xfrm>
            <a:off x="928662" y="857232"/>
            <a:ext cx="3097323" cy="584775"/>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cs typeface="Arial" charset="0"/>
              </a:rPr>
              <a:t>a. The Gospels</a:t>
            </a:r>
            <a:endParaRPr lang="en-S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10" name="Picture 9" descr="gospel-vision.jpg"/>
          <p:cNvPicPr>
            <a:picLocks noChangeAspect="1"/>
          </p:cNvPicPr>
          <p:nvPr/>
        </p:nvPicPr>
        <p:blipFill>
          <a:blip r:embed="rId2" cstate="print"/>
          <a:stretch>
            <a:fillRect/>
          </a:stretch>
        </p:blipFill>
        <p:spPr>
          <a:xfrm>
            <a:off x="4114800" y="3571876"/>
            <a:ext cx="4597918" cy="2873438"/>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1" name="Picture 20" descr="Gospels-sources-6.jpg"/>
          <p:cNvPicPr>
            <a:picLocks noChangeAspect="1"/>
          </p:cNvPicPr>
          <p:nvPr/>
        </p:nvPicPr>
        <p:blipFill>
          <a:blip r:embed="rId3" cstate="print"/>
          <a:stretch>
            <a:fillRect/>
          </a:stretch>
        </p:blipFill>
        <p:spPr>
          <a:xfrm>
            <a:off x="4071934" y="3571876"/>
            <a:ext cx="4640784" cy="28575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800" decel="100000"/>
                                        <p:tgtEl>
                                          <p:spTgt spid="8196"/>
                                        </p:tgtEl>
                                      </p:cBhvr>
                                    </p:animEffect>
                                    <p:anim calcmode="lin" valueType="num">
                                      <p:cBhvr>
                                        <p:cTn id="8" dur="800" decel="100000" fill="hold"/>
                                        <p:tgtEl>
                                          <p:spTgt spid="8196"/>
                                        </p:tgtEl>
                                        <p:attrNameLst>
                                          <p:attrName>style.rotation</p:attrName>
                                        </p:attrNameLst>
                                      </p:cBhvr>
                                      <p:tavLst>
                                        <p:tav tm="0">
                                          <p:val>
                                            <p:fltVal val="-90"/>
                                          </p:val>
                                        </p:tav>
                                        <p:tav tm="100000">
                                          <p:val>
                                            <p:fltVal val="0"/>
                                          </p:val>
                                        </p:tav>
                                      </p:tavLst>
                                    </p:anim>
                                    <p:anim calcmode="lin" valueType="num">
                                      <p:cBhvr>
                                        <p:cTn id="9" dur="800" decel="100000" fill="hold"/>
                                        <p:tgtEl>
                                          <p:spTgt spid="8196"/>
                                        </p:tgtEl>
                                        <p:attrNameLst>
                                          <p:attrName>ppt_x</p:attrName>
                                        </p:attrNameLst>
                                      </p:cBhvr>
                                      <p:tavLst>
                                        <p:tav tm="0">
                                          <p:val>
                                            <p:strVal val="#ppt_x+0.4"/>
                                          </p:val>
                                        </p:tav>
                                        <p:tav tm="100000">
                                          <p:val>
                                            <p:strVal val="#ppt_x-0.05"/>
                                          </p:val>
                                        </p:tav>
                                      </p:tavLst>
                                    </p:anim>
                                    <p:anim calcmode="lin" valueType="num">
                                      <p:cBhvr>
                                        <p:cTn id="10" dur="800" decel="100000" fill="hold"/>
                                        <p:tgtEl>
                                          <p:spTgt spid="819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fade">
                                      <p:cBhvr>
                                        <p:cTn id="17" dur="800" decel="100000"/>
                                        <p:tgtEl>
                                          <p:spTgt spid="8198"/>
                                        </p:tgtEl>
                                      </p:cBhvr>
                                    </p:animEffect>
                                    <p:anim calcmode="lin" valueType="num">
                                      <p:cBhvr>
                                        <p:cTn id="18" dur="800" decel="100000" fill="hold"/>
                                        <p:tgtEl>
                                          <p:spTgt spid="8198"/>
                                        </p:tgtEl>
                                        <p:attrNameLst>
                                          <p:attrName>style.rotation</p:attrName>
                                        </p:attrNameLst>
                                      </p:cBhvr>
                                      <p:tavLst>
                                        <p:tav tm="0">
                                          <p:val>
                                            <p:fltVal val="-90"/>
                                          </p:val>
                                        </p:tav>
                                        <p:tav tm="100000">
                                          <p:val>
                                            <p:fltVal val="0"/>
                                          </p:val>
                                        </p:tav>
                                      </p:tavLst>
                                    </p:anim>
                                    <p:anim calcmode="lin" valueType="num">
                                      <p:cBhvr>
                                        <p:cTn id="19" dur="800" decel="100000" fill="hold"/>
                                        <p:tgtEl>
                                          <p:spTgt spid="8198"/>
                                        </p:tgtEl>
                                        <p:attrNameLst>
                                          <p:attrName>ppt_x</p:attrName>
                                        </p:attrNameLst>
                                      </p:cBhvr>
                                      <p:tavLst>
                                        <p:tav tm="0">
                                          <p:val>
                                            <p:strVal val="#ppt_x+0.4"/>
                                          </p:val>
                                        </p:tav>
                                        <p:tav tm="100000">
                                          <p:val>
                                            <p:strVal val="#ppt_x-0.05"/>
                                          </p:val>
                                        </p:tav>
                                      </p:tavLst>
                                    </p:anim>
                                    <p:anim calcmode="lin" valueType="num">
                                      <p:cBhvr>
                                        <p:cTn id="20" dur="800" decel="100000" fill="hold"/>
                                        <p:tgtEl>
                                          <p:spTgt spid="8198"/>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198"/>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198"/>
                                        </p:tgtEl>
                                        <p:attrNameLst>
                                          <p:attrName>ppt_y</p:attrName>
                                        </p:attrNameLst>
                                      </p:cBhvr>
                                      <p:tavLst>
                                        <p:tav tm="0">
                                          <p:val>
                                            <p:strVal val="#ppt_y+0.1"/>
                                          </p:val>
                                        </p:tav>
                                        <p:tav tm="100000">
                                          <p:val>
                                            <p:strVal val="#ppt_y"/>
                                          </p:val>
                                        </p:tav>
                                      </p:tavLst>
                                    </p:anim>
                                  </p:childTnLst>
                                </p:cTn>
                              </p:par>
                              <p:par>
                                <p:cTn id="23" presetID="26"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800" decel="100000"/>
                                        <p:tgtEl>
                                          <p:spTgt spid="21"/>
                                        </p:tgtEl>
                                      </p:cBhvr>
                                    </p:animEffect>
                                    <p:anim calcmode="lin" valueType="num">
                                      <p:cBhvr>
                                        <p:cTn id="44" dur="800" decel="100000" fill="hold"/>
                                        <p:tgtEl>
                                          <p:spTgt spid="21"/>
                                        </p:tgtEl>
                                        <p:attrNameLst>
                                          <p:attrName>style.rotation</p:attrName>
                                        </p:attrNameLst>
                                      </p:cBhvr>
                                      <p:tavLst>
                                        <p:tav tm="0">
                                          <p:val>
                                            <p:fltVal val="-90"/>
                                          </p:val>
                                        </p:tav>
                                        <p:tav tm="100000">
                                          <p:val>
                                            <p:fltVal val="0"/>
                                          </p:val>
                                        </p:tav>
                                      </p:tavLst>
                                    </p:anim>
                                    <p:anim calcmode="lin" valueType="num">
                                      <p:cBhvr>
                                        <p:cTn id="45" dur="800" decel="100000" fill="hold"/>
                                        <p:tgtEl>
                                          <p:spTgt spid="21"/>
                                        </p:tgtEl>
                                        <p:attrNameLst>
                                          <p:attrName>ppt_x</p:attrName>
                                        </p:attrNameLst>
                                      </p:cBhvr>
                                      <p:tavLst>
                                        <p:tav tm="0">
                                          <p:val>
                                            <p:strVal val="#ppt_x+0.4"/>
                                          </p:val>
                                        </p:tav>
                                        <p:tav tm="100000">
                                          <p:val>
                                            <p:strVal val="#ppt_x-0.05"/>
                                          </p:val>
                                        </p:tav>
                                      </p:tavLst>
                                    </p:anim>
                                    <p:anim calcmode="lin" valueType="num">
                                      <p:cBhvr>
                                        <p:cTn id="46" dur="800" decel="100000" fill="hold"/>
                                        <p:tgtEl>
                                          <p:spTgt spid="21"/>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ctangle 18"/>
          <p:cNvSpPr/>
          <p:nvPr/>
        </p:nvSpPr>
        <p:spPr>
          <a:xfrm>
            <a:off x="928662" y="285728"/>
            <a:ext cx="7136890" cy="830997"/>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Comparing the Gospels</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10" name="Picture 9" descr="gospelauthors.jpg"/>
          <p:cNvPicPr>
            <a:picLocks noChangeAspect="1"/>
          </p:cNvPicPr>
          <p:nvPr/>
        </p:nvPicPr>
        <p:blipFill>
          <a:blip r:embed="rId2" cstate="print"/>
          <a:stretch>
            <a:fillRect/>
          </a:stretch>
        </p:blipFill>
        <p:spPr>
          <a:xfrm>
            <a:off x="642910" y="1484784"/>
            <a:ext cx="9342503"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RightFacing"/>
            <a:lightRig rig="threePt" dir="t"/>
          </a:scene3d>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7802">
            <a:off x="1417853" y="3962721"/>
            <a:ext cx="7881440" cy="1987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ctangle 18"/>
          <p:cNvSpPr/>
          <p:nvPr/>
        </p:nvSpPr>
        <p:spPr>
          <a:xfrm>
            <a:off x="928662" y="285728"/>
            <a:ext cx="7136890" cy="830997"/>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Comparing the Gospels</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11" name="Picture 10" descr="Four_Gospel_Creatures.gif"/>
          <p:cNvPicPr>
            <a:picLocks noChangeAspect="1"/>
          </p:cNvPicPr>
          <p:nvPr/>
        </p:nvPicPr>
        <p:blipFill>
          <a:blip r:embed="rId2" cstate="print"/>
          <a:stretch>
            <a:fillRect/>
          </a:stretch>
        </p:blipFill>
        <p:spPr>
          <a:xfrm>
            <a:off x="323528" y="690922"/>
            <a:ext cx="8508137" cy="6050446"/>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20804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01" name="Picture 9" descr="C:\WINDOWS\Profiles\Tim\My Documents\My Pictures\asce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39" name="Group 47"/>
          <p:cNvGraphicFramePr>
            <a:graphicFrameLocks noGrp="1"/>
          </p:cNvGraphicFramePr>
          <p:nvPr/>
        </p:nvGraphicFramePr>
        <p:xfrm>
          <a:off x="0" y="0"/>
          <a:ext cx="9448800" cy="6858002"/>
        </p:xfrm>
        <a:graphic>
          <a:graphicData uri="http://schemas.openxmlformats.org/drawingml/2006/table">
            <a:tbl>
              <a:tblPr/>
              <a:tblGrid>
                <a:gridCol w="2362200"/>
                <a:gridCol w="2362200"/>
                <a:gridCol w="2362200"/>
                <a:gridCol w="2362200"/>
              </a:tblGrid>
              <a:tr h="1144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9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4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4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9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4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40" name="Text Box 48"/>
          <p:cNvSpPr txBox="1">
            <a:spLocks noChangeArrowheads="1"/>
          </p:cNvSpPr>
          <p:nvPr/>
        </p:nvSpPr>
        <p:spPr bwMode="auto">
          <a:xfrm>
            <a:off x="0" y="285728"/>
            <a:ext cx="9144000" cy="579438"/>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3200" b="1" dirty="0">
                <a:solidFill>
                  <a:schemeClr val="bg1"/>
                </a:solidFill>
                <a:effectLst>
                  <a:outerShdw blurRad="38100" dist="38100" dir="2700000" algn="tl">
                    <a:srgbClr val="000000">
                      <a:alpha val="43137"/>
                    </a:srgbClr>
                  </a:outerShdw>
                </a:effectLst>
                <a:latin typeface="Arial" charset="0"/>
              </a:rPr>
              <a:t>MATTHEW        MARK         LUKE           JOHN</a:t>
            </a:r>
            <a:endParaRPr lang="en-US" dirty="0">
              <a:solidFill>
                <a:schemeClr val="bg1"/>
              </a:solidFill>
              <a:effectLst>
                <a:outerShdw blurRad="38100" dist="38100" dir="2700000" algn="tl">
                  <a:srgbClr val="000000">
                    <a:alpha val="43137"/>
                  </a:srgbClr>
                </a:outerShdw>
              </a:effectLst>
              <a:latin typeface="Arial" charset="0"/>
            </a:endParaRPr>
          </a:p>
        </p:txBody>
      </p:sp>
      <p:sp>
        <p:nvSpPr>
          <p:cNvPr id="8241" name="Text Box 49"/>
          <p:cNvSpPr txBox="1">
            <a:spLocks noChangeArrowheads="1"/>
          </p:cNvSpPr>
          <p:nvPr/>
        </p:nvSpPr>
        <p:spPr bwMode="auto">
          <a:xfrm>
            <a:off x="0" y="1357313"/>
            <a:ext cx="9144000" cy="519112"/>
          </a:xfrm>
          <a:prstGeom prst="rect">
            <a:avLst/>
          </a:prstGeom>
          <a:noFill/>
          <a:ln w="9525">
            <a:noFill/>
            <a:miter lim="800000"/>
            <a:headEnd/>
            <a:tailEnd/>
          </a:ln>
        </p:spPr>
        <p:txBody>
          <a:bodyPr>
            <a:spAutoFit/>
          </a:bodyPr>
          <a:lstStyle/>
          <a:p>
            <a:pPr>
              <a:spcBef>
                <a:spcPct val="50000"/>
              </a:spcBef>
              <a:defRPr/>
            </a:pPr>
            <a:r>
              <a:rPr lang="en-US" sz="2800" b="1" dirty="0">
                <a:latin typeface="Arial" charset="0"/>
              </a:rPr>
              <a:t>     </a:t>
            </a:r>
            <a:r>
              <a:rPr lang="en-US" sz="2800" b="1" dirty="0">
                <a:solidFill>
                  <a:srgbClr val="FF5050"/>
                </a:solidFill>
                <a:effectLst>
                  <a:outerShdw blurRad="38100" dist="38100" dir="2700000" algn="tl">
                    <a:srgbClr val="000000">
                      <a:alpha val="43137"/>
                    </a:srgbClr>
                  </a:outerShdw>
                </a:effectLst>
                <a:latin typeface="Arial" charset="0"/>
              </a:rPr>
              <a:t>KING            SERVANT           MAN                 GOD</a:t>
            </a:r>
          </a:p>
        </p:txBody>
      </p:sp>
      <p:sp>
        <p:nvSpPr>
          <p:cNvPr id="8242" name="Text Box 50"/>
          <p:cNvSpPr txBox="1">
            <a:spLocks noChangeArrowheads="1"/>
          </p:cNvSpPr>
          <p:nvPr/>
        </p:nvSpPr>
        <p:spPr bwMode="auto">
          <a:xfrm>
            <a:off x="533400" y="2500313"/>
            <a:ext cx="8610600" cy="519112"/>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LION                   OX               MAN                EAGLE</a:t>
            </a:r>
          </a:p>
        </p:txBody>
      </p:sp>
      <p:sp>
        <p:nvSpPr>
          <p:cNvPr id="8243" name="Text Box 51"/>
          <p:cNvSpPr txBox="1">
            <a:spLocks noChangeArrowheads="1"/>
          </p:cNvSpPr>
          <p:nvPr/>
        </p:nvSpPr>
        <p:spPr bwMode="auto">
          <a:xfrm>
            <a:off x="285750" y="3786188"/>
            <a:ext cx="9525000" cy="519112"/>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TO JEWS         ROMANS      GENTILES    CHRISTIANS</a:t>
            </a:r>
          </a:p>
        </p:txBody>
      </p:sp>
      <p:sp>
        <p:nvSpPr>
          <p:cNvPr id="8244" name="Text Box 52"/>
          <p:cNvSpPr txBox="1">
            <a:spLocks noChangeArrowheads="1"/>
          </p:cNvSpPr>
          <p:nvPr/>
        </p:nvSpPr>
        <p:spPr bwMode="auto">
          <a:xfrm>
            <a:off x="285750" y="4572000"/>
            <a:ext cx="2209800" cy="1160463"/>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PASTOR/</a:t>
            </a:r>
          </a:p>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TEACHER</a:t>
            </a:r>
          </a:p>
        </p:txBody>
      </p:sp>
      <p:sp>
        <p:nvSpPr>
          <p:cNvPr id="8245" name="Text Box 53"/>
          <p:cNvSpPr txBox="1">
            <a:spLocks noChangeArrowheads="1"/>
          </p:cNvSpPr>
          <p:nvPr/>
        </p:nvSpPr>
        <p:spPr bwMode="auto">
          <a:xfrm>
            <a:off x="2590800" y="4857750"/>
            <a:ext cx="6553200" cy="519113"/>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APOSTLE    EVANGELIST   PROPHET</a:t>
            </a:r>
          </a:p>
        </p:txBody>
      </p:sp>
      <p:sp>
        <p:nvSpPr>
          <p:cNvPr id="8246" name="Text Box 54"/>
          <p:cNvSpPr txBox="1">
            <a:spLocks noChangeArrowheads="1"/>
          </p:cNvSpPr>
          <p:nvPr/>
        </p:nvSpPr>
        <p:spPr bwMode="auto">
          <a:xfrm>
            <a:off x="285750" y="6000750"/>
            <a:ext cx="9829800" cy="457200"/>
          </a:xfrm>
          <a:prstGeom prst="rect">
            <a:avLst/>
          </a:prstGeom>
          <a:noFill/>
          <a:ln w="9525">
            <a:noFill/>
            <a:miter lim="800000"/>
            <a:headEnd/>
            <a:tailEnd/>
          </a:ln>
        </p:spPr>
        <p:txBody>
          <a:bodyPr>
            <a:spAutoFit/>
          </a:bodyPr>
          <a:lstStyle/>
          <a:p>
            <a:pPr>
              <a:spcBef>
                <a:spcPct val="50000"/>
              </a:spcBef>
              <a:defRPr/>
            </a:pPr>
            <a:r>
              <a:rPr lang="en-US" b="1" dirty="0">
                <a:solidFill>
                  <a:srgbClr val="FF5050"/>
                </a:solidFill>
                <a:effectLst>
                  <a:outerShdw blurRad="38100" dist="38100" dir="2700000" algn="tl">
                    <a:srgbClr val="000000">
                      <a:alpha val="43137"/>
                    </a:srgbClr>
                  </a:outerShdw>
                </a:effectLst>
                <a:latin typeface="Arial" charset="0"/>
              </a:rPr>
              <a:t>CHOLERIC         SANGUINE      MELANCHOLY   PHLEGMATIC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dissolve">
                                      <p:cBhvr>
                                        <p:cTn id="7" dur="500"/>
                                        <p:tgtEl>
                                          <p:spTgt spid="8201"/>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239"/>
                                        </p:tgtEl>
                                        <p:attrNameLst>
                                          <p:attrName>style.visibility</p:attrName>
                                        </p:attrNameLst>
                                      </p:cBhvr>
                                      <p:to>
                                        <p:strVal val="visible"/>
                                      </p:to>
                                    </p:set>
                                    <p:animEffect transition="in" filter="dissolve">
                                      <p:cBhvr>
                                        <p:cTn id="12" dur="500"/>
                                        <p:tgtEl>
                                          <p:spTgt spid="8239"/>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8240"/>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typ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iterate type="wd">
                                    <p:tmAbs val="300"/>
                                  </p:iterate>
                                  <p:childTnLst>
                                    <p:set>
                                      <p:cBhvr>
                                        <p:cTn id="20" dur="1" fill="hold">
                                          <p:stCondLst>
                                            <p:cond delay="299"/>
                                          </p:stCondLst>
                                        </p:cTn>
                                        <p:tgtEl>
                                          <p:spTgt spid="8241"/>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iterate type="wd">
                                    <p:tmAbs val="300"/>
                                  </p:iterate>
                                  <p:childTnLst>
                                    <p:set>
                                      <p:cBhvr>
                                        <p:cTn id="24" dur="1" fill="hold">
                                          <p:stCondLst>
                                            <p:cond delay="299"/>
                                          </p:stCondLst>
                                        </p:cTn>
                                        <p:tgtEl>
                                          <p:spTgt spid="824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iterate type="wd">
                                    <p:tmAbs val="300"/>
                                  </p:iterate>
                                  <p:childTnLst>
                                    <p:set>
                                      <p:cBhvr>
                                        <p:cTn id="28" dur="1" fill="hold">
                                          <p:stCondLst>
                                            <p:cond delay="299"/>
                                          </p:stCondLst>
                                        </p:cTn>
                                        <p:tgtEl>
                                          <p:spTgt spid="824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typ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824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iterate type="wd">
                                    <p:tmAbs val="300"/>
                                  </p:iterate>
                                  <p:childTnLst>
                                    <p:set>
                                      <p:cBhvr>
                                        <p:cTn id="36" dur="1" fill="hold">
                                          <p:stCondLst>
                                            <p:cond delay="299"/>
                                          </p:stCondLst>
                                        </p:cTn>
                                        <p:tgtEl>
                                          <p:spTgt spid="82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iterate type="wd">
                                    <p:tmAbs val="300"/>
                                  </p:iterate>
                                  <p:childTnLst>
                                    <p:set>
                                      <p:cBhvr>
                                        <p:cTn id="40" dur="1" fill="hold">
                                          <p:stCondLst>
                                            <p:cond delay="299"/>
                                          </p:stCondLst>
                                        </p:cTn>
                                        <p:tgtEl>
                                          <p:spTgt spid="824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1" grpId="0" autoUpdateAnimBg="0"/>
      <p:bldP spid="8242" grpId="0" autoUpdateAnimBg="0"/>
      <p:bldP spid="8243" grpId="0" autoUpdateAnimBg="0"/>
      <p:bldP spid="8244" grpId="0" autoUpdateAnimBg="0"/>
      <p:bldP spid="8245" grpId="0" autoUpdateAnimBg="0"/>
      <p:bldP spid="824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C:\Program Files\Microsoft Office\cross_on_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357188" y="857250"/>
            <a:ext cx="6172200" cy="457200"/>
          </a:xfrm>
          <a:prstGeom prst="rect">
            <a:avLst/>
          </a:prstGeom>
          <a:noFill/>
          <a:ln w="9525">
            <a:noFill/>
            <a:miter lim="800000"/>
            <a:headEnd/>
            <a:tailEnd/>
          </a:ln>
        </p:spPr>
        <p:txBody>
          <a:bodyPr>
            <a:spAutoFit/>
          </a:bodyPr>
          <a:lstStyle/>
          <a:p>
            <a:pPr>
              <a:spcBef>
                <a:spcPct val="50000"/>
              </a:spcBef>
              <a:defRPr/>
            </a:pPr>
            <a:r>
              <a:rPr lang="en-US" b="1" i="1" dirty="0">
                <a:solidFill>
                  <a:schemeClr val="bg1"/>
                </a:solidFill>
                <a:effectLst>
                  <a:outerShdw blurRad="38100" dist="38100" dir="2700000" algn="tl">
                    <a:srgbClr val="000000">
                      <a:alpha val="43137"/>
                    </a:srgbClr>
                  </a:outerShdw>
                </a:effectLst>
                <a:latin typeface="Arial" charset="0"/>
                <a:cs typeface="Times New Roman" pitchFamily="18" charset="0"/>
              </a:rPr>
              <a:t>a. Relationship with Old Testament….</a:t>
            </a:r>
            <a:r>
              <a:rPr lang="en-US" dirty="0">
                <a:solidFill>
                  <a:schemeClr val="bg1"/>
                </a:solidFill>
                <a:effectLst>
                  <a:outerShdw blurRad="38100" dist="38100" dir="2700000" algn="tl">
                    <a:srgbClr val="000000">
                      <a:alpha val="43137"/>
                    </a:srgbClr>
                  </a:outerShdw>
                </a:effectLst>
              </a:rPr>
              <a:t> </a:t>
            </a:r>
          </a:p>
        </p:txBody>
      </p:sp>
      <p:sp>
        <p:nvSpPr>
          <p:cNvPr id="14" name="Rectangle 13"/>
          <p:cNvSpPr/>
          <p:nvPr/>
        </p:nvSpPr>
        <p:spPr>
          <a:xfrm>
            <a:off x="285720" y="285728"/>
            <a:ext cx="8434745" cy="646331"/>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(1) Introduction to the New Testament</a:t>
            </a:r>
            <a:endParaRPr lang="en-S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6" name="Picture 5" descr="Covenants_Chart700.gif"/>
          <p:cNvPicPr>
            <a:picLocks noChangeAspect="1"/>
          </p:cNvPicPr>
          <p:nvPr/>
        </p:nvPicPr>
        <p:blipFill>
          <a:blip r:embed="rId4" cstate="print"/>
          <a:stretch>
            <a:fillRect/>
          </a:stretch>
        </p:blipFill>
        <p:spPr>
          <a:xfrm>
            <a:off x="857224" y="1428736"/>
            <a:ext cx="7491849" cy="48911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07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3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800" decel="100000"/>
                                        <p:tgtEl>
                                          <p:spTgt spid="6"/>
                                        </p:tgtEl>
                                      </p:cBhvr>
                                    </p:animEffect>
                                    <p:anim calcmode="lin" valueType="num">
                                      <p:cBhvr>
                                        <p:cTn id="10" dur="800" decel="100000" fill="hold"/>
                                        <p:tgtEl>
                                          <p:spTgt spid="6"/>
                                        </p:tgtEl>
                                        <p:attrNameLst>
                                          <p:attrName>style.rotation</p:attrName>
                                        </p:attrNameLst>
                                      </p:cBhvr>
                                      <p:tavLst>
                                        <p:tav tm="0">
                                          <p:val>
                                            <p:fltVal val="-90"/>
                                          </p:val>
                                        </p:tav>
                                        <p:tav tm="100000">
                                          <p:val>
                                            <p:fltVal val="0"/>
                                          </p:val>
                                        </p:tav>
                                      </p:tavLst>
                                    </p:anim>
                                    <p:anim calcmode="lin" valueType="num">
                                      <p:cBhvr>
                                        <p:cTn id="11" dur="800" decel="100000" fill="hold"/>
                                        <p:tgtEl>
                                          <p:spTgt spid="6"/>
                                        </p:tgtEl>
                                        <p:attrNameLst>
                                          <p:attrName>ppt_x</p:attrName>
                                        </p:attrNameLst>
                                      </p:cBhvr>
                                      <p:tavLst>
                                        <p:tav tm="0">
                                          <p:val>
                                            <p:strVal val="#ppt_x+0.4"/>
                                          </p:val>
                                        </p:tav>
                                        <p:tav tm="100000">
                                          <p:val>
                                            <p:strVal val="#ppt_x-0.05"/>
                                          </p:val>
                                        </p:tav>
                                      </p:tavLst>
                                    </p:anim>
                                    <p:anim calcmode="lin" valueType="num">
                                      <p:cBhvr>
                                        <p:cTn id="12" dur="800" decel="100000" fill="hold"/>
                                        <p:tgtEl>
                                          <p:spTgt spid="6"/>
                                        </p:tgtEl>
                                        <p:attrNameLst>
                                          <p:attrName>ppt_y</p:attrName>
                                        </p:attrNameLst>
                                      </p:cBhvr>
                                      <p:tavLst>
                                        <p:tav tm="0">
                                          <p:val>
                                            <p:strVal val="#ppt_y-0.4"/>
                                          </p:val>
                                        </p:tav>
                                        <p:tav tm="100000">
                                          <p:val>
                                            <p:strVal val="#ppt_y+0.1"/>
                                          </p:val>
                                        </p:tav>
                                      </p:tavLst>
                                    </p:anim>
                                    <p:anim calcmode="lin" valueType="num">
                                      <p:cBhvr>
                                        <p:cTn id="1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0" y="285728"/>
            <a:ext cx="8929718" cy="830997"/>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Overview of Jesus’ Ministry</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11" name="Picture 10" descr="birdseye gospels.jpg"/>
          <p:cNvPicPr>
            <a:picLocks noChangeAspect="1"/>
          </p:cNvPicPr>
          <p:nvPr/>
        </p:nvPicPr>
        <p:blipFill>
          <a:blip r:embed="rId2" cstate="print"/>
          <a:stretch>
            <a:fillRect/>
          </a:stretch>
        </p:blipFill>
        <p:spPr>
          <a:xfrm>
            <a:off x="285720" y="500042"/>
            <a:ext cx="8501122" cy="56253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MatthewChart"/>
          <p:cNvPicPr>
            <a:picLocks noChangeAspect="1" noChangeArrowheads="1"/>
          </p:cNvPicPr>
          <p:nvPr/>
        </p:nvPicPr>
        <p:blipFill>
          <a:blip r:embed="rId2" cstate="print"/>
          <a:srcRect/>
          <a:stretch>
            <a:fillRect/>
          </a:stretch>
        </p:blipFill>
        <p:spPr bwMode="auto">
          <a:xfrm>
            <a:off x="357158" y="357166"/>
            <a:ext cx="8429684" cy="571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thew-1.jpg"/>
          <p:cNvPicPr>
            <a:picLocks noChangeAspect="1"/>
          </p:cNvPicPr>
          <p:nvPr/>
        </p:nvPicPr>
        <p:blipFill>
          <a:blip r:embed="rId2" cstate="print"/>
          <a:stretch>
            <a:fillRect/>
          </a:stretch>
        </p:blipFill>
        <p:spPr>
          <a:xfrm>
            <a:off x="500034" y="357166"/>
            <a:ext cx="8358214" cy="6268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extLst>
      <p:ext uri="{BB962C8B-B14F-4D97-AF65-F5344CB8AC3E}">
        <p14:creationId xmlns:p14="http://schemas.microsoft.com/office/powerpoint/2010/main" val="1791739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thew-2.jpg"/>
          <p:cNvPicPr>
            <a:picLocks noChangeAspect="1"/>
          </p:cNvPicPr>
          <p:nvPr/>
        </p:nvPicPr>
        <p:blipFill>
          <a:blip r:embed="rId2" cstate="print"/>
          <a:stretch>
            <a:fillRect/>
          </a:stretch>
        </p:blipFill>
        <p:spPr>
          <a:xfrm>
            <a:off x="357158" y="285728"/>
            <a:ext cx="8477278" cy="6357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extLst>
      <p:ext uri="{BB962C8B-B14F-4D97-AF65-F5344CB8AC3E}">
        <p14:creationId xmlns:p14="http://schemas.microsoft.com/office/powerpoint/2010/main" val="9307511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thew-3.jpg"/>
          <p:cNvPicPr>
            <a:picLocks noChangeAspect="1"/>
          </p:cNvPicPr>
          <p:nvPr/>
        </p:nvPicPr>
        <p:blipFill>
          <a:blip r:embed="rId2" cstate="print"/>
          <a:stretch>
            <a:fillRect/>
          </a:stretch>
        </p:blipFill>
        <p:spPr>
          <a:xfrm>
            <a:off x="500034" y="285728"/>
            <a:ext cx="8286776" cy="6199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extLst>
      <p:ext uri="{BB962C8B-B14F-4D97-AF65-F5344CB8AC3E}">
        <p14:creationId xmlns:p14="http://schemas.microsoft.com/office/powerpoint/2010/main" val="348723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MarkChart"/>
          <p:cNvPicPr>
            <a:picLocks noChangeAspect="1" noChangeArrowheads="1"/>
          </p:cNvPicPr>
          <p:nvPr/>
        </p:nvPicPr>
        <p:blipFill>
          <a:blip r:embed="rId2" cstate="print"/>
          <a:srcRect/>
          <a:stretch>
            <a:fillRect/>
          </a:stretch>
        </p:blipFill>
        <p:spPr bwMode="auto">
          <a:xfrm>
            <a:off x="785786" y="500042"/>
            <a:ext cx="7995841" cy="5572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k.jpg"/>
          <p:cNvPicPr>
            <a:picLocks noChangeAspect="1"/>
          </p:cNvPicPr>
          <p:nvPr/>
        </p:nvPicPr>
        <p:blipFill>
          <a:blip r:embed="rId2" cstate="print"/>
          <a:stretch>
            <a:fillRect/>
          </a:stretch>
        </p:blipFill>
        <p:spPr>
          <a:xfrm>
            <a:off x="428595" y="357166"/>
            <a:ext cx="8164343" cy="571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extLst>
      <p:ext uri="{BB962C8B-B14F-4D97-AF65-F5344CB8AC3E}">
        <p14:creationId xmlns:p14="http://schemas.microsoft.com/office/powerpoint/2010/main" val="2276303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LukeChart"/>
          <p:cNvPicPr>
            <a:picLocks noChangeAspect="1" noChangeArrowheads="1"/>
          </p:cNvPicPr>
          <p:nvPr/>
        </p:nvPicPr>
        <p:blipFill>
          <a:blip r:embed="rId2" cstate="print"/>
          <a:srcRect/>
          <a:stretch>
            <a:fillRect/>
          </a:stretch>
        </p:blipFill>
        <p:spPr bwMode="auto">
          <a:xfrm>
            <a:off x="571472" y="642918"/>
            <a:ext cx="8348599" cy="53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uke-1.jpg"/>
          <p:cNvPicPr>
            <a:picLocks noChangeAspect="1"/>
          </p:cNvPicPr>
          <p:nvPr/>
        </p:nvPicPr>
        <p:blipFill>
          <a:blip r:embed="rId2" cstate="print"/>
          <a:stretch>
            <a:fillRect/>
          </a:stretch>
        </p:blipFill>
        <p:spPr>
          <a:xfrm>
            <a:off x="357158" y="214290"/>
            <a:ext cx="8382027" cy="6286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extLst>
      <p:ext uri="{BB962C8B-B14F-4D97-AF65-F5344CB8AC3E}">
        <p14:creationId xmlns:p14="http://schemas.microsoft.com/office/powerpoint/2010/main" val="4129400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uke-2.jpg"/>
          <p:cNvPicPr>
            <a:picLocks noChangeAspect="1"/>
          </p:cNvPicPr>
          <p:nvPr/>
        </p:nvPicPr>
        <p:blipFill>
          <a:blip r:embed="rId2" cstate="print"/>
          <a:stretch>
            <a:fillRect/>
          </a:stretch>
        </p:blipFill>
        <p:spPr>
          <a:xfrm>
            <a:off x="428596" y="214290"/>
            <a:ext cx="8403410" cy="6429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extLst>
      <p:ext uri="{BB962C8B-B14F-4D97-AF65-F5344CB8AC3E}">
        <p14:creationId xmlns:p14="http://schemas.microsoft.com/office/powerpoint/2010/main" val="4104342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C:\Program Files\Microsoft Office\cross_on_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357188" y="1085850"/>
            <a:ext cx="6172200" cy="457200"/>
          </a:xfrm>
          <a:prstGeom prst="rect">
            <a:avLst/>
          </a:prstGeom>
          <a:noFill/>
          <a:ln w="9525">
            <a:noFill/>
            <a:miter lim="800000"/>
            <a:headEnd/>
            <a:tailEnd/>
          </a:ln>
        </p:spPr>
        <p:txBody>
          <a:bodyPr>
            <a:spAutoFit/>
          </a:bodyPr>
          <a:lstStyle/>
          <a:p>
            <a:pPr>
              <a:spcBef>
                <a:spcPct val="50000"/>
              </a:spcBef>
              <a:defRPr/>
            </a:pPr>
            <a:r>
              <a:rPr lang="en-US" b="1" i="1" dirty="0">
                <a:solidFill>
                  <a:schemeClr val="bg1"/>
                </a:solidFill>
                <a:effectLst>
                  <a:outerShdw blurRad="38100" dist="38100" dir="2700000" algn="tl">
                    <a:srgbClr val="000000">
                      <a:alpha val="43137"/>
                    </a:srgbClr>
                  </a:outerShdw>
                </a:effectLst>
                <a:latin typeface="Arial" charset="0"/>
                <a:cs typeface="Times New Roman" pitchFamily="18" charset="0"/>
              </a:rPr>
              <a:t>a. Relationship with Old Testament….</a:t>
            </a:r>
            <a:r>
              <a:rPr lang="en-US" dirty="0">
                <a:solidFill>
                  <a:schemeClr val="bg1"/>
                </a:solidFill>
                <a:effectLst>
                  <a:outerShdw blurRad="38100" dist="38100" dir="2700000" algn="tl">
                    <a:srgbClr val="000000">
                      <a:alpha val="43137"/>
                    </a:srgbClr>
                  </a:outerShdw>
                </a:effectLst>
              </a:rPr>
              <a:t> </a:t>
            </a:r>
          </a:p>
        </p:txBody>
      </p:sp>
      <p:sp>
        <p:nvSpPr>
          <p:cNvPr id="14" name="Rectangle 13"/>
          <p:cNvSpPr/>
          <p:nvPr/>
        </p:nvSpPr>
        <p:spPr>
          <a:xfrm>
            <a:off x="285720" y="285728"/>
            <a:ext cx="8434745" cy="646331"/>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(1) Introduction to the New Testament</a:t>
            </a:r>
            <a:endParaRPr lang="en-S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350" y="3231674"/>
            <a:ext cx="4819650" cy="3609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788" y="1512876"/>
            <a:ext cx="4490268" cy="2993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Rectangle 22"/>
          <p:cNvSpPr/>
          <p:nvPr/>
        </p:nvSpPr>
        <p:spPr>
          <a:xfrm>
            <a:off x="5580464" y="1457156"/>
            <a:ext cx="2848407" cy="1754326"/>
          </a:xfrm>
          <a:prstGeom prst="rect">
            <a:avLst/>
          </a:prstGeom>
          <a:noFill/>
        </p:spPr>
        <p:txBody>
          <a:bodyPr wrap="none" lIns="91440" tIns="45720" rIns="91440" bIns="45720">
            <a:spAutoFit/>
          </a:bodyPr>
          <a:lstStyle/>
          <a:p>
            <a:pPr algn="ctr"/>
            <a:r>
              <a:rPr lang="en-US" sz="54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“Filled to </a:t>
            </a:r>
          </a:p>
          <a:p>
            <a:pPr algn="ctr"/>
            <a:r>
              <a:rPr lang="en-US" sz="54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Fullness”</a:t>
            </a:r>
            <a:endParaRPr lang="en-US" sz="5400"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
        <p:nvSpPr>
          <p:cNvPr id="26" name="Rectangle 25"/>
          <p:cNvSpPr/>
          <p:nvPr/>
        </p:nvSpPr>
        <p:spPr>
          <a:xfrm>
            <a:off x="656905" y="4653136"/>
            <a:ext cx="3621825" cy="1754326"/>
          </a:xfrm>
          <a:prstGeom prst="rect">
            <a:avLst/>
          </a:prstGeom>
          <a:noFill/>
        </p:spPr>
        <p:txBody>
          <a:bodyPr wrap="none" lIns="91440" tIns="45720" rIns="91440" bIns="45720">
            <a:spAutoFit/>
          </a:bodyPr>
          <a:lstStyle/>
          <a:p>
            <a:pPr algn="ctr"/>
            <a:r>
              <a:rPr lang="en-US" sz="54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“Correctly </a:t>
            </a:r>
          </a:p>
          <a:p>
            <a:pPr algn="ctr"/>
            <a:r>
              <a:rPr lang="en-US" sz="54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Interpreted”</a:t>
            </a:r>
            <a:endParaRPr lang="en-US" sz="5400"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Tree>
    <p:extLst>
      <p:ext uri="{BB962C8B-B14F-4D97-AF65-F5344CB8AC3E}">
        <p14:creationId xmlns:p14="http://schemas.microsoft.com/office/powerpoint/2010/main" val="2725422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07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23"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JohnChart"/>
          <p:cNvPicPr>
            <a:picLocks noChangeAspect="1" noChangeArrowheads="1"/>
          </p:cNvPicPr>
          <p:nvPr/>
        </p:nvPicPr>
        <p:blipFill>
          <a:blip r:embed="rId2" cstate="print"/>
          <a:srcRect/>
          <a:stretch>
            <a:fillRect/>
          </a:stretch>
        </p:blipFill>
        <p:spPr bwMode="auto">
          <a:xfrm>
            <a:off x="428596" y="500042"/>
            <a:ext cx="8348599" cy="571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ohn.jpg"/>
          <p:cNvPicPr>
            <a:picLocks noChangeAspect="1"/>
          </p:cNvPicPr>
          <p:nvPr/>
        </p:nvPicPr>
        <p:blipFill>
          <a:blip r:embed="rId2" cstate="print"/>
          <a:stretch>
            <a:fillRect/>
          </a:stretch>
        </p:blipFill>
        <p:spPr>
          <a:xfrm>
            <a:off x="428596" y="214290"/>
            <a:ext cx="8286808" cy="65008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extLst>
      <p:ext uri="{BB962C8B-B14F-4D97-AF65-F5344CB8AC3E}">
        <p14:creationId xmlns:p14="http://schemas.microsoft.com/office/powerpoint/2010/main" val="317365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2000232" y="0"/>
            <a:ext cx="8929718" cy="1569660"/>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Jesus’ Birth </a:t>
            </a:r>
          </a:p>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and Upbringing</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4" name="Picture 3" descr="Jesus-child.gif"/>
          <p:cNvPicPr>
            <a:picLocks noChangeAspect="1"/>
          </p:cNvPicPr>
          <p:nvPr/>
        </p:nvPicPr>
        <p:blipFill>
          <a:blip r:embed="rId2" cstate="print"/>
          <a:stretch>
            <a:fillRect/>
          </a:stretch>
        </p:blipFill>
        <p:spPr>
          <a:xfrm>
            <a:off x="-1428792" y="-2357478"/>
            <a:ext cx="5357882" cy="86321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4"/>
          <p:cNvSpPr/>
          <p:nvPr/>
        </p:nvSpPr>
        <p:spPr>
          <a:xfrm>
            <a:off x="4286248" y="1643050"/>
            <a:ext cx="4643470" cy="4708981"/>
          </a:xfrm>
          <a:prstGeom prst="rect">
            <a:avLst/>
          </a:prstGeom>
        </p:spPr>
        <p:style>
          <a:lnRef idx="0">
            <a:schemeClr val="accent2"/>
          </a:lnRef>
          <a:fillRef idx="3">
            <a:schemeClr val="accent2"/>
          </a:fillRef>
          <a:effectRef idx="3">
            <a:schemeClr val="accent2"/>
          </a:effectRef>
          <a:fontRef idx="minor">
            <a:schemeClr val="lt1"/>
          </a:fontRef>
        </p:style>
        <p:txBody>
          <a:bodyPr>
            <a:spAutoFit/>
            <a:scene3d>
              <a:camera prst="orthographicFront"/>
              <a:lightRig rig="threePt" dir="t"/>
            </a:scene3d>
            <a:sp3d extrusionH="57150">
              <a:bevelT w="38100" h="38100"/>
            </a:sp3d>
          </a:bodyPr>
          <a:lstStyle/>
          <a:p>
            <a:pPr>
              <a:defRPr/>
            </a:pPr>
            <a:r>
              <a:rPr lang="en-SG" sz="2000" b="1" dirty="0">
                <a:solidFill>
                  <a:schemeClr val="bg1"/>
                </a:solidFill>
              </a:rPr>
              <a:t>[1] c 6BC - The Birth of Jesus at Bethlehem </a:t>
            </a:r>
            <a:br>
              <a:rPr lang="en-SG" sz="2000" b="1" dirty="0">
                <a:solidFill>
                  <a:schemeClr val="bg1"/>
                </a:solidFill>
              </a:rPr>
            </a:br>
            <a:r>
              <a:rPr lang="en-SG" sz="2000" b="1" dirty="0">
                <a:solidFill>
                  <a:schemeClr val="bg1"/>
                </a:solidFill>
              </a:rPr>
              <a:t>[2] Presentation at the Temple </a:t>
            </a:r>
            <a:br>
              <a:rPr lang="en-SG" sz="2000" b="1" dirty="0">
                <a:solidFill>
                  <a:schemeClr val="bg1"/>
                </a:solidFill>
              </a:rPr>
            </a:br>
            <a:r>
              <a:rPr lang="en-SG" sz="2000" b="1" dirty="0">
                <a:solidFill>
                  <a:schemeClr val="bg1"/>
                </a:solidFill>
              </a:rPr>
              <a:t>[3] c 4BC – To Egypt to escape the "massacre of the infants" by Herod the Great </a:t>
            </a:r>
            <a:br>
              <a:rPr lang="en-SG" sz="2000" b="1" dirty="0">
                <a:solidFill>
                  <a:schemeClr val="bg1"/>
                </a:solidFill>
              </a:rPr>
            </a:br>
            <a:r>
              <a:rPr lang="en-SG" sz="2000" b="1" dirty="0">
                <a:solidFill>
                  <a:schemeClr val="bg1"/>
                </a:solidFill>
              </a:rPr>
              <a:t>[4] c 3BC - Settle in Nazareth in Galilee</a:t>
            </a:r>
          </a:p>
          <a:p>
            <a:pPr>
              <a:defRPr/>
            </a:pPr>
            <a:r>
              <a:rPr lang="en-SG" sz="2000" b="1" dirty="0">
                <a:solidFill>
                  <a:schemeClr val="bg1"/>
                </a:solidFill>
              </a:rPr>
              <a:t>[5] c AD6 - The 12 year old Jesus in the Temple </a:t>
            </a:r>
            <a:br>
              <a:rPr lang="en-SG" sz="2000" b="1" dirty="0">
                <a:solidFill>
                  <a:schemeClr val="bg1"/>
                </a:solidFill>
              </a:rPr>
            </a:br>
            <a:r>
              <a:rPr lang="en-SG" sz="2000" b="1" dirty="0">
                <a:solidFill>
                  <a:schemeClr val="bg1"/>
                </a:solidFill>
              </a:rPr>
              <a:t>[6] c AD6-27 - Nazareth  - stays for the next 20 or so years, and follows in his father's footsteps as a carpenter </a:t>
            </a:r>
            <a:br>
              <a:rPr lang="en-SG" sz="2000" b="1" dirty="0">
                <a:solidFill>
                  <a:schemeClr val="bg1"/>
                </a:solidFill>
              </a:rPr>
            </a:br>
            <a:r>
              <a:rPr lang="en-SG" sz="2000" b="1" dirty="0">
                <a:solidFill>
                  <a:schemeClr val="bg1"/>
                </a:solidFill>
              </a:rPr>
              <a:t>[7] c AD27 - Jesus travels from Nazareth to the River Jordan to be baptised by John the Baptist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592" y="2170642"/>
            <a:ext cx="1373142" cy="11769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110" y="3316500"/>
            <a:ext cx="1362075" cy="136207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214282" y="428604"/>
            <a:ext cx="8929718" cy="830997"/>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Significance of Genealogies</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
        <p:nvSpPr>
          <p:cNvPr id="6" name="Rectangle 5"/>
          <p:cNvSpPr/>
          <p:nvPr/>
        </p:nvSpPr>
        <p:spPr>
          <a:xfrm>
            <a:off x="500002" y="1285860"/>
            <a:ext cx="8358278" cy="5201424"/>
          </a:xfrm>
          <a:prstGeom prst="rect">
            <a:avLst/>
          </a:prstGeom>
        </p:spPr>
        <p:style>
          <a:lnRef idx="0">
            <a:schemeClr val="accent2"/>
          </a:lnRef>
          <a:fillRef idx="3">
            <a:schemeClr val="accent2"/>
          </a:fillRef>
          <a:effectRef idx="3">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SG" b="1" dirty="0">
                <a:latin typeface="Arial" pitchFamily="34" charset="0"/>
                <a:cs typeface="Arial" pitchFamily="34" charset="0"/>
              </a:rPr>
              <a:t>Question: </a:t>
            </a:r>
          </a:p>
          <a:p>
            <a:pPr>
              <a:defRPr/>
            </a:pPr>
            <a:r>
              <a:rPr lang="en-SG" dirty="0">
                <a:latin typeface="Arial" pitchFamily="34" charset="0"/>
                <a:cs typeface="Arial" pitchFamily="34" charset="0"/>
              </a:rPr>
              <a:t>Why are there two different genealogies for Jesus? One in Matthew 1 and also in Luke, chapter 3? And why does Matthew 1 record Joseph's genealogy?</a:t>
            </a:r>
            <a:r>
              <a:rPr lang="en-SG" b="1" dirty="0">
                <a:latin typeface="Arial" pitchFamily="34" charset="0"/>
                <a:cs typeface="Arial" pitchFamily="34" charset="0"/>
              </a:rPr>
              <a:t/>
            </a:r>
            <a:br>
              <a:rPr lang="en-SG" b="1" dirty="0">
                <a:latin typeface="Arial" pitchFamily="34" charset="0"/>
                <a:cs typeface="Arial" pitchFamily="34" charset="0"/>
              </a:rPr>
            </a:br>
            <a:r>
              <a:rPr lang="en-SG" b="1" dirty="0">
                <a:latin typeface="Arial" pitchFamily="34" charset="0"/>
                <a:cs typeface="Arial" pitchFamily="34" charset="0"/>
              </a:rPr>
              <a:t/>
            </a:r>
            <a:br>
              <a:rPr lang="en-SG" b="1" dirty="0">
                <a:latin typeface="Arial" pitchFamily="34" charset="0"/>
                <a:cs typeface="Arial" pitchFamily="34" charset="0"/>
              </a:rPr>
            </a:br>
            <a:r>
              <a:rPr lang="en-SG" b="1" dirty="0">
                <a:latin typeface="Arial" pitchFamily="34" charset="0"/>
                <a:cs typeface="Arial" pitchFamily="34" charset="0"/>
              </a:rPr>
              <a:t>Answer: </a:t>
            </a:r>
          </a:p>
          <a:p>
            <a:pPr>
              <a:defRPr/>
            </a:pPr>
            <a:r>
              <a:rPr lang="en-SG" dirty="0">
                <a:latin typeface="Arial" pitchFamily="34" charset="0"/>
                <a:cs typeface="Arial" pitchFamily="34" charset="0"/>
              </a:rPr>
              <a:t>The Gospel of Matthew records Joseph’s genealogy and the Gospel of Luke records Jesus’ genealogy through Mary. </a:t>
            </a:r>
            <a:br>
              <a:rPr lang="en-SG" dirty="0">
                <a:latin typeface="Arial" pitchFamily="34" charset="0"/>
                <a:cs typeface="Arial" pitchFamily="34" charset="0"/>
              </a:rPr>
            </a:br>
            <a:r>
              <a:rPr lang="en-SG" dirty="0">
                <a:latin typeface="Arial" pitchFamily="34" charset="0"/>
                <a:cs typeface="Arial" pitchFamily="34" charset="0"/>
              </a:rPr>
              <a:t/>
            </a:r>
            <a:br>
              <a:rPr lang="en-SG" dirty="0">
                <a:latin typeface="Arial" pitchFamily="34" charset="0"/>
                <a:cs typeface="Arial" pitchFamily="34" charset="0"/>
              </a:rPr>
            </a:br>
            <a:r>
              <a:rPr lang="en-SG" dirty="0">
                <a:latin typeface="Arial" pitchFamily="34" charset="0"/>
                <a:cs typeface="Arial" pitchFamily="34" charset="0"/>
              </a:rPr>
              <a:t>Matthew points out Jesus' place in the royal succession (Son of David – the Messiah).</a:t>
            </a:r>
            <a:br>
              <a:rPr lang="en-SG" dirty="0">
                <a:latin typeface="Arial" pitchFamily="34" charset="0"/>
                <a:cs typeface="Arial" pitchFamily="34" charset="0"/>
              </a:rPr>
            </a:br>
            <a:r>
              <a:rPr lang="en-SG" dirty="0">
                <a:latin typeface="Arial" pitchFamily="34" charset="0"/>
                <a:cs typeface="Arial" pitchFamily="34" charset="0"/>
              </a:rPr>
              <a:t>Luke gives us His actual physical ancestry through Mary's bloodline (Son of Man)</a:t>
            </a:r>
            <a:r>
              <a:rPr lang="en-SG" sz="2000" dirty="0"/>
              <a:t/>
            </a:r>
            <a:br>
              <a:rPr lang="en-SG" sz="2000" dirty="0"/>
            </a:br>
            <a:endParaRPr lang="en-SG" sz="2000" b="1" dirty="0">
              <a:ln w="50800"/>
              <a:solidFill>
                <a:schemeClr val="bg1">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800" decel="100000"/>
                                        <p:tgtEl>
                                          <p:spTgt spid="6">
                                            <p:bg/>
                                          </p:spTgt>
                                        </p:tgtEl>
                                      </p:cBhvr>
                                    </p:animEffect>
                                    <p:anim calcmode="lin" valueType="num">
                                      <p:cBhvr>
                                        <p:cTn id="8" dur="800" decel="100000" fill="hold"/>
                                        <p:tgtEl>
                                          <p:spTgt spid="6">
                                            <p:bg/>
                                          </p:spTgt>
                                        </p:tgtEl>
                                        <p:attrNameLst>
                                          <p:attrName>style.rotation</p:attrName>
                                        </p:attrNameLst>
                                      </p:cBhvr>
                                      <p:tavLst>
                                        <p:tav tm="0">
                                          <p:val>
                                            <p:fltVal val="-90"/>
                                          </p:val>
                                        </p:tav>
                                        <p:tav tm="100000">
                                          <p:val>
                                            <p:fltVal val="0"/>
                                          </p:val>
                                        </p:tav>
                                      </p:tavLst>
                                    </p:anim>
                                    <p:anim calcmode="lin" valueType="num">
                                      <p:cBhvr>
                                        <p:cTn id="9" dur="800" decel="100000" fill="hold"/>
                                        <p:tgtEl>
                                          <p:spTgt spid="6">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800" decel="100000"/>
                                        <p:tgtEl>
                                          <p:spTgt spid="6">
                                            <p:txEl>
                                              <p:pRg st="0" end="0"/>
                                            </p:txEl>
                                          </p:spTgt>
                                        </p:tgtEl>
                                      </p:cBhvr>
                                    </p:animEffect>
                                    <p:anim calcmode="lin" valueType="num">
                                      <p:cBhvr>
                                        <p:cTn id="16"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800" decel="100000"/>
                                        <p:tgtEl>
                                          <p:spTgt spid="6">
                                            <p:txEl>
                                              <p:pRg st="1" end="1"/>
                                            </p:txEl>
                                          </p:spTgt>
                                        </p:tgtEl>
                                      </p:cBhvr>
                                    </p:animEffect>
                                    <p:anim calcmode="lin" valueType="num">
                                      <p:cBhvr>
                                        <p:cTn id="24"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800" decel="100000"/>
                                        <p:tgtEl>
                                          <p:spTgt spid="6">
                                            <p:txEl>
                                              <p:pRg st="2" end="2"/>
                                            </p:txEl>
                                          </p:spTgt>
                                        </p:tgtEl>
                                      </p:cBhvr>
                                    </p:animEffect>
                                    <p:anim calcmode="lin" valueType="num">
                                      <p:cBhvr>
                                        <p:cTn id="32"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214282" y="428604"/>
            <a:ext cx="8929718" cy="830997"/>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John the Baptist’s Ministry</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
        <p:nvSpPr>
          <p:cNvPr id="6" name="Rectangle 5"/>
          <p:cNvSpPr/>
          <p:nvPr/>
        </p:nvSpPr>
        <p:spPr>
          <a:xfrm>
            <a:off x="285720" y="1500174"/>
            <a:ext cx="8643998" cy="4708981"/>
          </a:xfrm>
          <a:prstGeom prst="rect">
            <a:avLst/>
          </a:prstGeom>
        </p:spPr>
        <p:style>
          <a:lnRef idx="0">
            <a:schemeClr val="accent2"/>
          </a:lnRef>
          <a:fillRef idx="3">
            <a:schemeClr val="accent2"/>
          </a:fillRef>
          <a:effectRef idx="3">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SG" sz="2000" b="1" dirty="0">
                <a:ln w="50800"/>
                <a:solidFill>
                  <a:schemeClr val="bg1">
                    <a:shade val="50000"/>
                  </a:schemeClr>
                </a:solidFill>
              </a:rPr>
              <a:t>His Mission: (1) To bring wayward </a:t>
            </a:r>
            <a:r>
              <a:rPr lang="en-SG" sz="2000" b="1" dirty="0">
                <a:ln w="50800"/>
                <a:solidFill>
                  <a:srgbClr val="FF0000"/>
                </a:solidFill>
                <a:effectLst>
                  <a:outerShdw blurRad="38100" dist="38100" dir="2700000" algn="tl">
                    <a:srgbClr val="000000">
                      <a:alpha val="43137"/>
                    </a:srgbClr>
                  </a:outerShdw>
                </a:effectLst>
              </a:rPr>
              <a:t>Israelites</a:t>
            </a:r>
            <a:r>
              <a:rPr lang="en-SG" sz="2000" b="1" u="sng" dirty="0">
                <a:ln w="50800"/>
                <a:solidFill>
                  <a:schemeClr val="bg1">
                    <a:shade val="50000"/>
                  </a:schemeClr>
                </a:solidFill>
              </a:rPr>
              <a:t> </a:t>
            </a:r>
            <a:r>
              <a:rPr lang="en-SG" sz="2000" b="1" dirty="0">
                <a:ln w="50800"/>
                <a:solidFill>
                  <a:schemeClr val="bg1">
                    <a:shade val="50000"/>
                  </a:schemeClr>
                </a:solidFill>
              </a:rPr>
              <a:t>back to God (Mal 4:5-6)</a:t>
            </a:r>
          </a:p>
          <a:p>
            <a:pPr>
              <a:defRPr/>
            </a:pPr>
            <a:r>
              <a:rPr lang="en-SG" sz="2000" b="1" dirty="0">
                <a:ln w="50800"/>
                <a:solidFill>
                  <a:schemeClr val="bg1">
                    <a:shade val="50000"/>
                  </a:schemeClr>
                </a:solidFill>
              </a:rPr>
              <a:t>	        (2) To </a:t>
            </a:r>
            <a:r>
              <a:rPr lang="en-SG" sz="2000" b="1" dirty="0">
                <a:ln w="50800"/>
                <a:solidFill>
                  <a:srgbClr val="FF0000"/>
                </a:solidFill>
                <a:effectLst>
                  <a:outerShdw blurRad="38100" dist="38100" dir="2700000" algn="tl">
                    <a:srgbClr val="000000">
                      <a:alpha val="43137"/>
                    </a:srgbClr>
                  </a:outerShdw>
                </a:effectLst>
              </a:rPr>
              <a:t>prepare</a:t>
            </a:r>
            <a:r>
              <a:rPr lang="en-SG" sz="2000" b="1" dirty="0">
                <a:ln w="50800"/>
                <a:solidFill>
                  <a:schemeClr val="bg1">
                    <a:shade val="50000"/>
                  </a:schemeClr>
                </a:solidFill>
              </a:rPr>
              <a:t> the Jewish nation for the Lord’s coming (</a:t>
            </a:r>
            <a:r>
              <a:rPr lang="en-SG" sz="2000" b="1" dirty="0" err="1">
                <a:ln w="50800"/>
                <a:solidFill>
                  <a:schemeClr val="bg1">
                    <a:shade val="50000"/>
                  </a:schemeClr>
                </a:solidFill>
              </a:rPr>
              <a:t>Isa</a:t>
            </a:r>
            <a:r>
              <a:rPr lang="en-SG" sz="2000" b="1" dirty="0">
                <a:ln w="50800"/>
                <a:solidFill>
                  <a:schemeClr val="bg1">
                    <a:shade val="50000"/>
                  </a:schemeClr>
                </a:solidFill>
              </a:rPr>
              <a:t> 40:3)</a:t>
            </a:r>
          </a:p>
          <a:p>
            <a:pPr>
              <a:defRPr/>
            </a:pPr>
            <a:endParaRPr lang="en-SG" sz="2000" b="1" dirty="0">
              <a:ln w="50800"/>
              <a:solidFill>
                <a:schemeClr val="bg1">
                  <a:shade val="50000"/>
                </a:schemeClr>
              </a:solidFill>
            </a:endParaRPr>
          </a:p>
          <a:p>
            <a:pPr>
              <a:defRPr/>
            </a:pPr>
            <a:r>
              <a:rPr lang="en-SG" sz="2000" b="1" dirty="0">
                <a:ln w="50800"/>
                <a:solidFill>
                  <a:schemeClr val="bg1">
                    <a:shade val="50000"/>
                  </a:schemeClr>
                </a:solidFill>
              </a:rPr>
              <a:t>His Message: Repent! The </a:t>
            </a:r>
            <a:r>
              <a:rPr lang="en-SG" sz="2000" b="1" dirty="0">
                <a:ln w="50800"/>
                <a:solidFill>
                  <a:srgbClr val="FF0000"/>
                </a:solidFill>
                <a:effectLst>
                  <a:outerShdw blurRad="38100" dist="38100" dir="2700000" algn="tl">
                    <a:srgbClr val="000000">
                      <a:alpha val="43137"/>
                    </a:srgbClr>
                  </a:outerShdw>
                </a:effectLst>
              </a:rPr>
              <a:t>kingdom</a:t>
            </a:r>
            <a:r>
              <a:rPr lang="en-SG" sz="2000" b="1" dirty="0">
                <a:ln w="50800"/>
                <a:solidFill>
                  <a:schemeClr val="bg1">
                    <a:shade val="50000"/>
                  </a:schemeClr>
                </a:solidFill>
              </a:rPr>
              <a:t> of God is near and you’ve got to be ready. Being Abraham’s descendant isn’t enough, you have to get your heart right with God. The Son of God and Lamb of God (cf. Isaiah 53) is coming; he is greater than I and will baptize with the Holy Spirit (those who believe) and with fire (those who don’t believe).</a:t>
            </a:r>
          </a:p>
          <a:p>
            <a:pPr>
              <a:defRPr/>
            </a:pPr>
            <a:endParaRPr lang="en-SG" sz="2000" b="1" dirty="0">
              <a:ln w="50800"/>
              <a:solidFill>
                <a:schemeClr val="bg1">
                  <a:shade val="50000"/>
                </a:schemeClr>
              </a:solidFill>
            </a:endParaRPr>
          </a:p>
          <a:p>
            <a:pPr>
              <a:defRPr/>
            </a:pPr>
            <a:r>
              <a:rPr lang="en-SG" sz="2000" b="1" dirty="0">
                <a:ln w="50800"/>
                <a:solidFill>
                  <a:schemeClr val="bg1">
                    <a:shade val="50000"/>
                  </a:schemeClr>
                </a:solidFill>
              </a:rPr>
              <a:t>His Method: Baptized </a:t>
            </a:r>
            <a:r>
              <a:rPr lang="en-SG" sz="2000" b="1" dirty="0">
                <a:ln w="50800"/>
                <a:solidFill>
                  <a:srgbClr val="FF0000"/>
                </a:solidFill>
                <a:effectLst>
                  <a:outerShdw blurRad="38100" dist="38100" dir="2700000" algn="tl">
                    <a:srgbClr val="000000">
                      <a:alpha val="43137"/>
                    </a:srgbClr>
                  </a:outerShdw>
                </a:effectLst>
              </a:rPr>
              <a:t>Jews</a:t>
            </a:r>
            <a:r>
              <a:rPr lang="en-SG" sz="2000" b="1" dirty="0">
                <a:ln w="50800"/>
                <a:solidFill>
                  <a:schemeClr val="bg1">
                    <a:shade val="50000"/>
                  </a:schemeClr>
                </a:solidFill>
              </a:rPr>
              <a:t>, which had never been done. Gentile converts to Judaism, </a:t>
            </a:r>
            <a:r>
              <a:rPr lang="en-SG" sz="2000" b="1" i="1" dirty="0">
                <a:ln w="50800"/>
                <a:solidFill>
                  <a:schemeClr val="bg1">
                    <a:shade val="50000"/>
                  </a:schemeClr>
                </a:solidFill>
              </a:rPr>
              <a:t>proselytes, </a:t>
            </a:r>
            <a:r>
              <a:rPr lang="en-SG" sz="2000" b="1" dirty="0">
                <a:ln w="50800"/>
                <a:solidFill>
                  <a:schemeClr val="bg1">
                    <a:shade val="50000"/>
                  </a:schemeClr>
                </a:solidFill>
              </a:rPr>
              <a:t>were publicly baptized as the final step in their conversion. Jews presumed a close relationship with God because of God’s covenant with their fathers. It was a great act of humility for a Jew to be baptized (the Pharisees and Sadducees wouldn’t submit to it) and it prepared people to follow Jesus (Luke 7:29-30).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800" decel="100000"/>
                                        <p:tgtEl>
                                          <p:spTgt spid="6">
                                            <p:bg/>
                                          </p:spTgt>
                                        </p:tgtEl>
                                      </p:cBhvr>
                                    </p:animEffect>
                                    <p:anim calcmode="lin" valueType="num">
                                      <p:cBhvr>
                                        <p:cTn id="8" dur="800" decel="100000" fill="hold"/>
                                        <p:tgtEl>
                                          <p:spTgt spid="6">
                                            <p:bg/>
                                          </p:spTgt>
                                        </p:tgtEl>
                                        <p:attrNameLst>
                                          <p:attrName>style.rotation</p:attrName>
                                        </p:attrNameLst>
                                      </p:cBhvr>
                                      <p:tavLst>
                                        <p:tav tm="0">
                                          <p:val>
                                            <p:fltVal val="-90"/>
                                          </p:val>
                                        </p:tav>
                                        <p:tav tm="100000">
                                          <p:val>
                                            <p:fltVal val="0"/>
                                          </p:val>
                                        </p:tav>
                                      </p:tavLst>
                                    </p:anim>
                                    <p:anim calcmode="lin" valueType="num">
                                      <p:cBhvr>
                                        <p:cTn id="9" dur="800" decel="100000" fill="hold"/>
                                        <p:tgtEl>
                                          <p:spTgt spid="6">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800" decel="100000"/>
                                        <p:tgtEl>
                                          <p:spTgt spid="6">
                                            <p:txEl>
                                              <p:pRg st="0" end="0"/>
                                            </p:txEl>
                                          </p:spTgt>
                                        </p:tgtEl>
                                      </p:cBhvr>
                                    </p:animEffect>
                                    <p:anim calcmode="lin" valueType="num">
                                      <p:cBhvr>
                                        <p:cTn id="16"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800" decel="100000"/>
                                        <p:tgtEl>
                                          <p:spTgt spid="6">
                                            <p:txEl>
                                              <p:pRg st="1" end="1"/>
                                            </p:txEl>
                                          </p:spTgt>
                                        </p:tgtEl>
                                      </p:cBhvr>
                                    </p:animEffect>
                                    <p:anim calcmode="lin" valueType="num">
                                      <p:cBhvr>
                                        <p:cTn id="24"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800" decel="100000"/>
                                        <p:tgtEl>
                                          <p:spTgt spid="6">
                                            <p:txEl>
                                              <p:pRg st="3" end="3"/>
                                            </p:txEl>
                                          </p:spTgt>
                                        </p:tgtEl>
                                      </p:cBhvr>
                                    </p:animEffect>
                                    <p:anim calcmode="lin" valueType="num">
                                      <p:cBhvr>
                                        <p:cTn id="32" dur="800" decel="100000" fill="hold"/>
                                        <p:tgtEl>
                                          <p:spTgt spid="6">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6">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6">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800" decel="100000"/>
                                        <p:tgtEl>
                                          <p:spTgt spid="6">
                                            <p:txEl>
                                              <p:pRg st="5" end="5"/>
                                            </p:txEl>
                                          </p:spTgt>
                                        </p:tgtEl>
                                      </p:cBhvr>
                                    </p:animEffect>
                                    <p:anim calcmode="lin" valueType="num">
                                      <p:cBhvr>
                                        <p:cTn id="40" dur="800" decel="100000" fill="hold"/>
                                        <p:tgtEl>
                                          <p:spTgt spid="6">
                                            <p:txEl>
                                              <p:pRg st="5" end="5"/>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6">
                                            <p:txEl>
                                              <p:pRg st="5" end="5"/>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6">
                                            <p:txEl>
                                              <p:pRg st="5" end="5"/>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
                                            <p:txEl>
                                              <p:pRg st="5" end="5"/>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0" y="285728"/>
            <a:ext cx="9715536" cy="769441"/>
          </a:xfrm>
          <a:prstGeom prst="rect">
            <a:avLst/>
          </a:prstGeom>
          <a:noFill/>
        </p:spPr>
        <p:txBody>
          <a:bodyPr>
            <a:spAutoFit/>
            <a:scene3d>
              <a:camera prst="orthographicFront"/>
              <a:lightRig rig="threePt" dir="t"/>
            </a:scene3d>
            <a:sp3d extrusionH="57150">
              <a:bevelT w="38100" h="38100"/>
            </a:sp3d>
          </a:bodyPr>
          <a:lstStyle/>
          <a:p>
            <a:pPr algn="ctr">
              <a:defRPr/>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Significance of Jesus’ Baptism</a:t>
            </a:r>
            <a:endParaRPr lang="en-S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
        <p:nvSpPr>
          <p:cNvPr id="6" name="Rectangle 5"/>
          <p:cNvSpPr/>
          <p:nvPr/>
        </p:nvSpPr>
        <p:spPr>
          <a:xfrm>
            <a:off x="785786" y="1285860"/>
            <a:ext cx="4714908" cy="452431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defRPr/>
            </a:pPr>
            <a:r>
              <a:rPr lang="en-SG" dirty="0">
                <a:latin typeface="Arial" pitchFamily="34" charset="0"/>
                <a:cs typeface="Arial" pitchFamily="34" charset="0"/>
              </a:rPr>
              <a:t>· Jesus </a:t>
            </a:r>
            <a:r>
              <a:rPr lang="en-SG" dirty="0">
                <a:solidFill>
                  <a:srgbClr val="FF0000"/>
                </a:solidFill>
                <a:effectLst>
                  <a:outerShdw blurRad="38100" dist="38100" dir="2700000" algn="tl">
                    <a:srgbClr val="000000">
                      <a:alpha val="43137"/>
                    </a:srgbClr>
                  </a:outerShdw>
                </a:effectLst>
                <a:latin typeface="Arial" pitchFamily="34" charset="0"/>
                <a:cs typeface="Arial" pitchFamily="34" charset="0"/>
              </a:rPr>
              <a:t>identifies</a:t>
            </a:r>
            <a:r>
              <a:rPr lang="en-SG" dirty="0">
                <a:latin typeface="Arial" pitchFamily="34" charset="0"/>
                <a:cs typeface="Arial" pitchFamily="34" charset="0"/>
              </a:rPr>
              <a:t> with Israel, like in his birth, circumcision and presentation at the temple.</a:t>
            </a:r>
          </a:p>
          <a:p>
            <a:pPr>
              <a:defRPr/>
            </a:pPr>
            <a:endParaRPr lang="en-SG" dirty="0">
              <a:latin typeface="Arial" pitchFamily="34" charset="0"/>
              <a:cs typeface="Arial" pitchFamily="34" charset="0"/>
            </a:endParaRPr>
          </a:p>
          <a:p>
            <a:pPr>
              <a:defRPr/>
            </a:pPr>
            <a:r>
              <a:rPr lang="en-SG" dirty="0">
                <a:latin typeface="Arial" pitchFamily="34" charset="0"/>
                <a:cs typeface="Arial" pitchFamily="34" charset="0"/>
              </a:rPr>
              <a:t>· His first public step toward </a:t>
            </a:r>
            <a:r>
              <a:rPr lang="en-SG" dirty="0">
                <a:solidFill>
                  <a:srgbClr val="FF0000"/>
                </a:solidFill>
                <a:effectLst>
                  <a:outerShdw blurRad="38100" dist="38100" dir="2700000" algn="tl">
                    <a:srgbClr val="000000">
                      <a:alpha val="43137"/>
                    </a:srgbClr>
                  </a:outerShdw>
                </a:effectLst>
                <a:latin typeface="Arial" pitchFamily="34" charset="0"/>
                <a:cs typeface="Arial" pitchFamily="34" charset="0"/>
              </a:rPr>
              <a:t>bearing</a:t>
            </a:r>
            <a:r>
              <a:rPr lang="en-SG" dirty="0">
                <a:latin typeface="Arial" pitchFamily="34" charset="0"/>
                <a:cs typeface="Arial" pitchFamily="34" charset="0"/>
              </a:rPr>
              <a:t> our sin (baptism was for repentance, for which he had no need) and for being our mediator.</a:t>
            </a:r>
          </a:p>
          <a:p>
            <a:pPr>
              <a:defRPr/>
            </a:pPr>
            <a:endParaRPr lang="en-SG" dirty="0">
              <a:latin typeface="Arial" pitchFamily="34" charset="0"/>
              <a:cs typeface="Arial" pitchFamily="34" charset="0"/>
            </a:endParaRPr>
          </a:p>
          <a:p>
            <a:pPr>
              <a:defRPr/>
            </a:pPr>
            <a:r>
              <a:rPr lang="en-SG" dirty="0">
                <a:latin typeface="Arial" pitchFamily="34" charset="0"/>
                <a:cs typeface="Arial" pitchFamily="34" charset="0"/>
              </a:rPr>
              <a:t>· “</a:t>
            </a:r>
            <a:r>
              <a:rPr lang="en-SG" dirty="0" err="1">
                <a:solidFill>
                  <a:srgbClr val="FF0000"/>
                </a:solidFill>
                <a:effectLst>
                  <a:outerShdw blurRad="38100" dist="38100" dir="2700000" algn="tl">
                    <a:srgbClr val="000000">
                      <a:alpha val="43137"/>
                    </a:srgbClr>
                  </a:outerShdw>
                </a:effectLst>
                <a:latin typeface="Arial" pitchFamily="34" charset="0"/>
                <a:cs typeface="Arial" pitchFamily="34" charset="0"/>
              </a:rPr>
              <a:t>Fulfill</a:t>
            </a:r>
            <a:r>
              <a:rPr lang="en-SG" dirty="0">
                <a:latin typeface="Arial" pitchFamily="34" charset="0"/>
                <a:cs typeface="Arial" pitchFamily="34" charset="0"/>
              </a:rPr>
              <a:t> all righteousness” (Mt 3:15) is consistent with Isaiah 53:11-12.</a:t>
            </a:r>
          </a:p>
        </p:txBody>
      </p:sp>
      <p:pic>
        <p:nvPicPr>
          <p:cNvPr id="5" name="Picture 4" descr="jesusbaptism2.jpg"/>
          <p:cNvPicPr>
            <a:picLocks noChangeAspect="1"/>
          </p:cNvPicPr>
          <p:nvPr/>
        </p:nvPicPr>
        <p:blipFill>
          <a:blip r:embed="rId2" cstate="print"/>
          <a:stretch>
            <a:fillRect/>
          </a:stretch>
        </p:blipFill>
        <p:spPr>
          <a:xfrm>
            <a:off x="5429256" y="1571612"/>
            <a:ext cx="3150749" cy="4411363"/>
          </a:xfrm>
          <a:prstGeom prst="rect">
            <a:avLst/>
          </a:prstGeom>
          <a:effectLst>
            <a:reflection blurRad="6350" stA="52000" endA="300" endPos="35000" dir="5400000" sy="-100000" algn="bl" rotWithShape="0"/>
          </a:effectLst>
          <a:scene3d>
            <a:camera prst="perspectiveContrastingLeftFacing"/>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800" decel="100000"/>
                                        <p:tgtEl>
                                          <p:spTgt spid="6">
                                            <p:bg/>
                                          </p:spTgt>
                                        </p:tgtEl>
                                      </p:cBhvr>
                                    </p:animEffect>
                                    <p:anim calcmode="lin" valueType="num">
                                      <p:cBhvr>
                                        <p:cTn id="8" dur="800" decel="100000" fill="hold"/>
                                        <p:tgtEl>
                                          <p:spTgt spid="6">
                                            <p:bg/>
                                          </p:spTgt>
                                        </p:tgtEl>
                                        <p:attrNameLst>
                                          <p:attrName>style.rotation</p:attrName>
                                        </p:attrNameLst>
                                      </p:cBhvr>
                                      <p:tavLst>
                                        <p:tav tm="0">
                                          <p:val>
                                            <p:fltVal val="-90"/>
                                          </p:val>
                                        </p:tav>
                                        <p:tav tm="100000">
                                          <p:val>
                                            <p:fltVal val="0"/>
                                          </p:val>
                                        </p:tav>
                                      </p:tavLst>
                                    </p:anim>
                                    <p:anim calcmode="lin" valueType="num">
                                      <p:cBhvr>
                                        <p:cTn id="9" dur="800" decel="100000" fill="hold"/>
                                        <p:tgtEl>
                                          <p:spTgt spid="6">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bg/>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800" decel="100000"/>
                                        <p:tgtEl>
                                          <p:spTgt spid="6">
                                            <p:txEl>
                                              <p:pRg st="0" end="0"/>
                                            </p:txEl>
                                          </p:spTgt>
                                        </p:tgtEl>
                                      </p:cBhvr>
                                    </p:animEffect>
                                    <p:anim calcmode="lin" valueType="num">
                                      <p:cBhvr>
                                        <p:cTn id="18"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800" decel="100000"/>
                                        <p:tgtEl>
                                          <p:spTgt spid="6">
                                            <p:txEl>
                                              <p:pRg st="2" end="2"/>
                                            </p:txEl>
                                          </p:spTgt>
                                        </p:tgtEl>
                                      </p:cBhvr>
                                    </p:animEffect>
                                    <p:anim calcmode="lin" valueType="num">
                                      <p:cBhvr>
                                        <p:cTn id="28"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800" decel="100000"/>
                                        <p:tgtEl>
                                          <p:spTgt spid="6">
                                            <p:txEl>
                                              <p:pRg st="4" end="4"/>
                                            </p:txEl>
                                          </p:spTgt>
                                        </p:tgtEl>
                                      </p:cBhvr>
                                    </p:animEffect>
                                    <p:anim calcmode="lin" valueType="num">
                                      <p:cBhvr>
                                        <p:cTn id="38" dur="800" decel="100000" fill="hold"/>
                                        <p:tgtEl>
                                          <p:spTgt spid="6">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6">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6">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6">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6">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500034" y="1214422"/>
            <a:ext cx="5324484" cy="600164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b="1" dirty="0">
                <a:solidFill>
                  <a:schemeClr val="bg1"/>
                </a:solidFill>
                <a:latin typeface="Arial" charset="0"/>
                <a:cs typeface="Arial" charset="0"/>
              </a:rPr>
              <a:t>Jesus’ ministry is punctuated by two events: </a:t>
            </a:r>
          </a:p>
          <a:p>
            <a:pPr>
              <a:spcBef>
                <a:spcPct val="50000"/>
              </a:spcBef>
              <a:defRPr/>
            </a:pPr>
            <a:r>
              <a:rPr lang="en-US" b="1" dirty="0">
                <a:solidFill>
                  <a:schemeClr val="bg1"/>
                </a:solidFill>
                <a:latin typeface="Arial" charset="0"/>
                <a:cs typeface="Arial" charset="0"/>
              </a:rPr>
              <a:t>______________ (identification with humanity) and </a:t>
            </a:r>
          </a:p>
          <a:p>
            <a:pPr>
              <a:spcBef>
                <a:spcPct val="50000"/>
              </a:spcBef>
              <a:defRPr/>
            </a:pPr>
            <a:r>
              <a:rPr lang="en-US" b="1" dirty="0">
                <a:solidFill>
                  <a:schemeClr val="bg1"/>
                </a:solidFill>
                <a:latin typeface="Arial" charset="0"/>
                <a:cs typeface="Arial" charset="0"/>
              </a:rPr>
              <a:t>______________________________ (resolving human dilemma)</a:t>
            </a:r>
          </a:p>
          <a:p>
            <a:pPr>
              <a:spcBef>
                <a:spcPct val="50000"/>
              </a:spcBef>
              <a:defRPr/>
            </a:pPr>
            <a:r>
              <a:rPr lang="en-US" b="1" i="1" dirty="0">
                <a:solidFill>
                  <a:schemeClr val="bg1"/>
                </a:solidFill>
                <a:latin typeface="Arial" charset="0"/>
                <a:cs typeface="Times New Roman" pitchFamily="18" charset="0"/>
              </a:rPr>
              <a:t>Early Judean Ministry: Year of ___________________.</a:t>
            </a:r>
          </a:p>
          <a:p>
            <a:pPr>
              <a:spcBef>
                <a:spcPct val="50000"/>
              </a:spcBef>
              <a:defRPr/>
            </a:pPr>
            <a:r>
              <a:rPr lang="en-US" b="1" i="1" dirty="0">
                <a:solidFill>
                  <a:schemeClr val="bg1"/>
                </a:solidFill>
                <a:latin typeface="Arial" charset="0"/>
                <a:cs typeface="Times New Roman" pitchFamily="18" charset="0"/>
              </a:rPr>
              <a:t>Galilean Ministry: Year of _____________  (Luke 10:1) </a:t>
            </a:r>
          </a:p>
          <a:p>
            <a:pPr>
              <a:spcBef>
                <a:spcPct val="50000"/>
              </a:spcBef>
              <a:defRPr/>
            </a:pPr>
            <a:r>
              <a:rPr lang="en-US" b="1" i="1" dirty="0" err="1">
                <a:solidFill>
                  <a:schemeClr val="bg1"/>
                </a:solidFill>
                <a:latin typeface="Arial" charset="0"/>
                <a:cs typeface="Times New Roman" pitchFamily="18" charset="0"/>
              </a:rPr>
              <a:t>Perean</a:t>
            </a:r>
            <a:r>
              <a:rPr lang="en-US" b="1" i="1" dirty="0">
                <a:solidFill>
                  <a:schemeClr val="bg1"/>
                </a:solidFill>
                <a:latin typeface="Arial" charset="0"/>
                <a:cs typeface="Times New Roman" pitchFamily="18" charset="0"/>
              </a:rPr>
              <a:t> Ministry: Period of _________________.</a:t>
            </a:r>
            <a:r>
              <a:rPr lang="en-US" b="1" dirty="0">
                <a:latin typeface="Arial" charset="0"/>
                <a:cs typeface="Arial" charset="0"/>
              </a:rPr>
              <a:t> </a:t>
            </a:r>
            <a:endParaRPr lang="en-US" b="1" dirty="0">
              <a:cs typeface="Times New Roman" pitchFamily="18" charset="0"/>
            </a:endParaRPr>
          </a:p>
          <a:p>
            <a:pPr>
              <a:spcBef>
                <a:spcPct val="50000"/>
              </a:spcBef>
              <a:defRPr/>
            </a:pPr>
            <a:endParaRPr lang="en-US" b="1" dirty="0"/>
          </a:p>
        </p:txBody>
      </p:sp>
      <p:sp>
        <p:nvSpPr>
          <p:cNvPr id="9220" name="Text Box 4"/>
          <p:cNvSpPr txBox="1">
            <a:spLocks noChangeArrowheads="1"/>
          </p:cNvSpPr>
          <p:nvPr/>
        </p:nvSpPr>
        <p:spPr bwMode="auto">
          <a:xfrm>
            <a:off x="571500" y="2071688"/>
            <a:ext cx="2133600" cy="519112"/>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BAPTISM</a:t>
            </a:r>
          </a:p>
        </p:txBody>
      </p:sp>
      <p:sp>
        <p:nvSpPr>
          <p:cNvPr id="9221" name="Text Box 5"/>
          <p:cNvSpPr txBox="1">
            <a:spLocks noChangeArrowheads="1"/>
          </p:cNvSpPr>
          <p:nvPr/>
        </p:nvSpPr>
        <p:spPr bwMode="auto">
          <a:xfrm>
            <a:off x="500063" y="2928938"/>
            <a:ext cx="5486400" cy="519112"/>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CRUCIFIXION/RESURRECTION</a:t>
            </a:r>
          </a:p>
        </p:txBody>
      </p:sp>
      <p:sp>
        <p:nvSpPr>
          <p:cNvPr id="9222" name="Text Box 6"/>
          <p:cNvSpPr txBox="1">
            <a:spLocks noChangeArrowheads="1"/>
          </p:cNvSpPr>
          <p:nvPr/>
        </p:nvSpPr>
        <p:spPr bwMode="auto">
          <a:xfrm>
            <a:off x="0" y="4286250"/>
            <a:ext cx="2819400" cy="519113"/>
          </a:xfrm>
          <a:prstGeom prst="rect">
            <a:avLst/>
          </a:prstGeom>
          <a:noFill/>
          <a:ln w="9525">
            <a:noFill/>
            <a:miter lim="800000"/>
            <a:headEnd/>
            <a:tailEnd/>
          </a:ln>
        </p:spPr>
        <p:txBody>
          <a:bodyPr>
            <a:spAutoFit/>
          </a:bodyPr>
          <a:lstStyle/>
          <a:p>
            <a:pPr lvl="1">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OBSCURITY</a:t>
            </a:r>
          </a:p>
        </p:txBody>
      </p:sp>
      <p:sp>
        <p:nvSpPr>
          <p:cNvPr id="9223" name="Text Box 7"/>
          <p:cNvSpPr txBox="1">
            <a:spLocks noChangeArrowheads="1"/>
          </p:cNvSpPr>
          <p:nvPr/>
        </p:nvSpPr>
        <p:spPr bwMode="auto">
          <a:xfrm>
            <a:off x="500063" y="5143500"/>
            <a:ext cx="2590800" cy="519113"/>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POPULARITY</a:t>
            </a:r>
          </a:p>
        </p:txBody>
      </p:sp>
      <p:sp>
        <p:nvSpPr>
          <p:cNvPr id="9224" name="Text Box 8"/>
          <p:cNvSpPr txBox="1">
            <a:spLocks noChangeArrowheads="1"/>
          </p:cNvSpPr>
          <p:nvPr/>
        </p:nvSpPr>
        <p:spPr bwMode="auto">
          <a:xfrm>
            <a:off x="500063" y="6072188"/>
            <a:ext cx="2667000" cy="519112"/>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REJECTION</a:t>
            </a:r>
          </a:p>
        </p:txBody>
      </p:sp>
      <p:pic>
        <p:nvPicPr>
          <p:cNvPr id="9225" name="Picture 9" descr="C:\WINDOWS\Profiles\Tim\My Documents\NT Survey\Ani-Jesus.gif"/>
          <p:cNvPicPr>
            <a:picLocks noChangeAspect="1" noChangeArrowheads="1" noCrop="1"/>
          </p:cNvPicPr>
          <p:nvPr/>
        </p:nvPicPr>
        <p:blipFill>
          <a:blip r:embed="rId3" cstate="print"/>
          <a:srcRect/>
          <a:stretch>
            <a:fillRect/>
          </a:stretch>
        </p:blipFill>
        <p:spPr bwMode="auto">
          <a:xfrm flipH="1">
            <a:off x="4786314" y="4429132"/>
            <a:ext cx="1391910" cy="2071702"/>
          </a:xfrm>
          <a:prstGeom prst="rect">
            <a:avLst/>
          </a:prstGeom>
          <a:noFill/>
          <a:ln w="9525">
            <a:noFill/>
            <a:miter lim="800000"/>
            <a:headEnd/>
            <a:tailEnd/>
          </a:ln>
          <a:effectLst>
            <a:reflection blurRad="6350" stA="52000" endA="300" endPos="35000" dir="5400000" sy="-100000" algn="bl" rotWithShape="0"/>
          </a:effectLst>
          <a:scene3d>
            <a:camera prst="perspectiveContrastingLeftFacing"/>
            <a:lightRig rig="threePt" dir="t"/>
          </a:scene3d>
          <a:sp3d>
            <a:bevelT/>
          </a:sp3d>
        </p:spPr>
      </p:pic>
      <p:sp>
        <p:nvSpPr>
          <p:cNvPr id="10" name="Rectangle 9"/>
          <p:cNvSpPr/>
          <p:nvPr/>
        </p:nvSpPr>
        <p:spPr>
          <a:xfrm>
            <a:off x="0" y="285728"/>
            <a:ext cx="8929718" cy="830997"/>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Overview of Jesus’ Ministry</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12" name="Picture 11" descr="MAP-Jesus-1a.jpg"/>
          <p:cNvPicPr>
            <a:picLocks noChangeAspect="1"/>
          </p:cNvPicPr>
          <p:nvPr/>
        </p:nvPicPr>
        <p:blipFill>
          <a:blip r:embed="rId4" cstate="print"/>
          <a:stretch>
            <a:fillRect/>
          </a:stretch>
        </p:blipFill>
        <p:spPr>
          <a:xfrm>
            <a:off x="6215074" y="1357298"/>
            <a:ext cx="2552702" cy="51196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499"/>
                                          </p:stCondLst>
                                        </p:cTn>
                                        <p:tgtEl>
                                          <p:spTgt spid="921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2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224"/>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P spid="9221" grpId="0" autoUpdateAnimBg="0"/>
      <p:bldP spid="9222" grpId="0" autoUpdateAnimBg="0"/>
      <p:bldP spid="9223" grpId="0" autoUpdateAnimBg="0"/>
      <p:bldP spid="922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0" y="0"/>
            <a:ext cx="8929718" cy="1569660"/>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Early Judean Ministry: </a:t>
            </a:r>
          </a:p>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Year of Obscurity</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13" name="Picture 12" descr="Jesus-Year1.gif"/>
          <p:cNvPicPr>
            <a:picLocks noChangeAspect="1"/>
          </p:cNvPicPr>
          <p:nvPr/>
        </p:nvPicPr>
        <p:blipFill>
          <a:blip r:embed="rId2" cstate="print"/>
          <a:stretch>
            <a:fillRect/>
          </a:stretch>
        </p:blipFill>
        <p:spPr>
          <a:xfrm>
            <a:off x="714348" y="1785926"/>
            <a:ext cx="3395185" cy="45005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Rectangle 13"/>
          <p:cNvSpPr/>
          <p:nvPr/>
        </p:nvSpPr>
        <p:spPr>
          <a:xfrm>
            <a:off x="4572000" y="1595021"/>
            <a:ext cx="4572000" cy="4893647"/>
          </a:xfrm>
          <a:prstGeom prst="rect">
            <a:avLst/>
          </a:prstGeom>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defRPr/>
            </a:pPr>
            <a:r>
              <a:rPr lang="en-SG" b="1" dirty="0">
                <a:solidFill>
                  <a:schemeClr val="bg1"/>
                </a:solidFill>
              </a:rPr>
              <a:t>[1] Leaves Nazareth</a:t>
            </a:r>
            <a:br>
              <a:rPr lang="en-SG" b="1" dirty="0">
                <a:solidFill>
                  <a:schemeClr val="bg1"/>
                </a:solidFill>
              </a:rPr>
            </a:br>
            <a:r>
              <a:rPr lang="en-SG" b="1" dirty="0">
                <a:solidFill>
                  <a:schemeClr val="bg1"/>
                </a:solidFill>
              </a:rPr>
              <a:t>[2] Baptised by John</a:t>
            </a:r>
            <a:br>
              <a:rPr lang="en-SG" b="1" dirty="0">
                <a:solidFill>
                  <a:schemeClr val="bg1"/>
                </a:solidFill>
              </a:rPr>
            </a:br>
            <a:r>
              <a:rPr lang="en-SG" b="1" dirty="0">
                <a:solidFill>
                  <a:schemeClr val="bg1"/>
                </a:solidFill>
              </a:rPr>
              <a:t>[3] Wilderness Temptation</a:t>
            </a:r>
            <a:br>
              <a:rPr lang="en-SG" b="1" dirty="0">
                <a:solidFill>
                  <a:schemeClr val="bg1"/>
                </a:solidFill>
              </a:rPr>
            </a:br>
            <a:r>
              <a:rPr lang="en-SG" b="1" dirty="0">
                <a:solidFill>
                  <a:schemeClr val="bg1"/>
                </a:solidFill>
              </a:rPr>
              <a:t>[4] Call first 5 disciples</a:t>
            </a:r>
            <a:br>
              <a:rPr lang="en-SG" b="1" dirty="0">
                <a:solidFill>
                  <a:schemeClr val="bg1"/>
                </a:solidFill>
              </a:rPr>
            </a:br>
            <a:r>
              <a:rPr lang="en-SG" b="1" dirty="0">
                <a:solidFill>
                  <a:schemeClr val="bg1"/>
                </a:solidFill>
              </a:rPr>
              <a:t>[5] Returns to Galilee - </a:t>
            </a:r>
            <a:r>
              <a:rPr lang="en-SG" b="1" dirty="0" err="1">
                <a:solidFill>
                  <a:schemeClr val="bg1"/>
                </a:solidFill>
              </a:rPr>
              <a:t>Cana</a:t>
            </a:r>
            <a:r>
              <a:rPr lang="en-SG" b="1" dirty="0">
                <a:solidFill>
                  <a:schemeClr val="bg1"/>
                </a:solidFill>
              </a:rPr>
              <a:t/>
            </a:r>
            <a:br>
              <a:rPr lang="en-SG" b="1" dirty="0">
                <a:solidFill>
                  <a:schemeClr val="bg1"/>
                </a:solidFill>
              </a:rPr>
            </a:br>
            <a:r>
              <a:rPr lang="en-SG" b="1" dirty="0">
                <a:solidFill>
                  <a:schemeClr val="bg1"/>
                </a:solidFill>
              </a:rPr>
              <a:t>[6] Stays in Capernaum                  [7] To Jerusalem for Passover (cleansing of Temple, Nicodemus)</a:t>
            </a:r>
            <a:br>
              <a:rPr lang="en-SG" b="1" dirty="0">
                <a:solidFill>
                  <a:schemeClr val="bg1"/>
                </a:solidFill>
              </a:rPr>
            </a:br>
            <a:r>
              <a:rPr lang="en-SG" b="1" dirty="0">
                <a:solidFill>
                  <a:schemeClr val="bg1"/>
                </a:solidFill>
              </a:rPr>
              <a:t>[8] Judean countryside – Disciples baptise believers</a:t>
            </a:r>
            <a:br>
              <a:rPr lang="en-SG" b="1" dirty="0">
                <a:solidFill>
                  <a:schemeClr val="bg1"/>
                </a:solidFill>
              </a:rPr>
            </a:br>
            <a:r>
              <a:rPr lang="en-SG" b="1" dirty="0">
                <a:solidFill>
                  <a:schemeClr val="bg1"/>
                </a:solidFill>
              </a:rPr>
              <a:t>[9] Samaritan woman</a:t>
            </a:r>
            <a:br>
              <a:rPr lang="en-SG" b="1" dirty="0">
                <a:solidFill>
                  <a:schemeClr val="bg1"/>
                </a:solidFill>
              </a:rPr>
            </a:br>
            <a:r>
              <a:rPr lang="en-SG" b="1" dirty="0">
                <a:solidFill>
                  <a:schemeClr val="bg1"/>
                </a:solidFill>
              </a:rPr>
              <a:t>[10] Heals official’s son</a:t>
            </a:r>
            <a:br>
              <a:rPr lang="en-SG" b="1" dirty="0">
                <a:solidFill>
                  <a:schemeClr val="bg1"/>
                </a:solidFill>
              </a:rPr>
            </a:br>
            <a:r>
              <a:rPr lang="en-SG" b="1" dirty="0">
                <a:solidFill>
                  <a:schemeClr val="bg1"/>
                </a:solidFill>
              </a:rPr>
              <a:t>[11] Preaches in Nazareth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639735"/>
            <a:ext cx="1676400" cy="16764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0" y="0"/>
            <a:ext cx="8929718" cy="1569660"/>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Galilean Ministry: </a:t>
            </a:r>
          </a:p>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Year of Popularity</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3" name="Picture 2" descr="Jesus-Year2.gif"/>
          <p:cNvPicPr>
            <a:picLocks noChangeAspect="1"/>
          </p:cNvPicPr>
          <p:nvPr/>
        </p:nvPicPr>
        <p:blipFill>
          <a:blip r:embed="rId2" cstate="print"/>
          <a:stretch>
            <a:fillRect/>
          </a:stretch>
        </p:blipFill>
        <p:spPr>
          <a:xfrm>
            <a:off x="714348" y="1928802"/>
            <a:ext cx="3071834" cy="41434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8369" name="Rectangle 1"/>
          <p:cNvSpPr>
            <a:spLocks noChangeArrowheads="1"/>
          </p:cNvSpPr>
          <p:nvPr/>
        </p:nvSpPr>
        <p:spPr bwMode="auto">
          <a:xfrm>
            <a:off x="4143372" y="1785926"/>
            <a:ext cx="5000628" cy="452431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sp3d extrusionH="57150">
              <a:bevelT w="38100" h="38100"/>
            </a:sp3d>
          </a:bodyPr>
          <a:lstStyle/>
          <a:p>
            <a:pPr eaLnBrk="0" hangingPunct="0">
              <a:defRPr/>
            </a:pPr>
            <a:r>
              <a:rPr lang="en-US" sz="1800" b="1" dirty="0">
                <a:solidFill>
                  <a:schemeClr val="bg1"/>
                </a:solidFill>
                <a:latin typeface="Arial" pitchFamily="34" charset="0"/>
                <a:ea typeface="Times New Roman" pitchFamily="18" charset="0"/>
                <a:cs typeface="Arial" pitchFamily="34" charset="0"/>
              </a:rPr>
              <a:t>[1] To Capernaum – heals madman and Peter’s Mother-in-Law</a:t>
            </a:r>
            <a:endParaRPr lang="en-US" sz="1800" b="1" dirty="0">
              <a:solidFill>
                <a:schemeClr val="bg1"/>
              </a:solidFill>
            </a:endParaRPr>
          </a:p>
          <a:p>
            <a:pPr eaLnBrk="0" hangingPunct="0">
              <a:defRPr/>
            </a:pPr>
            <a:r>
              <a:rPr lang="en-US" sz="1800" b="1" dirty="0">
                <a:solidFill>
                  <a:schemeClr val="bg1"/>
                </a:solidFill>
                <a:latin typeface="Arial" pitchFamily="34" charset="0"/>
                <a:ea typeface="Times New Roman" pitchFamily="18" charset="0"/>
                <a:cs typeface="Arial" pitchFamily="34" charset="0"/>
              </a:rPr>
              <a:t>[2] Travels through Galilee preaching and healing (e.g. Leper)</a:t>
            </a:r>
            <a:br>
              <a:rPr lang="en-US" sz="1800" b="1" dirty="0">
                <a:solidFill>
                  <a:schemeClr val="bg1"/>
                </a:solidFill>
                <a:latin typeface="Arial" pitchFamily="34" charset="0"/>
                <a:ea typeface="Times New Roman" pitchFamily="18" charset="0"/>
                <a:cs typeface="Arial" pitchFamily="34" charset="0"/>
              </a:rPr>
            </a:br>
            <a:r>
              <a:rPr lang="en-US" sz="1800" b="1" dirty="0">
                <a:solidFill>
                  <a:schemeClr val="bg1"/>
                </a:solidFill>
                <a:latin typeface="Arial" pitchFamily="34" charset="0"/>
                <a:ea typeface="Times New Roman" pitchFamily="18" charset="0"/>
                <a:cs typeface="Arial" pitchFamily="34" charset="0"/>
              </a:rPr>
              <a:t>[3] In Capernaum heals paralyzed man and calls Mathew.</a:t>
            </a:r>
            <a:endParaRPr lang="en-US" sz="1800" b="1" dirty="0">
              <a:solidFill>
                <a:schemeClr val="bg1"/>
              </a:solidFill>
              <a:ea typeface="Times New Roman" pitchFamily="18" charset="0"/>
              <a:cs typeface="Times New Roman" pitchFamily="18" charset="0"/>
            </a:endParaRPr>
          </a:p>
          <a:p>
            <a:pPr eaLnBrk="0" hangingPunct="0">
              <a:defRPr/>
            </a:pPr>
            <a:r>
              <a:rPr lang="en-US" sz="1800" b="1" dirty="0">
                <a:solidFill>
                  <a:schemeClr val="bg1"/>
                </a:solidFill>
                <a:latin typeface="Arial" pitchFamily="34" charset="0"/>
                <a:ea typeface="Times New Roman" pitchFamily="18" charset="0"/>
                <a:cs typeface="Arial" pitchFamily="34" charset="0"/>
              </a:rPr>
              <a:t>[4] To Jerusalem for Passover – heals crippled man by pool of Bethesda.</a:t>
            </a:r>
            <a:br>
              <a:rPr lang="en-US" sz="1800" b="1" dirty="0">
                <a:solidFill>
                  <a:schemeClr val="bg1"/>
                </a:solidFill>
                <a:latin typeface="Arial" pitchFamily="34" charset="0"/>
                <a:ea typeface="Times New Roman" pitchFamily="18" charset="0"/>
                <a:cs typeface="Arial" pitchFamily="34" charset="0"/>
              </a:rPr>
            </a:br>
            <a:r>
              <a:rPr lang="en-US" sz="1800" b="1" dirty="0">
                <a:solidFill>
                  <a:schemeClr val="bg1"/>
                </a:solidFill>
                <a:latin typeface="Arial" pitchFamily="34" charset="0"/>
                <a:ea typeface="Times New Roman" pitchFamily="18" charset="0"/>
                <a:cs typeface="Arial" pitchFamily="34" charset="0"/>
              </a:rPr>
              <a:t>[5] Return to Galilee – heals man with shriveled hand and many others.</a:t>
            </a:r>
            <a:br>
              <a:rPr lang="en-US" sz="1800" b="1" dirty="0">
                <a:solidFill>
                  <a:schemeClr val="bg1"/>
                </a:solidFill>
                <a:latin typeface="Arial" pitchFamily="34" charset="0"/>
                <a:ea typeface="Times New Roman" pitchFamily="18" charset="0"/>
                <a:cs typeface="Arial" pitchFamily="34" charset="0"/>
              </a:rPr>
            </a:br>
            <a:r>
              <a:rPr lang="en-US" sz="1800" b="1" dirty="0">
                <a:solidFill>
                  <a:schemeClr val="bg1"/>
                </a:solidFill>
                <a:latin typeface="Arial" pitchFamily="34" charset="0"/>
                <a:ea typeface="Times New Roman" pitchFamily="18" charset="0"/>
                <a:cs typeface="Arial" pitchFamily="34" charset="0"/>
              </a:rPr>
              <a:t>[6] Selects 12 and gives sermon on Mount.</a:t>
            </a:r>
            <a:br>
              <a:rPr lang="en-US" sz="1800" b="1" dirty="0">
                <a:solidFill>
                  <a:schemeClr val="bg1"/>
                </a:solidFill>
                <a:latin typeface="Arial" pitchFamily="34" charset="0"/>
                <a:ea typeface="Times New Roman" pitchFamily="18" charset="0"/>
                <a:cs typeface="Arial" pitchFamily="34" charset="0"/>
              </a:rPr>
            </a:br>
            <a:r>
              <a:rPr lang="en-US" sz="1800" b="1" dirty="0">
                <a:solidFill>
                  <a:schemeClr val="bg1"/>
                </a:solidFill>
                <a:latin typeface="Arial" pitchFamily="34" charset="0"/>
                <a:ea typeface="Times New Roman" pitchFamily="18" charset="0"/>
                <a:cs typeface="Arial" pitchFamily="34" charset="0"/>
              </a:rPr>
              <a:t>[7] In Capernaum heals Centurion’s servant.</a:t>
            </a:r>
          </a:p>
          <a:p>
            <a:pPr eaLnBrk="0" hangingPunct="0">
              <a:defRPr/>
            </a:pPr>
            <a:r>
              <a:rPr lang="en-US" sz="1800" b="1" dirty="0">
                <a:solidFill>
                  <a:schemeClr val="bg1"/>
                </a:solidFill>
                <a:latin typeface="Arial" pitchFamily="34" charset="0"/>
                <a:ea typeface="Times New Roman" pitchFamily="18" charset="0"/>
                <a:cs typeface="Arial" pitchFamily="34" charset="0"/>
              </a:rPr>
              <a:t>[8]  In Nain brings widow’s son back to life.</a:t>
            </a:r>
            <a:br>
              <a:rPr lang="en-US" sz="1800" b="1" dirty="0">
                <a:solidFill>
                  <a:schemeClr val="bg1"/>
                </a:solidFill>
                <a:latin typeface="Arial" pitchFamily="34" charset="0"/>
                <a:ea typeface="Times New Roman" pitchFamily="18" charset="0"/>
                <a:cs typeface="Arial" pitchFamily="34" charset="0"/>
              </a:rPr>
            </a:br>
            <a:r>
              <a:rPr lang="en-US" sz="1800" b="1" dirty="0">
                <a:solidFill>
                  <a:schemeClr val="bg1"/>
                </a:solidFill>
                <a:latin typeface="Arial" pitchFamily="34" charset="0"/>
                <a:ea typeface="Times New Roman" pitchFamily="18" charset="0"/>
                <a:cs typeface="Arial" pitchFamily="34" charset="0"/>
              </a:rPr>
              <a:t>[9] Second Galilee tour.</a:t>
            </a:r>
            <a:br>
              <a:rPr lang="en-US" sz="1800" b="1" dirty="0">
                <a:solidFill>
                  <a:schemeClr val="bg1"/>
                </a:solidFill>
                <a:latin typeface="Arial" pitchFamily="34" charset="0"/>
                <a:ea typeface="Times New Roman" pitchFamily="18" charset="0"/>
                <a:cs typeface="Arial" pitchFamily="34" charset="0"/>
              </a:rPr>
            </a:br>
            <a:r>
              <a:rPr lang="en-US" sz="1800" b="1" dirty="0">
                <a:solidFill>
                  <a:schemeClr val="bg1"/>
                </a:solidFill>
                <a:latin typeface="Arial" pitchFamily="34" charset="0"/>
                <a:ea typeface="Times New Roman" pitchFamily="18" charset="0"/>
                <a:cs typeface="Arial" pitchFamily="34" charset="0"/>
              </a:rPr>
              <a:t>[10] Calms storm &amp; heals madman.</a:t>
            </a:r>
            <a:br>
              <a:rPr lang="en-US" sz="1800" b="1" dirty="0">
                <a:solidFill>
                  <a:schemeClr val="bg1"/>
                </a:solidFill>
                <a:latin typeface="Arial" pitchFamily="34" charset="0"/>
                <a:ea typeface="Times New Roman" pitchFamily="18" charset="0"/>
                <a:cs typeface="Arial" pitchFamily="34" charset="0"/>
              </a:rPr>
            </a:br>
            <a:r>
              <a:rPr lang="en-US" sz="1800" b="1" dirty="0">
                <a:solidFill>
                  <a:schemeClr val="bg1"/>
                </a:solidFill>
                <a:latin typeface="Arial" pitchFamily="34" charset="0"/>
                <a:ea typeface="Times New Roman" pitchFamily="18" charset="0"/>
                <a:cs typeface="Arial" pitchFamily="34" charset="0"/>
              </a:rPr>
              <a:t>[11] Raises </a:t>
            </a:r>
            <a:r>
              <a:rPr lang="en-US" sz="1800" b="1" dirty="0" err="1">
                <a:solidFill>
                  <a:schemeClr val="bg1"/>
                </a:solidFill>
                <a:latin typeface="Arial" pitchFamily="34" charset="0"/>
                <a:ea typeface="Times New Roman" pitchFamily="18" charset="0"/>
                <a:cs typeface="Arial" pitchFamily="34" charset="0"/>
              </a:rPr>
              <a:t>Jairus</a:t>
            </a:r>
            <a:r>
              <a:rPr lang="en-US" sz="1800" b="1" dirty="0">
                <a:solidFill>
                  <a:schemeClr val="bg1"/>
                </a:solidFill>
                <a:latin typeface="Arial" pitchFamily="34" charset="0"/>
                <a:ea typeface="Times New Roman" pitchFamily="18" charset="0"/>
                <a:cs typeface="Arial" pitchFamily="34" charset="0"/>
              </a:rPr>
              <a:t>’ daughter from dead.</a:t>
            </a:r>
            <a:endParaRPr lang="en-US" sz="18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861048"/>
            <a:ext cx="1833231" cy="1587054"/>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0" y="0"/>
            <a:ext cx="8929718" cy="1569660"/>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Perean</a:t>
            </a: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 Ministry: </a:t>
            </a:r>
          </a:p>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Year of Rejection</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3" name="Picture 2" descr="Jesus-Year3.gif"/>
          <p:cNvPicPr>
            <a:picLocks noChangeAspect="1"/>
          </p:cNvPicPr>
          <p:nvPr/>
        </p:nvPicPr>
        <p:blipFill>
          <a:blip r:embed="rId2" cstate="print"/>
          <a:stretch>
            <a:fillRect/>
          </a:stretch>
        </p:blipFill>
        <p:spPr>
          <a:xfrm>
            <a:off x="428596" y="1714488"/>
            <a:ext cx="3286148" cy="45720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4286248" y="1379577"/>
            <a:ext cx="4857752" cy="5478423"/>
          </a:xfrm>
          <a:prstGeom prst="rect">
            <a:avLst/>
          </a:prstGeom>
        </p:spPr>
        <p:style>
          <a:lnRef idx="0">
            <a:schemeClr val="accent2"/>
          </a:lnRef>
          <a:fillRef idx="3">
            <a:schemeClr val="accent2"/>
          </a:fillRef>
          <a:effectRef idx="3">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SG" sz="1400" b="1" dirty="0">
                <a:ln w="50800"/>
                <a:solidFill>
                  <a:schemeClr val="bg1">
                    <a:shade val="50000"/>
                  </a:schemeClr>
                </a:solidFill>
              </a:rPr>
              <a:t>[1] From Capernaum to Nazareth</a:t>
            </a:r>
            <a:br>
              <a:rPr lang="en-SG" sz="1400" b="1" dirty="0">
                <a:ln w="50800"/>
                <a:solidFill>
                  <a:schemeClr val="bg1">
                    <a:shade val="50000"/>
                  </a:schemeClr>
                </a:solidFill>
              </a:rPr>
            </a:br>
            <a:r>
              <a:rPr lang="en-SG" sz="1400" b="1" dirty="0">
                <a:ln w="50800"/>
                <a:solidFill>
                  <a:schemeClr val="bg1">
                    <a:shade val="50000"/>
                  </a:schemeClr>
                </a:solidFill>
              </a:rPr>
              <a:t>[2] Rejected in Nazareth</a:t>
            </a:r>
            <a:br>
              <a:rPr lang="en-SG" sz="1400" b="1" dirty="0">
                <a:ln w="50800"/>
                <a:solidFill>
                  <a:schemeClr val="bg1">
                    <a:shade val="50000"/>
                  </a:schemeClr>
                </a:solidFill>
              </a:rPr>
            </a:br>
            <a:r>
              <a:rPr lang="en-SG" sz="1400" b="1" dirty="0">
                <a:ln w="50800"/>
                <a:solidFill>
                  <a:schemeClr val="bg1">
                    <a:shade val="50000"/>
                  </a:schemeClr>
                </a:solidFill>
              </a:rPr>
              <a:t>[3] Sends 12 to preach</a:t>
            </a:r>
            <a:br>
              <a:rPr lang="en-SG" sz="1400" b="1" dirty="0">
                <a:ln w="50800"/>
                <a:solidFill>
                  <a:schemeClr val="bg1">
                    <a:shade val="50000"/>
                  </a:schemeClr>
                </a:solidFill>
              </a:rPr>
            </a:br>
            <a:r>
              <a:rPr lang="en-SG" sz="1400" b="1" dirty="0">
                <a:ln w="50800"/>
                <a:solidFill>
                  <a:schemeClr val="bg1">
                    <a:shade val="50000"/>
                  </a:schemeClr>
                </a:solidFill>
              </a:rPr>
              <a:t>[4] 12 return to Capernaum</a:t>
            </a:r>
            <a:br>
              <a:rPr lang="en-SG" sz="1400" b="1" dirty="0">
                <a:ln w="50800"/>
                <a:solidFill>
                  <a:schemeClr val="bg1">
                    <a:shade val="50000"/>
                  </a:schemeClr>
                </a:solidFill>
              </a:rPr>
            </a:br>
            <a:r>
              <a:rPr lang="en-SG" sz="1400" b="1" dirty="0">
                <a:ln w="50800"/>
                <a:solidFill>
                  <a:schemeClr val="bg1">
                    <a:shade val="50000"/>
                  </a:schemeClr>
                </a:solidFill>
              </a:rPr>
              <a:t>[5] Feeding of 5000</a:t>
            </a:r>
            <a:br>
              <a:rPr lang="en-SG" sz="1400" b="1" dirty="0">
                <a:ln w="50800"/>
                <a:solidFill>
                  <a:schemeClr val="bg1">
                    <a:shade val="50000"/>
                  </a:schemeClr>
                </a:solidFill>
              </a:rPr>
            </a:br>
            <a:r>
              <a:rPr lang="en-SG" sz="1400" b="1" dirty="0">
                <a:ln w="50800"/>
                <a:solidFill>
                  <a:schemeClr val="bg1">
                    <a:shade val="50000"/>
                  </a:schemeClr>
                </a:solidFill>
              </a:rPr>
              <a:t>[6] Jesus walks on water</a:t>
            </a:r>
            <a:br>
              <a:rPr lang="en-SG" sz="1400" b="1" dirty="0">
                <a:ln w="50800"/>
                <a:solidFill>
                  <a:schemeClr val="bg1">
                    <a:shade val="50000"/>
                  </a:schemeClr>
                </a:solidFill>
              </a:rPr>
            </a:br>
            <a:r>
              <a:rPr lang="en-SG" sz="1400" b="1" dirty="0">
                <a:ln w="50800"/>
                <a:solidFill>
                  <a:schemeClr val="bg1">
                    <a:shade val="50000"/>
                  </a:schemeClr>
                </a:solidFill>
              </a:rPr>
              <a:t>[7] Jesus teaches about Bread of Life</a:t>
            </a:r>
          </a:p>
          <a:p>
            <a:pPr>
              <a:defRPr/>
            </a:pPr>
            <a:r>
              <a:rPr lang="en-SG" sz="1400" b="1" dirty="0">
                <a:ln w="50800"/>
                <a:solidFill>
                  <a:schemeClr val="bg1">
                    <a:shade val="50000"/>
                  </a:schemeClr>
                </a:solidFill>
              </a:rPr>
              <a:t>[8] Heals gentile woman’s daughter</a:t>
            </a:r>
            <a:br>
              <a:rPr lang="en-SG" sz="1400" b="1" dirty="0">
                <a:ln w="50800"/>
                <a:solidFill>
                  <a:schemeClr val="bg1">
                    <a:shade val="50000"/>
                  </a:schemeClr>
                </a:solidFill>
              </a:rPr>
            </a:br>
            <a:r>
              <a:rPr lang="en-SG" sz="1400" b="1" dirty="0">
                <a:ln w="50800"/>
                <a:solidFill>
                  <a:schemeClr val="bg1">
                    <a:shade val="50000"/>
                  </a:schemeClr>
                </a:solidFill>
              </a:rPr>
              <a:t>[9] Travels through Galilee to </a:t>
            </a:r>
            <a:r>
              <a:rPr lang="en-SG" sz="1400" b="1" dirty="0" err="1">
                <a:ln w="50800"/>
                <a:solidFill>
                  <a:schemeClr val="bg1">
                    <a:shade val="50000"/>
                  </a:schemeClr>
                </a:solidFill>
              </a:rPr>
              <a:t>Decapolis</a:t>
            </a:r>
            <a:r>
              <a:rPr lang="en-SG" sz="1400" b="1" dirty="0">
                <a:ln w="50800"/>
                <a:solidFill>
                  <a:schemeClr val="bg1">
                    <a:shade val="50000"/>
                  </a:schemeClr>
                </a:solidFill>
              </a:rPr>
              <a:t/>
            </a:r>
            <a:br>
              <a:rPr lang="en-SG" sz="1400" b="1" dirty="0">
                <a:ln w="50800"/>
                <a:solidFill>
                  <a:schemeClr val="bg1">
                    <a:shade val="50000"/>
                  </a:schemeClr>
                </a:solidFill>
              </a:rPr>
            </a:br>
            <a:r>
              <a:rPr lang="en-SG" sz="1400" b="1" dirty="0">
                <a:ln w="50800"/>
                <a:solidFill>
                  <a:schemeClr val="bg1">
                    <a:shade val="50000"/>
                  </a:schemeClr>
                </a:solidFill>
              </a:rPr>
              <a:t>[10] Heals deaf and mute &amp; feeds 4000</a:t>
            </a:r>
            <a:br>
              <a:rPr lang="en-SG" sz="1400" b="1" dirty="0">
                <a:ln w="50800"/>
                <a:solidFill>
                  <a:schemeClr val="bg1">
                    <a:shade val="50000"/>
                  </a:schemeClr>
                </a:solidFill>
              </a:rPr>
            </a:br>
            <a:r>
              <a:rPr lang="en-SG" sz="1400" b="1" dirty="0">
                <a:ln w="50800"/>
                <a:solidFill>
                  <a:schemeClr val="bg1">
                    <a:shade val="50000"/>
                  </a:schemeClr>
                </a:solidFill>
              </a:rPr>
              <a:t>[11] Crosses Galilee – Pharisees ask for sign</a:t>
            </a:r>
            <a:br>
              <a:rPr lang="en-SG" sz="1400" b="1" dirty="0">
                <a:ln w="50800"/>
                <a:solidFill>
                  <a:schemeClr val="bg1">
                    <a:shade val="50000"/>
                  </a:schemeClr>
                </a:solidFill>
              </a:rPr>
            </a:br>
            <a:r>
              <a:rPr lang="en-SG" sz="1400" b="1" dirty="0">
                <a:ln w="50800"/>
                <a:solidFill>
                  <a:schemeClr val="bg1">
                    <a:shade val="50000"/>
                  </a:schemeClr>
                </a:solidFill>
              </a:rPr>
              <a:t>[12] In </a:t>
            </a:r>
            <a:r>
              <a:rPr lang="en-SG" sz="1400" b="1" dirty="0" err="1">
                <a:ln w="50800"/>
                <a:solidFill>
                  <a:schemeClr val="bg1">
                    <a:shade val="50000"/>
                  </a:schemeClr>
                </a:solidFill>
              </a:rPr>
              <a:t>Bethsaida</a:t>
            </a:r>
            <a:r>
              <a:rPr lang="en-SG" sz="1400" b="1" dirty="0">
                <a:ln w="50800"/>
                <a:solidFill>
                  <a:schemeClr val="bg1">
                    <a:shade val="50000"/>
                  </a:schemeClr>
                </a:solidFill>
              </a:rPr>
              <a:t> blind man is healed</a:t>
            </a:r>
            <a:br>
              <a:rPr lang="en-SG" sz="1400" b="1" dirty="0">
                <a:ln w="50800"/>
                <a:solidFill>
                  <a:schemeClr val="bg1">
                    <a:shade val="50000"/>
                  </a:schemeClr>
                </a:solidFill>
              </a:rPr>
            </a:br>
            <a:r>
              <a:rPr lang="en-SG" sz="1400" b="1" dirty="0">
                <a:ln w="50800"/>
                <a:solidFill>
                  <a:schemeClr val="bg1">
                    <a:shade val="50000"/>
                  </a:schemeClr>
                </a:solidFill>
              </a:rPr>
              <a:t>[13] To Caesarea Philippi – Peter’s confession</a:t>
            </a:r>
            <a:br>
              <a:rPr lang="en-SG" sz="1400" b="1" dirty="0">
                <a:ln w="50800"/>
                <a:solidFill>
                  <a:schemeClr val="bg1">
                    <a:shade val="50000"/>
                  </a:schemeClr>
                </a:solidFill>
              </a:rPr>
            </a:br>
            <a:r>
              <a:rPr lang="en-SG" sz="1400" b="1" dirty="0">
                <a:ln w="50800"/>
                <a:solidFill>
                  <a:schemeClr val="bg1">
                    <a:shade val="50000"/>
                  </a:schemeClr>
                </a:solidFill>
              </a:rPr>
              <a:t>[14] Jesus Transfigured Epileptic healed</a:t>
            </a:r>
            <a:br>
              <a:rPr lang="en-SG" sz="1400" b="1" dirty="0">
                <a:ln w="50800"/>
                <a:solidFill>
                  <a:schemeClr val="bg1">
                    <a:shade val="50000"/>
                  </a:schemeClr>
                </a:solidFill>
              </a:rPr>
            </a:br>
            <a:r>
              <a:rPr lang="en-SG" sz="1400" b="1" dirty="0">
                <a:ln w="50800"/>
                <a:solidFill>
                  <a:schemeClr val="bg1">
                    <a:shade val="50000"/>
                  </a:schemeClr>
                </a:solidFill>
              </a:rPr>
              <a:t>[15] Jesus pays Temple tax with fish</a:t>
            </a:r>
          </a:p>
          <a:p>
            <a:pPr>
              <a:defRPr/>
            </a:pPr>
            <a:r>
              <a:rPr lang="en-SG" sz="1400" b="1" dirty="0">
                <a:ln w="50800"/>
                <a:solidFill>
                  <a:schemeClr val="bg1">
                    <a:shade val="50000"/>
                  </a:schemeClr>
                </a:solidFill>
              </a:rPr>
              <a:t>[16] Samaria – heals 10 lepers but rejected</a:t>
            </a:r>
            <a:br>
              <a:rPr lang="en-SG" sz="1400" b="1" dirty="0">
                <a:ln w="50800"/>
                <a:solidFill>
                  <a:schemeClr val="bg1">
                    <a:shade val="50000"/>
                  </a:schemeClr>
                </a:solidFill>
              </a:rPr>
            </a:br>
            <a:r>
              <a:rPr lang="en-SG" sz="1400" b="1" dirty="0">
                <a:ln w="50800"/>
                <a:solidFill>
                  <a:schemeClr val="bg1">
                    <a:shade val="50000"/>
                  </a:schemeClr>
                </a:solidFill>
              </a:rPr>
              <a:t>[17] Forgives woman caught in adultery &amp; heals blind man</a:t>
            </a:r>
            <a:br>
              <a:rPr lang="en-SG" sz="1400" b="1" dirty="0">
                <a:ln w="50800"/>
                <a:solidFill>
                  <a:schemeClr val="bg1">
                    <a:shade val="50000"/>
                  </a:schemeClr>
                </a:solidFill>
              </a:rPr>
            </a:br>
            <a:r>
              <a:rPr lang="en-SG" sz="1400" b="1" dirty="0">
                <a:ln w="50800"/>
                <a:solidFill>
                  <a:schemeClr val="bg1">
                    <a:shade val="50000"/>
                  </a:schemeClr>
                </a:solidFill>
              </a:rPr>
              <a:t>[18] Visits Mary and Martha in Bethany</a:t>
            </a:r>
          </a:p>
          <a:p>
            <a:pPr>
              <a:defRPr/>
            </a:pPr>
            <a:r>
              <a:rPr lang="en-SG" sz="1400" b="1" dirty="0">
                <a:ln w="50800"/>
                <a:solidFill>
                  <a:schemeClr val="bg1">
                    <a:shade val="50000"/>
                  </a:schemeClr>
                </a:solidFill>
              </a:rPr>
              <a:t>[19] Withdraws to </a:t>
            </a:r>
            <a:r>
              <a:rPr lang="en-SG" sz="1400" b="1" dirty="0" err="1">
                <a:ln w="50800"/>
                <a:solidFill>
                  <a:schemeClr val="bg1">
                    <a:shade val="50000"/>
                  </a:schemeClr>
                </a:solidFill>
              </a:rPr>
              <a:t>Bethbara</a:t>
            </a:r>
            <a:r>
              <a:rPr lang="en-SG" sz="1400" b="1" dirty="0">
                <a:ln w="50800"/>
                <a:solidFill>
                  <a:schemeClr val="bg1">
                    <a:shade val="50000"/>
                  </a:schemeClr>
                </a:solidFill>
              </a:rPr>
              <a:t/>
            </a:r>
            <a:br>
              <a:rPr lang="en-SG" sz="1400" b="1" dirty="0">
                <a:ln w="50800"/>
                <a:solidFill>
                  <a:schemeClr val="bg1">
                    <a:shade val="50000"/>
                  </a:schemeClr>
                </a:solidFill>
              </a:rPr>
            </a:br>
            <a:r>
              <a:rPr lang="en-SG" sz="1400" b="1" dirty="0">
                <a:ln w="50800"/>
                <a:solidFill>
                  <a:schemeClr val="bg1">
                    <a:shade val="50000"/>
                  </a:schemeClr>
                </a:solidFill>
              </a:rPr>
              <a:t>[20] Raises Lazarus</a:t>
            </a:r>
            <a:br>
              <a:rPr lang="en-SG" sz="1400" b="1" dirty="0">
                <a:ln w="50800"/>
                <a:solidFill>
                  <a:schemeClr val="bg1">
                    <a:shade val="50000"/>
                  </a:schemeClr>
                </a:solidFill>
              </a:rPr>
            </a:br>
            <a:r>
              <a:rPr lang="en-SG" sz="1400" b="1" dirty="0">
                <a:ln w="50800"/>
                <a:solidFill>
                  <a:schemeClr val="bg1">
                    <a:shade val="50000"/>
                  </a:schemeClr>
                </a:solidFill>
              </a:rPr>
              <a:t>[21] Withdraws t Ephraim                                                                      [22] Withdraws to </a:t>
            </a:r>
            <a:r>
              <a:rPr lang="en-SG" sz="1400" b="1" dirty="0" err="1">
                <a:ln w="50800"/>
                <a:solidFill>
                  <a:schemeClr val="bg1">
                    <a:shade val="50000"/>
                  </a:schemeClr>
                </a:solidFill>
              </a:rPr>
              <a:t>Perea</a:t>
            </a:r>
            <a:r>
              <a:rPr lang="en-SG" sz="1400" b="1" dirty="0">
                <a:ln w="50800"/>
                <a:solidFill>
                  <a:schemeClr val="bg1">
                    <a:shade val="50000"/>
                  </a:schemeClr>
                </a:solidFill>
              </a:rPr>
              <a:t> (children, rich  young man)</a:t>
            </a:r>
          </a:p>
          <a:p>
            <a:pPr>
              <a:defRPr/>
            </a:pPr>
            <a:r>
              <a:rPr lang="en-SG" sz="1400" b="1" dirty="0">
                <a:ln w="50800"/>
                <a:solidFill>
                  <a:schemeClr val="bg1">
                    <a:shade val="50000"/>
                  </a:schemeClr>
                </a:solidFill>
              </a:rPr>
              <a:t>[23] Heals 2 blind men &amp; converts </a:t>
            </a:r>
            <a:r>
              <a:rPr lang="en-SG" sz="1400" b="1" dirty="0" err="1">
                <a:ln w="50800"/>
                <a:solidFill>
                  <a:schemeClr val="bg1">
                    <a:shade val="50000"/>
                  </a:schemeClr>
                </a:solidFill>
              </a:rPr>
              <a:t>Zacchaeus</a:t>
            </a:r>
            <a:r>
              <a:rPr lang="en-SG" sz="1400" b="1" dirty="0">
                <a:ln w="50800"/>
                <a:solidFill>
                  <a:schemeClr val="bg1">
                    <a:shade val="50000"/>
                  </a:schemeClr>
                </a:solidFill>
              </a:rPr>
              <a:t/>
            </a:r>
            <a:br>
              <a:rPr lang="en-SG" sz="1400" b="1" dirty="0">
                <a:ln w="50800"/>
                <a:solidFill>
                  <a:schemeClr val="bg1">
                    <a:shade val="50000"/>
                  </a:schemeClr>
                </a:solidFill>
              </a:rPr>
            </a:br>
            <a:r>
              <a:rPr lang="en-SG" sz="1400" b="1" dirty="0">
                <a:ln w="50800"/>
                <a:solidFill>
                  <a:schemeClr val="bg1">
                    <a:shade val="50000"/>
                  </a:schemeClr>
                </a:solidFill>
              </a:rPr>
              <a:t>[24] Mary anoints Jesus, Triumphal entry</a:t>
            </a:r>
            <a:br>
              <a:rPr lang="en-SG" sz="1400" b="1" dirty="0">
                <a:ln w="50800"/>
                <a:solidFill>
                  <a:schemeClr val="bg1">
                    <a:shade val="50000"/>
                  </a:schemeClr>
                </a:solidFill>
              </a:rPr>
            </a:br>
            <a:r>
              <a:rPr lang="en-SG" sz="1400" b="1" dirty="0">
                <a:ln w="50800"/>
                <a:solidFill>
                  <a:schemeClr val="bg1">
                    <a:shade val="50000"/>
                  </a:schemeClr>
                </a:solidFill>
              </a:rPr>
              <a:t>[25] Passion week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992392"/>
            <a:ext cx="1344149" cy="10081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4365104"/>
            <a:ext cx="1604962" cy="166687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C:\Program Files\Microsoft Office\cross_on_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357188" y="1085850"/>
            <a:ext cx="6172200" cy="457200"/>
          </a:xfrm>
          <a:prstGeom prst="rect">
            <a:avLst/>
          </a:prstGeom>
          <a:noFill/>
          <a:ln w="9525">
            <a:noFill/>
            <a:miter lim="800000"/>
            <a:headEnd/>
            <a:tailEnd/>
          </a:ln>
        </p:spPr>
        <p:txBody>
          <a:bodyPr>
            <a:spAutoFit/>
          </a:bodyPr>
          <a:lstStyle/>
          <a:p>
            <a:pPr>
              <a:spcBef>
                <a:spcPct val="50000"/>
              </a:spcBef>
              <a:defRPr/>
            </a:pPr>
            <a:r>
              <a:rPr lang="en-US" b="1" i="1" dirty="0">
                <a:solidFill>
                  <a:schemeClr val="bg1"/>
                </a:solidFill>
                <a:effectLst>
                  <a:outerShdw blurRad="38100" dist="38100" dir="2700000" algn="tl">
                    <a:srgbClr val="000000">
                      <a:alpha val="43137"/>
                    </a:srgbClr>
                  </a:outerShdw>
                </a:effectLst>
                <a:latin typeface="Arial" charset="0"/>
                <a:cs typeface="Times New Roman" pitchFamily="18" charset="0"/>
              </a:rPr>
              <a:t>a. Relationship with Old Testament….</a:t>
            </a:r>
            <a:r>
              <a:rPr lang="en-US" dirty="0">
                <a:solidFill>
                  <a:schemeClr val="bg1"/>
                </a:solidFill>
                <a:effectLst>
                  <a:outerShdw blurRad="38100" dist="38100" dir="2700000" algn="tl">
                    <a:srgbClr val="000000">
                      <a:alpha val="43137"/>
                    </a:srgbClr>
                  </a:outerShdw>
                </a:effectLst>
              </a:rPr>
              <a:t> </a:t>
            </a:r>
          </a:p>
        </p:txBody>
      </p:sp>
      <p:sp>
        <p:nvSpPr>
          <p:cNvPr id="14" name="Rectangle 13"/>
          <p:cNvSpPr/>
          <p:nvPr/>
        </p:nvSpPr>
        <p:spPr>
          <a:xfrm>
            <a:off x="285720" y="285728"/>
            <a:ext cx="8434745" cy="646331"/>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(1) Introduction to the New Testament</a:t>
            </a:r>
            <a:endParaRPr lang="en-S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995222" y="267559"/>
            <a:ext cx="6148777" cy="1754326"/>
          </a:xfrm>
          <a:prstGeom prst="rect">
            <a:avLst/>
          </a:prstGeom>
          <a:noFill/>
        </p:spPr>
        <p:txBody>
          <a:bodyPr wrap="square" lIns="91440" tIns="45720" rIns="91440" bIns="45720">
            <a:spAutoFit/>
          </a:bodyPr>
          <a:lstStyle/>
          <a:p>
            <a:pPr algn="ctr"/>
            <a:r>
              <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End as in destination not termination</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Tree>
    <p:extLst>
      <p:ext uri="{BB962C8B-B14F-4D97-AF65-F5344CB8AC3E}">
        <p14:creationId xmlns:p14="http://schemas.microsoft.com/office/powerpoint/2010/main" val="45668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5518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1548680" y="116632"/>
            <a:ext cx="8929718" cy="830997"/>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Passion Week</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5" name="Picture 4" descr="passoverholyweek.gif"/>
          <p:cNvPicPr>
            <a:picLocks noChangeAspect="1"/>
          </p:cNvPicPr>
          <p:nvPr/>
        </p:nvPicPr>
        <p:blipFill>
          <a:blip r:embed="rId2" cstate="print"/>
          <a:stretch>
            <a:fillRect/>
          </a:stretch>
        </p:blipFill>
        <p:spPr>
          <a:xfrm>
            <a:off x="329889" y="1116726"/>
            <a:ext cx="8669109" cy="5526984"/>
          </a:xfrm>
          <a:prstGeom prst="roundRect">
            <a:avLst>
              <a:gd name="adj" fmla="val 8594"/>
            </a:avLst>
          </a:prstGeom>
          <a:solidFill>
            <a:srgbClr val="FFFFFF">
              <a:shade val="85000"/>
            </a:srgbClr>
          </a:solidFill>
          <a:ln>
            <a:noFill/>
          </a:ln>
          <a:effectLst/>
          <a:scene3d>
            <a:camera prst="orthographicFront"/>
            <a:lightRig rig="threePt" dir="t"/>
          </a:scene3d>
          <a:sp3d>
            <a:bevelT/>
          </a:sp3d>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666774"/>
            <a:ext cx="927884" cy="123482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295" y="319970"/>
            <a:ext cx="1238250" cy="15525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5104" y="917685"/>
            <a:ext cx="1143000" cy="9048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889" y="575982"/>
            <a:ext cx="1935645" cy="129043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sus -LastWeek.gif"/>
          <p:cNvPicPr>
            <a:picLocks noChangeAspect="1"/>
          </p:cNvPicPr>
          <p:nvPr/>
        </p:nvPicPr>
        <p:blipFill>
          <a:blip r:embed="rId2" cstate="print"/>
          <a:stretch>
            <a:fillRect/>
          </a:stretch>
        </p:blipFill>
        <p:spPr>
          <a:xfrm>
            <a:off x="755576" y="980728"/>
            <a:ext cx="7740833" cy="50642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1836712" y="137574"/>
            <a:ext cx="8929718" cy="830997"/>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Good Friday</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Master.gif"/>
          <p:cNvPicPr>
            <a:picLocks noChangeAspect="1"/>
          </p:cNvPicPr>
          <p:nvPr/>
        </p:nvPicPr>
        <p:blipFill>
          <a:blip r:embed="rId2" cstate="print"/>
          <a:stretch>
            <a:fillRect/>
          </a:stretch>
        </p:blipFill>
        <p:spPr>
          <a:xfrm>
            <a:off x="0" y="-10016"/>
            <a:ext cx="9144000" cy="6877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685800" y="1371600"/>
            <a:ext cx="8153400" cy="2246769"/>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i="1" dirty="0">
                <a:solidFill>
                  <a:schemeClr val="bg1"/>
                </a:solidFill>
                <a:latin typeface="Arial" charset="0"/>
                <a:cs typeface="Arial" charset="0"/>
              </a:rPr>
              <a:t>Jesus' identity</a:t>
            </a:r>
            <a:endParaRPr lang="en-US" sz="2800" dirty="0">
              <a:solidFill>
                <a:schemeClr val="bg1"/>
              </a:solidFill>
              <a:cs typeface="Times New Roman" pitchFamily="18" charset="0"/>
            </a:endParaRPr>
          </a:p>
          <a:p>
            <a:pPr>
              <a:spcBef>
                <a:spcPct val="50000"/>
              </a:spcBef>
              <a:defRPr/>
            </a:pPr>
            <a:r>
              <a:rPr lang="en-US" sz="2800" dirty="0">
                <a:solidFill>
                  <a:schemeClr val="bg1"/>
                </a:solidFill>
                <a:latin typeface="Arial" charset="0"/>
                <a:cs typeface="Arial" charset="0"/>
              </a:rPr>
              <a:t>1. "I ___" (Exodus 3:14; John 8-10, 14) – </a:t>
            </a:r>
            <a:r>
              <a:rPr lang="en-US" sz="2800" dirty="0" err="1">
                <a:solidFill>
                  <a:schemeClr val="bg1"/>
                </a:solidFill>
                <a:latin typeface="Arial" charset="0"/>
                <a:cs typeface="Arial" charset="0"/>
              </a:rPr>
              <a:t>Jn</a:t>
            </a:r>
            <a:r>
              <a:rPr lang="en-US" sz="2800" dirty="0">
                <a:solidFill>
                  <a:schemeClr val="bg1"/>
                </a:solidFill>
                <a:latin typeface="Arial" charset="0"/>
                <a:cs typeface="Arial" charset="0"/>
              </a:rPr>
              <a:t> 8:12,48-59; 8:12; 10:7,9; 14:6</a:t>
            </a:r>
            <a:endParaRPr lang="en-US" sz="2800" dirty="0">
              <a:solidFill>
                <a:schemeClr val="bg1"/>
              </a:solidFill>
              <a:cs typeface="Times New Roman" pitchFamily="18" charset="0"/>
            </a:endParaRPr>
          </a:p>
          <a:p>
            <a:pPr>
              <a:spcBef>
                <a:spcPct val="50000"/>
              </a:spcBef>
              <a:defRPr/>
            </a:pPr>
            <a:endParaRPr lang="en-US" sz="2800" dirty="0">
              <a:solidFill>
                <a:schemeClr val="bg1"/>
              </a:solidFill>
            </a:endParaRPr>
          </a:p>
        </p:txBody>
      </p:sp>
      <p:sp>
        <p:nvSpPr>
          <p:cNvPr id="10244" name="Text Box 4"/>
          <p:cNvSpPr txBox="1">
            <a:spLocks noChangeArrowheads="1"/>
          </p:cNvSpPr>
          <p:nvPr/>
        </p:nvSpPr>
        <p:spPr bwMode="auto">
          <a:xfrm>
            <a:off x="1447800" y="1981200"/>
            <a:ext cx="838200" cy="519113"/>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AM</a:t>
            </a:r>
          </a:p>
        </p:txBody>
      </p:sp>
      <p:sp>
        <p:nvSpPr>
          <p:cNvPr id="10" name="Rectangle 9"/>
          <p:cNvSpPr/>
          <p:nvPr/>
        </p:nvSpPr>
        <p:spPr>
          <a:xfrm>
            <a:off x="0" y="285728"/>
            <a:ext cx="8929718" cy="830997"/>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The Teaching of Jesus</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56" y="2969366"/>
            <a:ext cx="7438631" cy="1794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81" y="4581128"/>
            <a:ext cx="7438632" cy="2043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1024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685800" y="1371600"/>
            <a:ext cx="8153400" cy="4832092"/>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i="1" dirty="0">
                <a:solidFill>
                  <a:schemeClr val="bg1"/>
                </a:solidFill>
                <a:latin typeface="Arial" charset="0"/>
                <a:cs typeface="Arial" charset="0"/>
              </a:rPr>
              <a:t>Jesus' identity</a:t>
            </a:r>
            <a:endParaRPr lang="en-US" sz="2800" dirty="0">
              <a:solidFill>
                <a:schemeClr val="bg1"/>
              </a:solidFill>
              <a:cs typeface="Times New Roman" pitchFamily="18" charset="0"/>
            </a:endParaRPr>
          </a:p>
          <a:p>
            <a:pPr>
              <a:spcBef>
                <a:spcPct val="50000"/>
              </a:spcBef>
              <a:defRPr/>
            </a:pPr>
            <a:r>
              <a:rPr lang="en-US" sz="2800" dirty="0" smtClean="0">
                <a:solidFill>
                  <a:schemeClr val="bg1"/>
                </a:solidFill>
                <a:latin typeface="Arial" charset="0"/>
                <a:cs typeface="Arial" charset="0"/>
              </a:rPr>
              <a:t>2</a:t>
            </a:r>
            <a:r>
              <a:rPr lang="en-US" sz="2800" dirty="0">
                <a:solidFill>
                  <a:schemeClr val="bg1"/>
                </a:solidFill>
                <a:latin typeface="Arial" charset="0"/>
                <a:cs typeface="Arial" charset="0"/>
              </a:rPr>
              <a:t>. _____________ with God (Jn. 10:30; Jn. 17:5,8)</a:t>
            </a:r>
            <a:endParaRPr lang="en-US" sz="2800" dirty="0">
              <a:solidFill>
                <a:schemeClr val="bg1"/>
              </a:solidFill>
              <a:cs typeface="Times New Roman" pitchFamily="18" charset="0"/>
            </a:endParaRPr>
          </a:p>
          <a:p>
            <a:pPr>
              <a:spcBef>
                <a:spcPct val="50000"/>
              </a:spcBef>
              <a:defRPr/>
            </a:pPr>
            <a:r>
              <a:rPr lang="en-US" sz="2800" dirty="0">
                <a:solidFill>
                  <a:schemeClr val="bg1"/>
                </a:solidFill>
                <a:latin typeface="Arial" charset="0"/>
                <a:cs typeface="Arial" charset="0"/>
              </a:rPr>
              <a:t>3. Claims ____________ prerogatives ( to forgive sins (Luke 5:20) and granter of eternal life (Jn. 17:2; 14:6)</a:t>
            </a:r>
            <a:endParaRPr lang="en-US" sz="2800" dirty="0">
              <a:solidFill>
                <a:schemeClr val="bg1"/>
              </a:solidFill>
              <a:cs typeface="Times New Roman" pitchFamily="18" charset="0"/>
            </a:endParaRPr>
          </a:p>
          <a:p>
            <a:pPr>
              <a:spcBef>
                <a:spcPct val="50000"/>
              </a:spcBef>
              <a:defRPr/>
            </a:pPr>
            <a:r>
              <a:rPr lang="en-US" sz="2800" dirty="0">
                <a:solidFill>
                  <a:schemeClr val="bg1"/>
                </a:solidFill>
                <a:latin typeface="Arial" charset="0"/>
                <a:cs typeface="Arial" charset="0"/>
              </a:rPr>
              <a:t>4. Unique ____________ Son</a:t>
            </a:r>
            <a:r>
              <a:rPr lang="en-US" sz="2800" b="1" dirty="0">
                <a:solidFill>
                  <a:schemeClr val="bg1"/>
                </a:solidFill>
                <a:latin typeface="Arial" charset="0"/>
                <a:cs typeface="Arial" charset="0"/>
              </a:rPr>
              <a:t> </a:t>
            </a:r>
            <a:r>
              <a:rPr lang="en-US" sz="2800" dirty="0">
                <a:solidFill>
                  <a:schemeClr val="bg1"/>
                </a:solidFill>
                <a:latin typeface="Arial" charset="0"/>
                <a:cs typeface="Arial" charset="0"/>
              </a:rPr>
              <a:t>(Luke 20:41-44; </a:t>
            </a:r>
            <a:r>
              <a:rPr lang="en-US" sz="2800" dirty="0" err="1">
                <a:solidFill>
                  <a:schemeClr val="bg1"/>
                </a:solidFill>
                <a:latin typeface="Arial" charset="0"/>
                <a:cs typeface="Arial" charset="0"/>
              </a:rPr>
              <a:t>cf</a:t>
            </a:r>
            <a:r>
              <a:rPr lang="en-US" sz="2800" dirty="0">
                <a:solidFill>
                  <a:schemeClr val="bg1"/>
                </a:solidFill>
                <a:latin typeface="Arial" charset="0"/>
                <a:cs typeface="Arial" charset="0"/>
              </a:rPr>
              <a:t> Ps. 110:1)</a:t>
            </a:r>
            <a:endParaRPr lang="en-US" sz="2800" dirty="0">
              <a:solidFill>
                <a:schemeClr val="bg1"/>
              </a:solidFill>
              <a:cs typeface="Times New Roman" pitchFamily="18" charset="0"/>
            </a:endParaRPr>
          </a:p>
          <a:p>
            <a:pPr>
              <a:spcBef>
                <a:spcPct val="50000"/>
              </a:spcBef>
              <a:defRPr/>
            </a:pPr>
            <a:endParaRPr lang="en-US" sz="2800" dirty="0">
              <a:solidFill>
                <a:schemeClr val="bg1"/>
              </a:solidFill>
            </a:endParaRPr>
          </a:p>
        </p:txBody>
      </p:sp>
      <p:sp>
        <p:nvSpPr>
          <p:cNvPr id="10245" name="Text Box 5"/>
          <p:cNvSpPr txBox="1">
            <a:spLocks noChangeArrowheads="1"/>
          </p:cNvSpPr>
          <p:nvPr/>
        </p:nvSpPr>
        <p:spPr bwMode="auto">
          <a:xfrm>
            <a:off x="1331640" y="1988840"/>
            <a:ext cx="2438400" cy="519113"/>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EQUALITY</a:t>
            </a:r>
          </a:p>
        </p:txBody>
      </p:sp>
      <p:sp>
        <p:nvSpPr>
          <p:cNvPr id="10246" name="Text Box 6"/>
          <p:cNvSpPr txBox="1">
            <a:spLocks noChangeArrowheads="1"/>
          </p:cNvSpPr>
          <p:nvPr/>
        </p:nvSpPr>
        <p:spPr bwMode="auto">
          <a:xfrm>
            <a:off x="2671226" y="3068960"/>
            <a:ext cx="2057400" cy="519113"/>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DIVINE</a:t>
            </a:r>
          </a:p>
        </p:txBody>
      </p:sp>
      <p:sp>
        <p:nvSpPr>
          <p:cNvPr id="10247" name="Text Box 7"/>
          <p:cNvSpPr txBox="1">
            <a:spLocks noChangeArrowheads="1"/>
          </p:cNvSpPr>
          <p:nvPr/>
        </p:nvSpPr>
        <p:spPr bwMode="auto">
          <a:xfrm>
            <a:off x="2476500" y="4581128"/>
            <a:ext cx="2286000" cy="519113"/>
          </a:xfrm>
          <a:prstGeom prst="rect">
            <a:avLst/>
          </a:prstGeom>
          <a:noFill/>
          <a:ln w="9525">
            <a:noFill/>
            <a:miter lim="800000"/>
            <a:headEnd/>
            <a:tailEnd/>
          </a:ln>
        </p:spPr>
        <p:txBody>
          <a:bodyPr>
            <a:spAutoFit/>
          </a:bodyPr>
          <a:lstStyle/>
          <a:p>
            <a:pPr>
              <a:spcBef>
                <a:spcPct val="50000"/>
              </a:spcBef>
              <a:defRPr/>
            </a:pPr>
            <a:r>
              <a:rPr lang="en-US" sz="2800" b="1" dirty="0">
                <a:solidFill>
                  <a:srgbClr val="FF5050"/>
                </a:solidFill>
                <a:effectLst>
                  <a:outerShdw blurRad="38100" dist="38100" dir="2700000" algn="tl">
                    <a:srgbClr val="000000">
                      <a:alpha val="43137"/>
                    </a:srgbClr>
                  </a:outerShdw>
                </a:effectLst>
                <a:latin typeface="Arial" charset="0"/>
              </a:rPr>
              <a:t>DAVIDIC</a:t>
            </a:r>
          </a:p>
        </p:txBody>
      </p:sp>
      <p:sp>
        <p:nvSpPr>
          <p:cNvPr id="10" name="Rectangle 9"/>
          <p:cNvSpPr/>
          <p:nvPr/>
        </p:nvSpPr>
        <p:spPr>
          <a:xfrm>
            <a:off x="0" y="285728"/>
            <a:ext cx="8929718" cy="830997"/>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The Teaching of Jesus</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226" y="5229200"/>
            <a:ext cx="5933222" cy="1512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43315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1024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P spid="10246" grpId="0" autoUpdateAnimBg="0"/>
      <p:bldP spid="10247"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8" name="Text Box 8"/>
          <p:cNvSpPr txBox="1">
            <a:spLocks noChangeArrowheads="1"/>
          </p:cNvSpPr>
          <p:nvPr/>
        </p:nvSpPr>
        <p:spPr bwMode="auto">
          <a:xfrm>
            <a:off x="500034" y="785794"/>
            <a:ext cx="8358246" cy="5755422"/>
          </a:xfrm>
          <a:prstGeom prst="rect">
            <a:avLst/>
          </a:prstGeom>
          <a:ln>
            <a:headEnd/>
            <a:tailEnd/>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sz="3200" dirty="0">
                <a:solidFill>
                  <a:schemeClr val="bg1"/>
                </a:solidFill>
                <a:latin typeface="Arial" charset="0"/>
              </a:rPr>
              <a:t>Jesus’ Sermons (on the Mount)</a:t>
            </a:r>
          </a:p>
          <a:p>
            <a:pPr>
              <a:spcBef>
                <a:spcPct val="50000"/>
              </a:spcBef>
              <a:defRPr/>
            </a:pPr>
            <a:r>
              <a:rPr lang="en-US" sz="3200" dirty="0">
                <a:solidFill>
                  <a:schemeClr val="bg1"/>
                </a:solidFill>
                <a:latin typeface="Arial" charset="0"/>
              </a:rPr>
              <a:t>- Kingdom  __________</a:t>
            </a:r>
          </a:p>
          <a:p>
            <a:pPr>
              <a:spcBef>
                <a:spcPct val="50000"/>
              </a:spcBef>
              <a:defRPr/>
            </a:pPr>
            <a:r>
              <a:rPr lang="en-US" sz="3200" dirty="0">
                <a:solidFill>
                  <a:schemeClr val="bg1"/>
                </a:solidFill>
                <a:latin typeface="Arial" charset="0"/>
              </a:rPr>
              <a:t>Jesus’ Parables</a:t>
            </a:r>
          </a:p>
          <a:p>
            <a:pPr>
              <a:spcBef>
                <a:spcPct val="50000"/>
              </a:spcBef>
              <a:defRPr/>
            </a:pPr>
            <a:r>
              <a:rPr lang="en-US" sz="3200" dirty="0">
                <a:solidFill>
                  <a:schemeClr val="bg1"/>
                </a:solidFill>
                <a:latin typeface="Arial" charset="0"/>
              </a:rPr>
              <a:t>- Kingdom ___________</a:t>
            </a:r>
          </a:p>
          <a:p>
            <a:pPr>
              <a:spcBef>
                <a:spcPct val="50000"/>
              </a:spcBef>
              <a:defRPr/>
            </a:pPr>
            <a:r>
              <a:rPr lang="en-US" sz="3200" dirty="0">
                <a:solidFill>
                  <a:schemeClr val="bg1"/>
                </a:solidFill>
                <a:latin typeface="Arial" charset="0"/>
              </a:rPr>
              <a:t>Olivet Discourse</a:t>
            </a:r>
          </a:p>
          <a:p>
            <a:pPr>
              <a:spcBef>
                <a:spcPct val="50000"/>
              </a:spcBef>
              <a:defRPr/>
            </a:pPr>
            <a:r>
              <a:rPr lang="en-US" sz="3200" dirty="0">
                <a:solidFill>
                  <a:schemeClr val="bg1"/>
                </a:solidFill>
                <a:latin typeface="Arial" charset="0"/>
              </a:rPr>
              <a:t>- Kingdom ___________</a:t>
            </a:r>
          </a:p>
          <a:p>
            <a:pPr>
              <a:spcBef>
                <a:spcPct val="50000"/>
              </a:spcBef>
              <a:defRPr/>
            </a:pPr>
            <a:r>
              <a:rPr lang="en-US" sz="3200" dirty="0">
                <a:solidFill>
                  <a:schemeClr val="bg1"/>
                </a:solidFill>
                <a:latin typeface="Arial" charset="0"/>
              </a:rPr>
              <a:t>Upper Room Discourse</a:t>
            </a:r>
          </a:p>
          <a:p>
            <a:pPr>
              <a:spcBef>
                <a:spcPct val="50000"/>
              </a:spcBef>
              <a:defRPr/>
            </a:pPr>
            <a:r>
              <a:rPr lang="en-US" sz="3200" dirty="0">
                <a:solidFill>
                  <a:schemeClr val="bg1"/>
                </a:solidFill>
                <a:latin typeface="Arial" charset="0"/>
              </a:rPr>
              <a:t>- Kingdom ___________</a:t>
            </a:r>
          </a:p>
        </p:txBody>
      </p:sp>
      <p:pic>
        <p:nvPicPr>
          <p:cNvPr id="10249" name="Picture 9" descr="C:\WINDOWS\Profiles\Tim\My Documents\Hermeneutics\parables.jpg"/>
          <p:cNvPicPr>
            <a:picLocks noChangeAspect="1" noChangeArrowheads="1"/>
          </p:cNvPicPr>
          <p:nvPr/>
        </p:nvPicPr>
        <p:blipFill>
          <a:blip r:embed="rId2" cstate="print"/>
          <a:srcRect/>
          <a:stretch>
            <a:fillRect/>
          </a:stretch>
        </p:blipFill>
        <p:spPr bwMode="auto">
          <a:xfrm>
            <a:off x="5500694" y="294770"/>
            <a:ext cx="3358694" cy="5920312"/>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Rectangle 10"/>
          <p:cNvSpPr/>
          <p:nvPr/>
        </p:nvSpPr>
        <p:spPr>
          <a:xfrm>
            <a:off x="0" y="0"/>
            <a:ext cx="8929718" cy="830997"/>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The Teaching of Jesus</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
        <p:nvSpPr>
          <p:cNvPr id="12" name="TextBox 11"/>
          <p:cNvSpPr txBox="1"/>
          <p:nvPr/>
        </p:nvSpPr>
        <p:spPr>
          <a:xfrm>
            <a:off x="2786063" y="1428750"/>
            <a:ext cx="2214562" cy="646113"/>
          </a:xfrm>
          <a:prstGeom prst="rect">
            <a:avLst/>
          </a:prstGeom>
          <a:noFill/>
        </p:spPr>
        <p:txBody>
          <a:bodyPr>
            <a:spAutoFit/>
          </a:bodyPr>
          <a:lstStyle/>
          <a:p>
            <a:pPr>
              <a:defRPr/>
            </a:pPr>
            <a:r>
              <a:rPr lang="en-US" sz="3600" b="1" dirty="0">
                <a:solidFill>
                  <a:srgbClr val="FF0000"/>
                </a:solidFill>
                <a:effectLst>
                  <a:outerShdw blurRad="38100" dist="38100" dir="2700000" algn="tl">
                    <a:srgbClr val="000000">
                      <a:alpha val="43137"/>
                    </a:srgbClr>
                  </a:outerShdw>
                </a:effectLst>
                <a:latin typeface="Arial" pitchFamily="34" charset="0"/>
                <a:cs typeface="Arial" pitchFamily="34" charset="0"/>
              </a:rPr>
              <a:t>LIVING</a:t>
            </a:r>
            <a:endParaRPr lang="en-SG" sz="36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p:cNvSpPr txBox="1"/>
          <p:nvPr/>
        </p:nvSpPr>
        <p:spPr>
          <a:xfrm>
            <a:off x="2643188" y="2928938"/>
            <a:ext cx="2214562" cy="646112"/>
          </a:xfrm>
          <a:prstGeom prst="rect">
            <a:avLst/>
          </a:prstGeom>
          <a:noFill/>
        </p:spPr>
        <p:txBody>
          <a:bodyPr>
            <a:spAutoFit/>
          </a:bodyPr>
          <a:lstStyle/>
          <a:p>
            <a:pPr>
              <a:defRPr/>
            </a:pPr>
            <a:r>
              <a:rPr lang="en-US" sz="3600" b="1" dirty="0">
                <a:solidFill>
                  <a:srgbClr val="FF0000"/>
                </a:solidFill>
                <a:effectLst>
                  <a:outerShdw blurRad="38100" dist="38100" dir="2700000" algn="tl">
                    <a:srgbClr val="000000">
                      <a:alpha val="43137"/>
                    </a:srgbClr>
                  </a:outerShdw>
                </a:effectLst>
                <a:latin typeface="Arial" pitchFamily="34" charset="0"/>
                <a:cs typeface="Arial" pitchFamily="34" charset="0"/>
              </a:rPr>
              <a:t>TRUTHS</a:t>
            </a:r>
            <a:endParaRPr lang="en-SG" sz="36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2643188" y="4357688"/>
            <a:ext cx="2214562" cy="646112"/>
          </a:xfrm>
          <a:prstGeom prst="rect">
            <a:avLst/>
          </a:prstGeom>
          <a:noFill/>
        </p:spPr>
        <p:txBody>
          <a:bodyPr>
            <a:spAutoFit/>
          </a:bodyPr>
          <a:lstStyle/>
          <a:p>
            <a:pPr>
              <a:defRPr/>
            </a:pPr>
            <a:r>
              <a:rPr lang="en-US" sz="3600" b="1" dirty="0">
                <a:solidFill>
                  <a:srgbClr val="FF0000"/>
                </a:solidFill>
                <a:effectLst>
                  <a:outerShdw blurRad="38100" dist="38100" dir="2700000" algn="tl">
                    <a:srgbClr val="000000">
                      <a:alpha val="43137"/>
                    </a:srgbClr>
                  </a:outerShdw>
                </a:effectLst>
                <a:latin typeface="Arial" pitchFamily="34" charset="0"/>
                <a:cs typeface="Arial" pitchFamily="34" charset="0"/>
              </a:rPr>
              <a:t>COMING</a:t>
            </a:r>
            <a:endParaRPr lang="en-SG" sz="36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2643188" y="5786438"/>
            <a:ext cx="2214562" cy="646112"/>
          </a:xfrm>
          <a:prstGeom prst="rect">
            <a:avLst/>
          </a:prstGeom>
          <a:noFill/>
        </p:spPr>
        <p:txBody>
          <a:bodyPr>
            <a:spAutoFit/>
          </a:bodyPr>
          <a:lstStyle/>
          <a:p>
            <a:pPr>
              <a:defRPr/>
            </a:pPr>
            <a:r>
              <a:rPr lang="en-US" sz="3600" b="1" dirty="0">
                <a:solidFill>
                  <a:srgbClr val="FF0000"/>
                </a:solidFill>
                <a:effectLst>
                  <a:outerShdw blurRad="38100" dist="38100" dir="2700000" algn="tl">
                    <a:srgbClr val="000000">
                      <a:alpha val="43137"/>
                    </a:srgbClr>
                  </a:outerShdw>
                </a:effectLst>
                <a:latin typeface="Arial" pitchFamily="34" charset="0"/>
                <a:cs typeface="Arial" pitchFamily="34" charset="0"/>
              </a:rPr>
              <a:t>POWER</a:t>
            </a:r>
            <a:endParaRPr lang="en-SG" sz="36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800" decel="100000"/>
                                        <p:tgtEl>
                                          <p:spTgt spid="13"/>
                                        </p:tgtEl>
                                      </p:cBhvr>
                                    </p:animEffect>
                                    <p:anim calcmode="lin" valueType="num">
                                      <p:cBhvr>
                                        <p:cTn id="18" dur="800" decel="100000" fill="hold"/>
                                        <p:tgtEl>
                                          <p:spTgt spid="13"/>
                                        </p:tgtEl>
                                        <p:attrNameLst>
                                          <p:attrName>style.rotation</p:attrName>
                                        </p:attrNameLst>
                                      </p:cBhvr>
                                      <p:tavLst>
                                        <p:tav tm="0">
                                          <p:val>
                                            <p:fltVal val="-90"/>
                                          </p:val>
                                        </p:tav>
                                        <p:tav tm="100000">
                                          <p:val>
                                            <p:fltVal val="0"/>
                                          </p:val>
                                        </p:tav>
                                      </p:tavLst>
                                    </p:anim>
                                    <p:anim calcmode="lin" valueType="num">
                                      <p:cBhvr>
                                        <p:cTn id="19" dur="800" decel="100000" fill="hold"/>
                                        <p:tgtEl>
                                          <p:spTgt spid="13"/>
                                        </p:tgtEl>
                                        <p:attrNameLst>
                                          <p:attrName>ppt_x</p:attrName>
                                        </p:attrNameLst>
                                      </p:cBhvr>
                                      <p:tavLst>
                                        <p:tav tm="0">
                                          <p:val>
                                            <p:strVal val="#ppt_x+0.4"/>
                                          </p:val>
                                        </p:tav>
                                        <p:tav tm="100000">
                                          <p:val>
                                            <p:strVal val="#ppt_x-0.05"/>
                                          </p:val>
                                        </p:tav>
                                      </p:tavLst>
                                    </p:anim>
                                    <p:anim calcmode="lin" valueType="num">
                                      <p:cBhvr>
                                        <p:cTn id="20" dur="800" decel="100000" fill="hold"/>
                                        <p:tgtEl>
                                          <p:spTgt spid="1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800" decel="100000"/>
                                        <p:tgtEl>
                                          <p:spTgt spid="14"/>
                                        </p:tgtEl>
                                      </p:cBhvr>
                                    </p:animEffect>
                                    <p:anim calcmode="lin" valueType="num">
                                      <p:cBhvr>
                                        <p:cTn id="28" dur="800" decel="100000" fill="hold"/>
                                        <p:tgtEl>
                                          <p:spTgt spid="14"/>
                                        </p:tgtEl>
                                        <p:attrNameLst>
                                          <p:attrName>style.rotation</p:attrName>
                                        </p:attrNameLst>
                                      </p:cBhvr>
                                      <p:tavLst>
                                        <p:tav tm="0">
                                          <p:val>
                                            <p:fltVal val="-90"/>
                                          </p:val>
                                        </p:tav>
                                        <p:tav tm="100000">
                                          <p:val>
                                            <p:fltVal val="0"/>
                                          </p:val>
                                        </p:tav>
                                      </p:tavLst>
                                    </p:anim>
                                    <p:anim calcmode="lin" valueType="num">
                                      <p:cBhvr>
                                        <p:cTn id="29" dur="800" decel="100000" fill="hold"/>
                                        <p:tgtEl>
                                          <p:spTgt spid="14"/>
                                        </p:tgtEl>
                                        <p:attrNameLst>
                                          <p:attrName>ppt_x</p:attrName>
                                        </p:attrNameLst>
                                      </p:cBhvr>
                                      <p:tavLst>
                                        <p:tav tm="0">
                                          <p:val>
                                            <p:strVal val="#ppt_x+0.4"/>
                                          </p:val>
                                        </p:tav>
                                        <p:tav tm="100000">
                                          <p:val>
                                            <p:strVal val="#ppt_x-0.05"/>
                                          </p:val>
                                        </p:tav>
                                      </p:tavLst>
                                    </p:anim>
                                    <p:anim calcmode="lin" valueType="num">
                                      <p:cBhvr>
                                        <p:cTn id="30" dur="800" decel="100000" fill="hold"/>
                                        <p:tgtEl>
                                          <p:spTgt spid="1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800" decel="100000"/>
                                        <p:tgtEl>
                                          <p:spTgt spid="15"/>
                                        </p:tgtEl>
                                      </p:cBhvr>
                                    </p:animEffect>
                                    <p:anim calcmode="lin" valueType="num">
                                      <p:cBhvr>
                                        <p:cTn id="38" dur="800" decel="100000" fill="hold"/>
                                        <p:tgtEl>
                                          <p:spTgt spid="15"/>
                                        </p:tgtEl>
                                        <p:attrNameLst>
                                          <p:attrName>style.rotation</p:attrName>
                                        </p:attrNameLst>
                                      </p:cBhvr>
                                      <p:tavLst>
                                        <p:tav tm="0">
                                          <p:val>
                                            <p:fltVal val="-90"/>
                                          </p:val>
                                        </p:tav>
                                        <p:tav tm="100000">
                                          <p:val>
                                            <p:fltVal val="0"/>
                                          </p:val>
                                        </p:tav>
                                      </p:tavLst>
                                    </p:anim>
                                    <p:anim calcmode="lin" valueType="num">
                                      <p:cBhvr>
                                        <p:cTn id="39" dur="800" decel="100000" fill="hold"/>
                                        <p:tgtEl>
                                          <p:spTgt spid="15"/>
                                        </p:tgtEl>
                                        <p:attrNameLst>
                                          <p:attrName>ppt_x</p:attrName>
                                        </p:attrNameLst>
                                      </p:cBhvr>
                                      <p:tavLst>
                                        <p:tav tm="0">
                                          <p:val>
                                            <p:strVal val="#ppt_x+0.4"/>
                                          </p:val>
                                        </p:tav>
                                        <p:tav tm="100000">
                                          <p:val>
                                            <p:strVal val="#ppt_x-0.05"/>
                                          </p:val>
                                        </p:tav>
                                      </p:tavLst>
                                    </p:anim>
                                    <p:anim calcmode="lin" valueType="num">
                                      <p:cBhvr>
                                        <p:cTn id="40" dur="800" decel="100000" fill="hold"/>
                                        <p:tgtEl>
                                          <p:spTgt spid="15"/>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C:\Program Files\Microsoft Office\cross_on_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357188" y="1085850"/>
            <a:ext cx="6172200" cy="457200"/>
          </a:xfrm>
          <a:prstGeom prst="rect">
            <a:avLst/>
          </a:prstGeom>
          <a:noFill/>
          <a:ln w="9525">
            <a:noFill/>
            <a:miter lim="800000"/>
            <a:headEnd/>
            <a:tailEnd/>
          </a:ln>
        </p:spPr>
        <p:txBody>
          <a:bodyPr>
            <a:spAutoFit/>
          </a:bodyPr>
          <a:lstStyle/>
          <a:p>
            <a:pPr>
              <a:spcBef>
                <a:spcPct val="50000"/>
              </a:spcBef>
              <a:defRPr/>
            </a:pPr>
            <a:r>
              <a:rPr lang="en-US" b="1" i="1" dirty="0">
                <a:solidFill>
                  <a:schemeClr val="bg1"/>
                </a:solidFill>
                <a:effectLst>
                  <a:outerShdw blurRad="38100" dist="38100" dir="2700000" algn="tl">
                    <a:srgbClr val="000000">
                      <a:alpha val="43137"/>
                    </a:srgbClr>
                  </a:outerShdw>
                </a:effectLst>
                <a:latin typeface="Arial" charset="0"/>
                <a:cs typeface="Times New Roman" pitchFamily="18" charset="0"/>
              </a:rPr>
              <a:t>a. Relationship with Old Testament….</a:t>
            </a:r>
            <a:r>
              <a:rPr lang="en-US" dirty="0">
                <a:solidFill>
                  <a:schemeClr val="bg1"/>
                </a:solidFill>
                <a:effectLst>
                  <a:outerShdw blurRad="38100" dist="38100" dir="2700000" algn="tl">
                    <a:srgbClr val="000000">
                      <a:alpha val="43137"/>
                    </a:srgbClr>
                  </a:outerShdw>
                </a:effectLst>
              </a:rPr>
              <a:t> </a:t>
            </a:r>
          </a:p>
        </p:txBody>
      </p:sp>
      <p:sp>
        <p:nvSpPr>
          <p:cNvPr id="14" name="Rectangle 13"/>
          <p:cNvSpPr/>
          <p:nvPr/>
        </p:nvSpPr>
        <p:spPr>
          <a:xfrm>
            <a:off x="285720" y="285728"/>
            <a:ext cx="8434745" cy="646331"/>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(1) Introduction to the New Testament</a:t>
            </a:r>
            <a:endParaRPr lang="en-S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188" y="2060848"/>
            <a:ext cx="4934892" cy="3456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Straight Arrow Connector 3"/>
          <p:cNvCxnSpPr/>
          <p:nvPr/>
        </p:nvCxnSpPr>
        <p:spPr>
          <a:xfrm>
            <a:off x="4503092" y="2780928"/>
            <a:ext cx="2026296" cy="0"/>
          </a:xfrm>
          <a:prstGeom prst="straightConnector1">
            <a:avLst/>
          </a:prstGeom>
          <a:ln w="1174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21622" y="3789040"/>
            <a:ext cx="1307766" cy="0"/>
          </a:xfrm>
          <a:prstGeom prst="straightConnector1">
            <a:avLst/>
          </a:prstGeom>
          <a:ln w="1174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15003" y="4797152"/>
            <a:ext cx="2014385" cy="0"/>
          </a:xfrm>
          <a:prstGeom prst="straightConnector1">
            <a:avLst/>
          </a:prstGeom>
          <a:ln w="1174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865947" y="2354378"/>
            <a:ext cx="1688283" cy="1077218"/>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Only for </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Israel</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ectangle 18"/>
          <p:cNvSpPr/>
          <p:nvPr/>
        </p:nvSpPr>
        <p:spPr>
          <a:xfrm>
            <a:off x="6876256" y="3431596"/>
            <a:ext cx="1699504" cy="1077218"/>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Fulfilled </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Christ</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ectangle 19"/>
          <p:cNvSpPr/>
          <p:nvPr/>
        </p:nvSpPr>
        <p:spPr>
          <a:xfrm>
            <a:off x="6463019" y="4486181"/>
            <a:ext cx="2506190" cy="2062103"/>
          </a:xfrm>
          <a:prstGeom prst="rect">
            <a:avLst/>
          </a:prstGeom>
          <a:noFill/>
        </p:spPr>
        <p:txBody>
          <a:bodyPr wrap="squar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Unchanged but with deeper meaning</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384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07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16"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C:\Program Files\Microsoft Office\cross_on_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1571625" y="928688"/>
            <a:ext cx="6172200" cy="457200"/>
          </a:xfrm>
          <a:prstGeom prst="rect">
            <a:avLst/>
          </a:prstGeom>
          <a:noFill/>
          <a:ln w="9525">
            <a:noFill/>
            <a:miter lim="800000"/>
            <a:headEnd/>
            <a:tailEnd/>
          </a:ln>
        </p:spPr>
        <p:txBody>
          <a:bodyPr>
            <a:spAutoFit/>
          </a:bodyPr>
          <a:lstStyle/>
          <a:p>
            <a:pPr>
              <a:spcBef>
                <a:spcPct val="50000"/>
              </a:spcBef>
              <a:defRPr/>
            </a:pPr>
            <a:r>
              <a:rPr lang="en-US" b="1" i="1" dirty="0">
                <a:solidFill>
                  <a:schemeClr val="bg1"/>
                </a:solidFill>
                <a:effectLst>
                  <a:outerShdw blurRad="38100" dist="38100" dir="2700000" algn="tl">
                    <a:srgbClr val="000000">
                      <a:alpha val="43137"/>
                    </a:srgbClr>
                  </a:outerShdw>
                </a:effectLst>
                <a:latin typeface="Arial" charset="0"/>
                <a:cs typeface="Times New Roman" pitchFamily="18" charset="0"/>
              </a:rPr>
              <a:t>a. Relationship with Old Testament….</a:t>
            </a:r>
            <a:r>
              <a:rPr lang="en-US" dirty="0">
                <a:solidFill>
                  <a:schemeClr val="bg1"/>
                </a:solidFill>
                <a:effectLst>
                  <a:outerShdw blurRad="38100" dist="38100" dir="2700000" algn="tl">
                    <a:srgbClr val="000000">
                      <a:alpha val="43137"/>
                    </a:srgbClr>
                  </a:outerShdw>
                </a:effectLst>
              </a:rPr>
              <a:t> </a:t>
            </a:r>
          </a:p>
        </p:txBody>
      </p:sp>
      <p:sp>
        <p:nvSpPr>
          <p:cNvPr id="14" name="Rectangle 13"/>
          <p:cNvSpPr/>
          <p:nvPr/>
        </p:nvSpPr>
        <p:spPr>
          <a:xfrm>
            <a:off x="285720" y="285728"/>
            <a:ext cx="8434745" cy="646331"/>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(1) Introduction to the New Testament</a:t>
            </a:r>
            <a:endParaRPr lang="en-S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6" name="Picture 5" descr="feasts.gif"/>
          <p:cNvPicPr>
            <a:picLocks noChangeAspect="1"/>
          </p:cNvPicPr>
          <p:nvPr/>
        </p:nvPicPr>
        <p:blipFill>
          <a:blip r:embed="rId3" cstate="print"/>
          <a:stretch>
            <a:fillRect/>
          </a:stretch>
        </p:blipFill>
        <p:spPr>
          <a:xfrm>
            <a:off x="285720" y="213885"/>
            <a:ext cx="8572528" cy="664411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reflection blurRad="6350" stA="52000" endA="300" endPos="35000" dir="5400000" sy="-100000" algn="bl" rotWithShape="0"/>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C:\Program Files\Microsoft Office\cross_on_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1571625" y="928688"/>
            <a:ext cx="6172200" cy="457200"/>
          </a:xfrm>
          <a:prstGeom prst="rect">
            <a:avLst/>
          </a:prstGeom>
          <a:noFill/>
          <a:ln w="9525">
            <a:noFill/>
            <a:miter lim="800000"/>
            <a:headEnd/>
            <a:tailEnd/>
          </a:ln>
        </p:spPr>
        <p:txBody>
          <a:bodyPr>
            <a:spAutoFit/>
          </a:bodyPr>
          <a:lstStyle/>
          <a:p>
            <a:pPr>
              <a:spcBef>
                <a:spcPct val="50000"/>
              </a:spcBef>
              <a:defRPr/>
            </a:pPr>
            <a:r>
              <a:rPr lang="en-US" b="1" i="1" dirty="0">
                <a:solidFill>
                  <a:schemeClr val="bg1"/>
                </a:solidFill>
                <a:effectLst>
                  <a:outerShdw blurRad="38100" dist="38100" dir="2700000" algn="tl">
                    <a:srgbClr val="000000">
                      <a:alpha val="43137"/>
                    </a:srgbClr>
                  </a:outerShdw>
                </a:effectLst>
                <a:latin typeface="Arial" charset="0"/>
                <a:cs typeface="Times New Roman" pitchFamily="18" charset="0"/>
              </a:rPr>
              <a:t>a. Relationship with Old Testament….</a:t>
            </a:r>
            <a:r>
              <a:rPr lang="en-US" dirty="0">
                <a:solidFill>
                  <a:schemeClr val="bg1"/>
                </a:solidFill>
                <a:effectLst>
                  <a:outerShdw blurRad="38100" dist="38100" dir="2700000" algn="tl">
                    <a:srgbClr val="000000">
                      <a:alpha val="43137"/>
                    </a:srgbClr>
                  </a:outerShdw>
                </a:effectLst>
              </a:rPr>
              <a:t> </a:t>
            </a:r>
          </a:p>
        </p:txBody>
      </p:sp>
      <p:sp>
        <p:nvSpPr>
          <p:cNvPr id="14" name="Rectangle 13"/>
          <p:cNvSpPr/>
          <p:nvPr/>
        </p:nvSpPr>
        <p:spPr>
          <a:xfrm>
            <a:off x="285720" y="285728"/>
            <a:ext cx="8434745" cy="646331"/>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(1) Introduction to the New Testament</a:t>
            </a:r>
            <a:endParaRPr lang="en-S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7" name="Picture 5" descr="Feasts"/>
          <p:cNvPicPr>
            <a:picLocks noChangeAspect="1" noChangeArrowheads="1"/>
          </p:cNvPicPr>
          <p:nvPr/>
        </p:nvPicPr>
        <p:blipFill>
          <a:blip r:embed="rId3" cstate="print"/>
          <a:srcRect/>
          <a:stretch>
            <a:fillRect/>
          </a:stretch>
        </p:blipFill>
        <p:spPr bwMode="auto">
          <a:xfrm>
            <a:off x="0" y="928670"/>
            <a:ext cx="8785225" cy="5511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C:\Program Files\Microsoft Office\cross_on_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785786" y="1285860"/>
            <a:ext cx="5643565" cy="5570756"/>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endParaRPr lang="en-US" b="1" dirty="0">
              <a:solidFill>
                <a:srgbClr val="000099"/>
              </a:solidFill>
              <a:latin typeface="Arial" charset="0"/>
              <a:cs typeface="Times New Roman" pitchFamily="18" charset="0"/>
            </a:endParaRPr>
          </a:p>
          <a:p>
            <a:pPr>
              <a:spcBef>
                <a:spcPct val="50000"/>
              </a:spcBef>
              <a:defRPr/>
            </a:pPr>
            <a:r>
              <a:rPr lang="en-US" sz="2000" b="1" dirty="0">
                <a:solidFill>
                  <a:schemeClr val="bg1"/>
                </a:solidFill>
                <a:latin typeface="Arial" charset="0"/>
                <a:cs typeface="Times New Roman" pitchFamily="18" charset="0"/>
              </a:rPr>
              <a:t>The ________________ is concealed in the __</a:t>
            </a:r>
            <a:r>
              <a:rPr lang="en-US" sz="2000" b="1" dirty="0">
                <a:solidFill>
                  <a:schemeClr val="bg1"/>
                </a:solidFill>
                <a:effectLst>
                  <a:outerShdw blurRad="38100" dist="38100" dir="2700000" algn="tl">
                    <a:srgbClr val="000000">
                      <a:alpha val="43137"/>
                    </a:srgbClr>
                  </a:outerShdw>
                </a:effectLst>
                <a:latin typeface="Arial" charset="0"/>
                <a:cs typeface="Times New Roman" pitchFamily="18" charset="0"/>
              </a:rPr>
              <a:t>_____________</a:t>
            </a:r>
            <a:r>
              <a:rPr lang="en-US" sz="2000" b="1" dirty="0">
                <a:solidFill>
                  <a:schemeClr val="bg1"/>
                </a:solidFill>
                <a:latin typeface="Arial" charset="0"/>
                <a:cs typeface="Times New Roman" pitchFamily="18" charset="0"/>
              </a:rPr>
              <a:t>____.</a:t>
            </a:r>
            <a:endParaRPr lang="en-US" sz="2000" b="1" dirty="0">
              <a:solidFill>
                <a:schemeClr val="bg1"/>
              </a:solidFill>
              <a:cs typeface="Times New Roman" pitchFamily="18" charset="0"/>
            </a:endParaRPr>
          </a:p>
          <a:p>
            <a:pPr>
              <a:spcBef>
                <a:spcPct val="50000"/>
              </a:spcBef>
              <a:defRPr/>
            </a:pPr>
            <a:r>
              <a:rPr lang="en-US" sz="2000" b="1" dirty="0">
                <a:solidFill>
                  <a:schemeClr val="bg1"/>
                </a:solidFill>
                <a:latin typeface="Arial" charset="0"/>
                <a:cs typeface="Times New Roman" pitchFamily="18" charset="0"/>
              </a:rPr>
              <a:t> </a:t>
            </a:r>
            <a:endParaRPr lang="en-US" sz="2000" b="1" dirty="0">
              <a:solidFill>
                <a:schemeClr val="bg1"/>
              </a:solidFill>
              <a:cs typeface="Times New Roman" pitchFamily="18" charset="0"/>
            </a:endParaRPr>
          </a:p>
          <a:p>
            <a:pPr>
              <a:spcBef>
                <a:spcPct val="50000"/>
              </a:spcBef>
              <a:defRPr/>
            </a:pPr>
            <a:r>
              <a:rPr lang="en-US" sz="2000" b="1" dirty="0">
                <a:solidFill>
                  <a:schemeClr val="bg1"/>
                </a:solidFill>
                <a:latin typeface="Arial" charset="0"/>
                <a:cs typeface="Times New Roman" pitchFamily="18" charset="0"/>
              </a:rPr>
              <a:t>The _______________ is revealed in the _________________.</a:t>
            </a:r>
            <a:endParaRPr lang="en-US" sz="2000" b="1" dirty="0">
              <a:solidFill>
                <a:schemeClr val="bg1"/>
              </a:solidFill>
              <a:cs typeface="Times New Roman" pitchFamily="18" charset="0"/>
            </a:endParaRPr>
          </a:p>
          <a:p>
            <a:pPr>
              <a:spcBef>
                <a:spcPct val="50000"/>
              </a:spcBef>
              <a:defRPr/>
            </a:pPr>
            <a:r>
              <a:rPr lang="en-US" sz="2000" b="1" dirty="0">
                <a:solidFill>
                  <a:schemeClr val="bg1"/>
                </a:solidFill>
                <a:latin typeface="Arial" charset="0"/>
                <a:cs typeface="Times New Roman" pitchFamily="18" charset="0"/>
              </a:rPr>
              <a:t>The term ‘New’ is used NOT in the sense of _______________ </a:t>
            </a:r>
          </a:p>
          <a:p>
            <a:pPr>
              <a:spcBef>
                <a:spcPct val="50000"/>
              </a:spcBef>
              <a:defRPr/>
            </a:pPr>
            <a:r>
              <a:rPr lang="en-US" sz="2000" b="1" dirty="0">
                <a:solidFill>
                  <a:schemeClr val="bg1"/>
                </a:solidFill>
                <a:latin typeface="Arial" charset="0"/>
                <a:cs typeface="Times New Roman" pitchFamily="18" charset="0"/>
              </a:rPr>
              <a:t>the OLD but in </a:t>
            </a:r>
            <a:r>
              <a:rPr lang="en-US" sz="2000" b="1" dirty="0">
                <a:solidFill>
                  <a:schemeClr val="bg1"/>
                </a:solidFill>
                <a:cs typeface="Times New Roman" pitchFamily="18" charset="0"/>
              </a:rPr>
              <a:t> </a:t>
            </a:r>
            <a:r>
              <a:rPr lang="en-US" sz="2000" b="1" dirty="0">
                <a:solidFill>
                  <a:schemeClr val="bg1"/>
                </a:solidFill>
                <a:latin typeface="Arial" charset="0"/>
                <a:cs typeface="Times New Roman" pitchFamily="18" charset="0"/>
              </a:rPr>
              <a:t>the sense of being ______________ and </a:t>
            </a:r>
          </a:p>
          <a:p>
            <a:pPr>
              <a:spcBef>
                <a:spcPct val="50000"/>
              </a:spcBef>
              <a:defRPr/>
            </a:pPr>
            <a:r>
              <a:rPr lang="en-US" sz="2000" b="1" dirty="0">
                <a:solidFill>
                  <a:schemeClr val="bg1"/>
                </a:solidFill>
                <a:latin typeface="Arial" charset="0"/>
                <a:cs typeface="Times New Roman" pitchFamily="18" charset="0"/>
              </a:rPr>
              <a:t>__________________ the OLD.</a:t>
            </a:r>
            <a:endParaRPr lang="en-US" sz="2000" b="1" dirty="0">
              <a:solidFill>
                <a:schemeClr val="bg1"/>
              </a:solidFill>
              <a:cs typeface="Times New Roman" pitchFamily="18" charset="0"/>
            </a:endParaRPr>
          </a:p>
          <a:p>
            <a:pPr>
              <a:spcBef>
                <a:spcPct val="50000"/>
              </a:spcBef>
              <a:defRPr/>
            </a:pPr>
            <a:r>
              <a:rPr lang="en-US" dirty="0">
                <a:latin typeface="Arial" charset="0"/>
                <a:cs typeface="Times New Roman" pitchFamily="18" charset="0"/>
              </a:rPr>
              <a:t> </a:t>
            </a:r>
            <a:endParaRPr lang="en-US" dirty="0">
              <a:cs typeface="Times New Roman" pitchFamily="18" charset="0"/>
            </a:endParaRPr>
          </a:p>
          <a:p>
            <a:pPr>
              <a:spcBef>
                <a:spcPct val="50000"/>
              </a:spcBef>
              <a:defRPr/>
            </a:pPr>
            <a:endParaRPr lang="en-US" dirty="0"/>
          </a:p>
        </p:txBody>
      </p:sp>
      <p:sp>
        <p:nvSpPr>
          <p:cNvPr id="3079" name="Text Box 7"/>
          <p:cNvSpPr txBox="1">
            <a:spLocks noChangeArrowheads="1"/>
          </p:cNvSpPr>
          <p:nvPr/>
        </p:nvSpPr>
        <p:spPr bwMode="auto">
          <a:xfrm>
            <a:off x="1357313" y="1785938"/>
            <a:ext cx="2895600" cy="400050"/>
          </a:xfrm>
          <a:prstGeom prst="rect">
            <a:avLst/>
          </a:prstGeom>
          <a:noFill/>
          <a:ln w="9525">
            <a:noFill/>
            <a:miter lim="800000"/>
            <a:headEnd/>
            <a:tailEnd/>
          </a:ln>
        </p:spPr>
        <p:txBody>
          <a:bodyPr>
            <a:spAutoFit/>
          </a:bodyPr>
          <a:lstStyle/>
          <a:p>
            <a:pPr>
              <a:spcBef>
                <a:spcPct val="50000"/>
              </a:spcBef>
              <a:defRPr/>
            </a:pPr>
            <a:r>
              <a:rPr lang="en-US" sz="2000" b="1" dirty="0">
                <a:solidFill>
                  <a:srgbClr val="FFFF00"/>
                </a:solidFill>
                <a:effectLst>
                  <a:outerShdw blurRad="38100" dist="38100" dir="2700000" algn="tl">
                    <a:srgbClr val="000000">
                      <a:alpha val="43137"/>
                    </a:srgbClr>
                  </a:outerShdw>
                </a:effectLst>
                <a:latin typeface="Arial" charset="0"/>
              </a:rPr>
              <a:t>New Testament</a:t>
            </a:r>
          </a:p>
        </p:txBody>
      </p:sp>
      <p:sp>
        <p:nvSpPr>
          <p:cNvPr id="3080" name="Text Box 8"/>
          <p:cNvSpPr txBox="1">
            <a:spLocks noChangeArrowheads="1"/>
          </p:cNvSpPr>
          <p:nvPr/>
        </p:nvSpPr>
        <p:spPr bwMode="auto">
          <a:xfrm>
            <a:off x="1357313" y="2071688"/>
            <a:ext cx="2071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solidFill>
                  <a:srgbClr val="FFFF00"/>
                </a:solidFill>
                <a:latin typeface="Arial" charset="0"/>
              </a:rPr>
              <a:t>Old Testament</a:t>
            </a:r>
          </a:p>
        </p:txBody>
      </p:sp>
      <p:sp>
        <p:nvSpPr>
          <p:cNvPr id="3081" name="Text Box 9"/>
          <p:cNvSpPr txBox="1">
            <a:spLocks noChangeArrowheads="1"/>
          </p:cNvSpPr>
          <p:nvPr/>
        </p:nvSpPr>
        <p:spPr bwMode="auto">
          <a:xfrm>
            <a:off x="1357313" y="3000375"/>
            <a:ext cx="2895600" cy="400050"/>
          </a:xfrm>
          <a:prstGeom prst="rect">
            <a:avLst/>
          </a:prstGeom>
          <a:noFill/>
          <a:ln w="9525">
            <a:noFill/>
            <a:miter lim="800000"/>
            <a:headEnd/>
            <a:tailEnd/>
          </a:ln>
        </p:spPr>
        <p:txBody>
          <a:bodyPr>
            <a:spAutoFit/>
          </a:bodyPr>
          <a:lstStyle/>
          <a:p>
            <a:pPr>
              <a:spcBef>
                <a:spcPct val="50000"/>
              </a:spcBef>
              <a:defRPr/>
            </a:pPr>
            <a:r>
              <a:rPr lang="en-US" sz="2000" b="1" dirty="0">
                <a:solidFill>
                  <a:srgbClr val="FFFF00"/>
                </a:solidFill>
                <a:effectLst>
                  <a:outerShdw blurRad="38100" dist="38100" dir="2700000" algn="tl">
                    <a:srgbClr val="000000">
                      <a:alpha val="43137"/>
                    </a:srgbClr>
                  </a:outerShdw>
                </a:effectLst>
                <a:latin typeface="Arial" charset="0"/>
              </a:rPr>
              <a:t>Old Testament</a:t>
            </a:r>
          </a:p>
        </p:txBody>
      </p:sp>
      <p:sp>
        <p:nvSpPr>
          <p:cNvPr id="3082" name="Text Box 10"/>
          <p:cNvSpPr txBox="1">
            <a:spLocks noChangeArrowheads="1"/>
          </p:cNvSpPr>
          <p:nvPr/>
        </p:nvSpPr>
        <p:spPr bwMode="auto">
          <a:xfrm>
            <a:off x="1357313" y="3286125"/>
            <a:ext cx="2895600" cy="400050"/>
          </a:xfrm>
          <a:prstGeom prst="rect">
            <a:avLst/>
          </a:prstGeom>
          <a:noFill/>
          <a:ln w="9525">
            <a:noFill/>
            <a:miter lim="800000"/>
            <a:headEnd/>
            <a:tailEnd/>
          </a:ln>
        </p:spPr>
        <p:txBody>
          <a:bodyPr>
            <a:spAutoFit/>
          </a:bodyPr>
          <a:lstStyle/>
          <a:p>
            <a:pPr>
              <a:spcBef>
                <a:spcPct val="50000"/>
              </a:spcBef>
              <a:defRPr/>
            </a:pPr>
            <a:r>
              <a:rPr lang="en-US" sz="2000" b="1" dirty="0">
                <a:solidFill>
                  <a:srgbClr val="FFFF00"/>
                </a:solidFill>
                <a:effectLst>
                  <a:outerShdw blurRad="38100" dist="38100" dir="2700000" algn="tl">
                    <a:srgbClr val="000000">
                      <a:alpha val="43137"/>
                    </a:srgbClr>
                  </a:outerShdw>
                </a:effectLst>
                <a:latin typeface="Arial" charset="0"/>
              </a:rPr>
              <a:t>New Testament</a:t>
            </a:r>
          </a:p>
        </p:txBody>
      </p:sp>
      <p:sp>
        <p:nvSpPr>
          <p:cNvPr id="3083" name="Text Box 11"/>
          <p:cNvSpPr txBox="1">
            <a:spLocks noChangeArrowheads="1"/>
          </p:cNvSpPr>
          <p:nvPr/>
        </p:nvSpPr>
        <p:spPr bwMode="auto">
          <a:xfrm>
            <a:off x="1357313" y="4071938"/>
            <a:ext cx="2362200" cy="400050"/>
          </a:xfrm>
          <a:prstGeom prst="rect">
            <a:avLst/>
          </a:prstGeom>
          <a:noFill/>
          <a:ln w="9525">
            <a:noFill/>
            <a:miter lim="800000"/>
            <a:headEnd/>
            <a:tailEnd/>
          </a:ln>
        </p:spPr>
        <p:txBody>
          <a:bodyPr>
            <a:spAutoFit/>
          </a:bodyPr>
          <a:lstStyle/>
          <a:p>
            <a:pPr>
              <a:spcBef>
                <a:spcPct val="50000"/>
              </a:spcBef>
              <a:defRPr/>
            </a:pPr>
            <a:r>
              <a:rPr lang="en-US" sz="2000" b="1" dirty="0">
                <a:solidFill>
                  <a:srgbClr val="FFFF00"/>
                </a:solidFill>
                <a:effectLst>
                  <a:outerShdw blurRad="38100" dist="38100" dir="2700000" algn="tl">
                    <a:srgbClr val="000000">
                      <a:alpha val="43137"/>
                    </a:srgbClr>
                  </a:outerShdw>
                </a:effectLst>
                <a:latin typeface="Arial" charset="0"/>
              </a:rPr>
              <a:t>REPLACING</a:t>
            </a:r>
          </a:p>
        </p:txBody>
      </p:sp>
      <p:sp>
        <p:nvSpPr>
          <p:cNvPr id="3084" name="Text Box 12"/>
          <p:cNvSpPr txBox="1">
            <a:spLocks noChangeArrowheads="1"/>
          </p:cNvSpPr>
          <p:nvPr/>
        </p:nvSpPr>
        <p:spPr bwMode="auto">
          <a:xfrm>
            <a:off x="1428750" y="4786313"/>
            <a:ext cx="2362200" cy="400050"/>
          </a:xfrm>
          <a:prstGeom prst="rect">
            <a:avLst/>
          </a:prstGeom>
          <a:noFill/>
          <a:ln w="9525">
            <a:noFill/>
            <a:miter lim="800000"/>
            <a:headEnd/>
            <a:tailEnd/>
          </a:ln>
        </p:spPr>
        <p:txBody>
          <a:bodyPr>
            <a:spAutoFit/>
          </a:bodyPr>
          <a:lstStyle/>
          <a:p>
            <a:pPr>
              <a:spcBef>
                <a:spcPct val="50000"/>
              </a:spcBef>
              <a:defRPr/>
            </a:pPr>
            <a:r>
              <a:rPr lang="en-US" sz="2000" b="1" dirty="0">
                <a:solidFill>
                  <a:srgbClr val="FFFF00"/>
                </a:solidFill>
                <a:effectLst>
                  <a:outerShdw blurRad="38100" dist="38100" dir="2700000" algn="tl">
                    <a:srgbClr val="000000">
                      <a:alpha val="43137"/>
                    </a:srgbClr>
                  </a:outerShdw>
                </a:effectLst>
                <a:latin typeface="Arial" charset="0"/>
              </a:rPr>
              <a:t>FRESH</a:t>
            </a:r>
          </a:p>
        </p:txBody>
      </p:sp>
      <p:sp>
        <p:nvSpPr>
          <p:cNvPr id="3085" name="Text Box 13"/>
          <p:cNvSpPr txBox="1">
            <a:spLocks noChangeArrowheads="1"/>
          </p:cNvSpPr>
          <p:nvPr/>
        </p:nvSpPr>
        <p:spPr bwMode="auto">
          <a:xfrm>
            <a:off x="1357313" y="5286375"/>
            <a:ext cx="2743200" cy="400050"/>
          </a:xfrm>
          <a:prstGeom prst="rect">
            <a:avLst/>
          </a:prstGeom>
          <a:noFill/>
          <a:ln w="9525">
            <a:noFill/>
            <a:miter lim="800000"/>
            <a:headEnd/>
            <a:tailEnd/>
          </a:ln>
        </p:spPr>
        <p:txBody>
          <a:bodyPr>
            <a:spAutoFit/>
          </a:bodyPr>
          <a:lstStyle/>
          <a:p>
            <a:pPr>
              <a:spcBef>
                <a:spcPct val="50000"/>
              </a:spcBef>
              <a:defRPr/>
            </a:pPr>
            <a:r>
              <a:rPr lang="en-US" sz="2000" b="1" dirty="0">
                <a:solidFill>
                  <a:srgbClr val="FFFF00"/>
                </a:solidFill>
                <a:effectLst>
                  <a:outerShdw blurRad="38100" dist="38100" dir="2700000" algn="tl">
                    <a:srgbClr val="000000">
                      <a:alpha val="43137"/>
                    </a:srgbClr>
                  </a:outerShdw>
                </a:effectLst>
                <a:latin typeface="Arial" charset="0"/>
              </a:rPr>
              <a:t>FULFILLING</a:t>
            </a:r>
          </a:p>
        </p:txBody>
      </p:sp>
      <p:sp>
        <p:nvSpPr>
          <p:cNvPr id="14" name="Rectangle 13"/>
          <p:cNvSpPr/>
          <p:nvPr/>
        </p:nvSpPr>
        <p:spPr>
          <a:xfrm>
            <a:off x="290422" y="357166"/>
            <a:ext cx="8853578" cy="769441"/>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Arial" charset="0"/>
                <a:cs typeface="Times New Roman" pitchFamily="18" charset="0"/>
              </a:rPr>
              <a:t>How the Testaments are Related</a:t>
            </a:r>
            <a:endParaRPr lang="en-S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endParaRPr>
          </a:p>
        </p:txBody>
      </p:sp>
      <p:pic>
        <p:nvPicPr>
          <p:cNvPr id="12" name="Picture 11" descr="passover.jpg"/>
          <p:cNvPicPr>
            <a:picLocks noChangeAspect="1"/>
          </p:cNvPicPr>
          <p:nvPr/>
        </p:nvPicPr>
        <p:blipFill>
          <a:blip r:embed="rId4" cstate="print"/>
          <a:stretch>
            <a:fillRect/>
          </a:stretch>
        </p:blipFill>
        <p:spPr>
          <a:xfrm>
            <a:off x="5929322" y="1643050"/>
            <a:ext cx="2502331" cy="4429156"/>
          </a:xfrm>
          <a:prstGeom prst="rect">
            <a:avLst/>
          </a:prstGeom>
          <a:effectLst>
            <a:reflection blurRad="6350" stA="52000" endA="300" endPos="35000" dir="5400000" sy="-100000" algn="bl" rotWithShape="0"/>
          </a:effectLst>
          <a:scene3d>
            <a:camera prst="perspectiveContrastingLeftFacing"/>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07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8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8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82"/>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83"/>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8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8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utoUpdateAnimBg="0"/>
      <p:bldP spid="3080" grpId="0" autoUpdateAnimBg="0"/>
      <p:bldP spid="3081" grpId="0" autoUpdateAnimBg="0"/>
      <p:bldP spid="3082" grpId="0" autoUpdateAnimBg="0"/>
      <p:bldP spid="3083" grpId="0" autoUpdateAnimBg="0"/>
      <p:bldP spid="3084" grpId="0" autoUpdateAnimBg="0"/>
      <p:bldP spid="3085"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1734</TotalTime>
  <Words>1147</Words>
  <Application>Microsoft Office PowerPoint</Application>
  <PresentationFormat>On-screen Show (4:3)</PresentationFormat>
  <Paragraphs>204</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Gibson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Survey</dc:title>
  <dc:creator>Timothy James Gibson</dc:creator>
  <cp:lastModifiedBy>timshen6475@gmail.com</cp:lastModifiedBy>
  <cp:revision>280</cp:revision>
  <dcterms:created xsi:type="dcterms:W3CDTF">2002-03-23T02:14:47Z</dcterms:created>
  <dcterms:modified xsi:type="dcterms:W3CDTF">2013-09-03T06:45:42Z</dcterms:modified>
</cp:coreProperties>
</file>