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5" r:id="rId3"/>
    <p:sldId id="314" r:id="rId4"/>
    <p:sldId id="315" r:id="rId5"/>
    <p:sldId id="316" r:id="rId6"/>
    <p:sldId id="319" r:id="rId7"/>
    <p:sldId id="324" r:id="rId8"/>
    <p:sldId id="328" r:id="rId9"/>
    <p:sldId id="297" r:id="rId10"/>
    <p:sldId id="298" r:id="rId11"/>
    <p:sldId id="299" r:id="rId12"/>
    <p:sldId id="309" r:id="rId13"/>
    <p:sldId id="317" r:id="rId14"/>
    <p:sldId id="326" r:id="rId15"/>
    <p:sldId id="266" r:id="rId16"/>
    <p:sldId id="300" r:id="rId17"/>
    <p:sldId id="329" r:id="rId18"/>
    <p:sldId id="318" r:id="rId19"/>
    <p:sldId id="332" r:id="rId20"/>
    <p:sldId id="330" r:id="rId21"/>
    <p:sldId id="267" r:id="rId22"/>
    <p:sldId id="331" r:id="rId23"/>
    <p:sldId id="268" r:id="rId24"/>
    <p:sldId id="310" r:id="rId25"/>
    <p:sldId id="269" r:id="rId26"/>
    <p:sldId id="322" r:id="rId27"/>
    <p:sldId id="323" r:id="rId28"/>
    <p:sldId id="311" r:id="rId29"/>
    <p:sldId id="327" r:id="rId30"/>
    <p:sldId id="270" r:id="rId31"/>
    <p:sldId id="312" r:id="rId32"/>
    <p:sldId id="271" r:id="rId33"/>
    <p:sldId id="313" r:id="rId34"/>
    <p:sldId id="320" r:id="rId35"/>
    <p:sldId id="272" r:id="rId36"/>
    <p:sldId id="273" r:id="rId37"/>
    <p:sldId id="325" r:id="rId38"/>
    <p:sldId id="274" r:id="rId39"/>
    <p:sldId id="275" r:id="rId40"/>
    <p:sldId id="321" r:id="rId41"/>
    <p:sldId id="276" r:id="rId42"/>
    <p:sldId id="277" r:id="rId43"/>
    <p:sldId id="278" r:id="rId44"/>
  </p:sldIdLst>
  <p:sldSz cx="9144000" cy="6858000" type="screen4x3"/>
  <p:notesSz cx="6858000" cy="9144000"/>
  <p:custDataLst>
    <p:tags r:id="rId46"/>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0066"/>
    <a:srgbClr val="0033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1048" autoAdjust="0"/>
  </p:normalViewPr>
  <p:slideViewPr>
    <p:cSldViewPr>
      <p:cViewPr varScale="1">
        <p:scale>
          <a:sx n="64" d="100"/>
          <a:sy n="64" d="100"/>
        </p:scale>
        <p:origin x="7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848C3E7-05C4-4FAA-B133-510550FA7154}" type="datetimeFigureOut">
              <a:rPr lang="en-US"/>
              <a:pPr>
                <a:defRPr/>
              </a:pPr>
              <a:t>5/26/2015</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S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SG"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209876D-A6EE-4E01-8E57-4DB34C879D5E}" type="slidenum">
              <a:rPr lang="en-SG"/>
              <a:pPr>
                <a:defRPr/>
              </a:pPr>
              <a:t>‹#›</a:t>
            </a:fld>
            <a:endParaRPr lang="en-SG"/>
          </a:p>
        </p:txBody>
      </p:sp>
    </p:spTree>
    <p:extLst>
      <p:ext uri="{BB962C8B-B14F-4D97-AF65-F5344CB8AC3E}">
        <p14:creationId xmlns:p14="http://schemas.microsoft.com/office/powerpoint/2010/main" val="3219611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SG"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CDB5CE-CCA2-4677-8F9C-8A12400AC85A}" type="slidenum">
              <a:rPr lang="en-SG" sz="1200" smtClean="0"/>
              <a:pPr eaLnBrk="1" hangingPunct="1"/>
              <a:t>1</a:t>
            </a:fld>
            <a:endParaRPr lang="en-SG" sz="1200" smtClean="0"/>
          </a:p>
        </p:txBody>
      </p:sp>
    </p:spTree>
    <p:extLst>
      <p:ext uri="{BB962C8B-B14F-4D97-AF65-F5344CB8AC3E}">
        <p14:creationId xmlns:p14="http://schemas.microsoft.com/office/powerpoint/2010/main" val="137200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95905F9B-ACC3-491F-A25F-78796629E73D}" type="slidenum">
              <a:rPr lang="en-SG" smtClean="0"/>
              <a:t>8</a:t>
            </a:fld>
            <a:endParaRPr lang="en-SG"/>
          </a:p>
        </p:txBody>
      </p:sp>
    </p:spTree>
    <p:extLst>
      <p:ext uri="{BB962C8B-B14F-4D97-AF65-F5344CB8AC3E}">
        <p14:creationId xmlns:p14="http://schemas.microsoft.com/office/powerpoint/2010/main" val="149916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2FAB0F-A53F-4188-BB1D-DEECFC0BC5FC}" type="slidenum">
              <a:rPr lang="en-SG" sz="1200" smtClean="0"/>
              <a:pPr eaLnBrk="1" hangingPunct="1"/>
              <a:t>16</a:t>
            </a:fld>
            <a:endParaRPr lang="en-SG" sz="1200" smtClean="0"/>
          </a:p>
        </p:txBody>
      </p:sp>
    </p:spTree>
    <p:extLst>
      <p:ext uri="{BB962C8B-B14F-4D97-AF65-F5344CB8AC3E}">
        <p14:creationId xmlns:p14="http://schemas.microsoft.com/office/powerpoint/2010/main" val="254125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2FAB0F-A53F-4188-BB1D-DEECFC0BC5FC}" type="slidenum">
              <a:rPr lang="en-SG" sz="1200" smtClean="0"/>
              <a:pPr eaLnBrk="1" hangingPunct="1"/>
              <a:t>17</a:t>
            </a:fld>
            <a:endParaRPr lang="en-SG" sz="1200" smtClean="0"/>
          </a:p>
        </p:txBody>
      </p:sp>
    </p:spTree>
    <p:extLst>
      <p:ext uri="{BB962C8B-B14F-4D97-AF65-F5344CB8AC3E}">
        <p14:creationId xmlns:p14="http://schemas.microsoft.com/office/powerpoint/2010/main" val="208652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D3EA5AB-E9CE-4703-B81E-CD779C14B7F1}" type="slidenum">
              <a:rPr lang="en-SG" sz="1200" smtClean="0"/>
              <a:pPr eaLnBrk="1" hangingPunct="1"/>
              <a:t>18</a:t>
            </a:fld>
            <a:endParaRPr lang="en-SG" sz="1200" smtClean="0"/>
          </a:p>
        </p:txBody>
      </p:sp>
    </p:spTree>
    <p:extLst>
      <p:ext uri="{BB962C8B-B14F-4D97-AF65-F5344CB8AC3E}">
        <p14:creationId xmlns:p14="http://schemas.microsoft.com/office/powerpoint/2010/main" val="2482545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D3EA5AB-E9CE-4703-B81E-CD779C14B7F1}" type="slidenum">
              <a:rPr lang="en-SG" sz="1200" smtClean="0"/>
              <a:pPr eaLnBrk="1" hangingPunct="1"/>
              <a:t>19</a:t>
            </a:fld>
            <a:endParaRPr lang="en-SG" sz="1200" smtClean="0"/>
          </a:p>
        </p:txBody>
      </p:sp>
    </p:spTree>
    <p:extLst>
      <p:ext uri="{BB962C8B-B14F-4D97-AF65-F5344CB8AC3E}">
        <p14:creationId xmlns:p14="http://schemas.microsoft.com/office/powerpoint/2010/main" val="2207522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D3EA5AB-E9CE-4703-B81E-CD779C14B7F1}" type="slidenum">
              <a:rPr lang="en-SG" sz="1200" smtClean="0"/>
              <a:pPr eaLnBrk="1" hangingPunct="1"/>
              <a:t>20</a:t>
            </a:fld>
            <a:endParaRPr lang="en-SG" sz="1200" smtClean="0"/>
          </a:p>
        </p:txBody>
      </p:sp>
    </p:spTree>
    <p:extLst>
      <p:ext uri="{BB962C8B-B14F-4D97-AF65-F5344CB8AC3E}">
        <p14:creationId xmlns:p14="http://schemas.microsoft.com/office/powerpoint/2010/main" val="37682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08A7BB-EF5C-4819-80BB-EB6EB6AEC625}" type="slidenum">
              <a:rPr lang="en-US"/>
              <a:pPr>
                <a:defRPr/>
              </a:pPr>
              <a:t>‹#›</a:t>
            </a:fld>
            <a:endParaRPr lang="en-US"/>
          </a:p>
        </p:txBody>
      </p:sp>
    </p:spTree>
    <p:extLst>
      <p:ext uri="{BB962C8B-B14F-4D97-AF65-F5344CB8AC3E}">
        <p14:creationId xmlns:p14="http://schemas.microsoft.com/office/powerpoint/2010/main" val="426213817"/>
      </p:ext>
    </p:extLst>
  </p:cSld>
  <p:clrMapOvr>
    <a:masterClrMapping/>
  </p:clrMapOvr>
  <p:transition>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44E264-F46F-47D7-973C-9DBA7C5B5C3E}" type="slidenum">
              <a:rPr lang="en-US"/>
              <a:pPr>
                <a:defRPr/>
              </a:pPr>
              <a:t>‹#›</a:t>
            </a:fld>
            <a:endParaRPr lang="en-US"/>
          </a:p>
        </p:txBody>
      </p:sp>
    </p:spTree>
    <p:extLst>
      <p:ext uri="{BB962C8B-B14F-4D97-AF65-F5344CB8AC3E}">
        <p14:creationId xmlns:p14="http://schemas.microsoft.com/office/powerpoint/2010/main" val="3513126891"/>
      </p:ext>
    </p:extLst>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79B8E8-4DDE-42F0-A680-33A7611EF135}" type="slidenum">
              <a:rPr lang="en-US"/>
              <a:pPr>
                <a:defRPr/>
              </a:pPr>
              <a:t>‹#›</a:t>
            </a:fld>
            <a:endParaRPr lang="en-US"/>
          </a:p>
        </p:txBody>
      </p:sp>
    </p:spTree>
    <p:extLst>
      <p:ext uri="{BB962C8B-B14F-4D97-AF65-F5344CB8AC3E}">
        <p14:creationId xmlns:p14="http://schemas.microsoft.com/office/powerpoint/2010/main" val="580487591"/>
      </p:ext>
    </p:extLst>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38DD99-2459-4042-BA45-72C396944E1F}" type="slidenum">
              <a:rPr lang="en-US"/>
              <a:pPr>
                <a:defRPr/>
              </a:pPr>
              <a:t>‹#›</a:t>
            </a:fld>
            <a:endParaRPr lang="en-US"/>
          </a:p>
        </p:txBody>
      </p:sp>
    </p:spTree>
    <p:extLst>
      <p:ext uri="{BB962C8B-B14F-4D97-AF65-F5344CB8AC3E}">
        <p14:creationId xmlns:p14="http://schemas.microsoft.com/office/powerpoint/2010/main" val="3673401533"/>
      </p:ext>
    </p:extLst>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FAA2BA-4045-4461-96CB-9346C64F85CD}" type="slidenum">
              <a:rPr lang="en-US"/>
              <a:pPr>
                <a:defRPr/>
              </a:pPr>
              <a:t>‹#›</a:t>
            </a:fld>
            <a:endParaRPr lang="en-US"/>
          </a:p>
        </p:txBody>
      </p:sp>
    </p:spTree>
    <p:extLst>
      <p:ext uri="{BB962C8B-B14F-4D97-AF65-F5344CB8AC3E}">
        <p14:creationId xmlns:p14="http://schemas.microsoft.com/office/powerpoint/2010/main" val="2532228537"/>
      </p:ext>
    </p:extLst>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07530E-462E-4CCC-9160-88DAE6B402F0}" type="slidenum">
              <a:rPr lang="en-US"/>
              <a:pPr>
                <a:defRPr/>
              </a:pPr>
              <a:t>‹#›</a:t>
            </a:fld>
            <a:endParaRPr lang="en-US"/>
          </a:p>
        </p:txBody>
      </p:sp>
    </p:spTree>
    <p:extLst>
      <p:ext uri="{BB962C8B-B14F-4D97-AF65-F5344CB8AC3E}">
        <p14:creationId xmlns:p14="http://schemas.microsoft.com/office/powerpoint/2010/main" val="1097801496"/>
      </p:ext>
    </p:extLst>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BD0058-B0EE-449F-8083-37DADB0B561A}" type="slidenum">
              <a:rPr lang="en-US"/>
              <a:pPr>
                <a:defRPr/>
              </a:pPr>
              <a:t>‹#›</a:t>
            </a:fld>
            <a:endParaRPr lang="en-US"/>
          </a:p>
        </p:txBody>
      </p:sp>
    </p:spTree>
    <p:extLst>
      <p:ext uri="{BB962C8B-B14F-4D97-AF65-F5344CB8AC3E}">
        <p14:creationId xmlns:p14="http://schemas.microsoft.com/office/powerpoint/2010/main" val="3891330201"/>
      </p:ext>
    </p:extLst>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275749-873D-4CA4-BEBF-6B30DBA9B51B}" type="slidenum">
              <a:rPr lang="en-US"/>
              <a:pPr>
                <a:defRPr/>
              </a:pPr>
              <a:t>‹#›</a:t>
            </a:fld>
            <a:endParaRPr lang="en-US"/>
          </a:p>
        </p:txBody>
      </p:sp>
    </p:spTree>
    <p:extLst>
      <p:ext uri="{BB962C8B-B14F-4D97-AF65-F5344CB8AC3E}">
        <p14:creationId xmlns:p14="http://schemas.microsoft.com/office/powerpoint/2010/main" val="3593434432"/>
      </p:ext>
    </p:extLst>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6E5453C-BDB6-4666-B53B-986605A0B9B6}" type="slidenum">
              <a:rPr lang="en-US"/>
              <a:pPr>
                <a:defRPr/>
              </a:pPr>
              <a:t>‹#›</a:t>
            </a:fld>
            <a:endParaRPr lang="en-US"/>
          </a:p>
        </p:txBody>
      </p:sp>
    </p:spTree>
    <p:extLst>
      <p:ext uri="{BB962C8B-B14F-4D97-AF65-F5344CB8AC3E}">
        <p14:creationId xmlns:p14="http://schemas.microsoft.com/office/powerpoint/2010/main" val="721609884"/>
      </p:ext>
    </p:extLst>
  </p:cSld>
  <p:clrMapOvr>
    <a:masterClrMapping/>
  </p:clrMapOvr>
  <p:transition>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523ECE-42E4-49E8-A776-4F0EEB480941}" type="slidenum">
              <a:rPr lang="en-US"/>
              <a:pPr>
                <a:defRPr/>
              </a:pPr>
              <a:t>‹#›</a:t>
            </a:fld>
            <a:endParaRPr lang="en-US"/>
          </a:p>
        </p:txBody>
      </p:sp>
    </p:spTree>
    <p:extLst>
      <p:ext uri="{BB962C8B-B14F-4D97-AF65-F5344CB8AC3E}">
        <p14:creationId xmlns:p14="http://schemas.microsoft.com/office/powerpoint/2010/main" val="204374161"/>
      </p:ext>
    </p:extLst>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822D80-63A1-4219-BF1D-691735C02C03}" type="slidenum">
              <a:rPr lang="en-US"/>
              <a:pPr>
                <a:defRPr/>
              </a:pPr>
              <a:t>‹#›</a:t>
            </a:fld>
            <a:endParaRPr lang="en-US"/>
          </a:p>
        </p:txBody>
      </p:sp>
    </p:spTree>
    <p:extLst>
      <p:ext uri="{BB962C8B-B14F-4D97-AF65-F5344CB8AC3E}">
        <p14:creationId xmlns:p14="http://schemas.microsoft.com/office/powerpoint/2010/main" val="1874148798"/>
      </p:ext>
    </p:extLst>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0F84E8B-53F4-4581-AEA8-9CA43A04D9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newsflash/>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audio" Target="../media/audio4.wav"/><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gif"/><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gif"/><Relationship Id="rId7" Type="http://schemas.openxmlformats.org/officeDocument/2006/relationships/image" Target="../media/image5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0.gif"/><Relationship Id="rId5" Type="http://schemas.openxmlformats.org/officeDocument/2006/relationships/image" Target="../media/image49.gif"/><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5.gif"/></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2" name="Picture 4" descr="C:\WINDOWS\Profiles\Tim\My Documents\NT Survey\bibleworld.gif"/>
          <p:cNvPicPr>
            <a:picLocks noChangeAspect="1" noChangeArrowheads="1"/>
          </p:cNvPicPr>
          <p:nvPr/>
        </p:nvPicPr>
        <p:blipFill>
          <a:blip r:embed="rId3" cstate="print"/>
          <a:srcRect/>
          <a:stretch>
            <a:fillRect/>
          </a:stretch>
        </p:blipFill>
        <p:spPr bwMode="auto">
          <a:xfrm>
            <a:off x="762000" y="1600200"/>
            <a:ext cx="4953000" cy="4618038"/>
          </a:xfrm>
          <a:prstGeom prst="rect">
            <a:avLst/>
          </a:prstGeom>
          <a:ln>
            <a:noFill/>
          </a:ln>
          <a:effectLst>
            <a:softEdge rad="112500"/>
          </a:effectLst>
        </p:spPr>
      </p:pic>
      <p:sp>
        <p:nvSpPr>
          <p:cNvPr id="5" name="Rectangle 4"/>
          <p:cNvSpPr/>
          <p:nvPr/>
        </p:nvSpPr>
        <p:spPr>
          <a:xfrm>
            <a:off x="0" y="214290"/>
            <a:ext cx="9092554" cy="1107996"/>
          </a:xfrm>
          <a:prstGeom prst="rect">
            <a:avLst/>
          </a:prstGeom>
          <a:noFill/>
        </p:spPr>
        <p:txBody>
          <a:bodyPr wrap="none">
            <a:spAutoFit/>
            <a:scene3d>
              <a:camera prst="orthographicFront"/>
              <a:lightRig rig="threePt" dir="t"/>
            </a:scene3d>
            <a:sp3d extrusionH="57150">
              <a:bevelT w="38100" h="38100"/>
            </a:sp3d>
          </a:bodyPr>
          <a:lstStyle/>
          <a:p>
            <a:pPr algn="ctr">
              <a:defRPr/>
            </a:pPr>
            <a:r>
              <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rPr>
              <a:t>New Testament Survey 2</a:t>
            </a:r>
          </a:p>
        </p:txBody>
      </p:sp>
      <p:pic>
        <p:nvPicPr>
          <p:cNvPr id="6" name="Picture 5" descr="Jerusalem Council.jpg"/>
          <p:cNvPicPr>
            <a:picLocks noChangeAspect="1"/>
          </p:cNvPicPr>
          <p:nvPr/>
        </p:nvPicPr>
        <p:blipFill>
          <a:blip r:embed="rId4" cstate="print"/>
          <a:stretch>
            <a:fillRect/>
          </a:stretch>
        </p:blipFill>
        <p:spPr>
          <a:xfrm>
            <a:off x="5143504" y="2000240"/>
            <a:ext cx="3643338" cy="3814119"/>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2000" endA="300" endPos="35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extBox 6"/>
          <p:cNvSpPr txBox="1"/>
          <p:nvPr/>
        </p:nvSpPr>
        <p:spPr>
          <a:xfrm>
            <a:off x="1714500" y="5643563"/>
            <a:ext cx="7929563" cy="646112"/>
          </a:xfrm>
          <a:prstGeom prst="rect">
            <a:avLst/>
          </a:prstGeom>
          <a:noFill/>
        </p:spPr>
        <p:txBody>
          <a:bodyPr>
            <a:spAutoFit/>
          </a:bodyPr>
          <a:lstStyle/>
          <a:p>
            <a:pPr>
              <a:defRPr/>
            </a:pPr>
            <a:r>
              <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rPr>
              <a:t>The Spread of Christianity</a:t>
            </a:r>
            <a:endParaRPr lang="en-SG"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Text Box 8"/>
          <p:cNvSpPr txBox="1">
            <a:spLocks noChangeArrowheads="1"/>
          </p:cNvSpPr>
          <p:nvPr/>
        </p:nvSpPr>
        <p:spPr bwMode="auto">
          <a:xfrm>
            <a:off x="571472" y="428604"/>
            <a:ext cx="4429156" cy="5816977"/>
          </a:xfrm>
          <a:prstGeom prst="rect">
            <a:avLst/>
          </a:prstGeom>
          <a:ln>
            <a:headEnd/>
            <a:tailEnd/>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lgn="ctr">
              <a:spcBef>
                <a:spcPct val="50000"/>
              </a:spcBef>
              <a:defRPr/>
            </a:pPr>
            <a:r>
              <a:rPr lang="en-US" sz="3200" b="1" i="1" dirty="0">
                <a:solidFill>
                  <a:schemeClr val="bg1"/>
                </a:solidFill>
                <a:latin typeface="Arial" charset="0"/>
                <a:cs typeface="Arial" charset="0"/>
              </a:rPr>
              <a:t>Stephen, Philip and the spread of Christianity outside of Jerusalem</a:t>
            </a:r>
          </a:p>
          <a:p>
            <a:pPr>
              <a:spcBef>
                <a:spcPct val="50000"/>
              </a:spcBef>
              <a:buFontTx/>
              <a:buChar char="-"/>
              <a:defRPr/>
            </a:pPr>
            <a:r>
              <a:rPr lang="en-US" sz="2800" b="1" i="1" dirty="0">
                <a:solidFill>
                  <a:schemeClr val="bg1"/>
                </a:solidFill>
                <a:latin typeface="Arial" charset="0"/>
                <a:cs typeface="Arial" charset="0"/>
              </a:rPr>
              <a:t>Appointing of Deacons (Acts 6:1-8)</a:t>
            </a:r>
          </a:p>
          <a:p>
            <a:pPr>
              <a:spcBef>
                <a:spcPct val="50000"/>
              </a:spcBef>
              <a:buFontTx/>
              <a:buChar char="-"/>
              <a:defRPr/>
            </a:pPr>
            <a:endParaRPr lang="en-US" sz="2800" b="1" i="1" dirty="0">
              <a:solidFill>
                <a:schemeClr val="bg1"/>
              </a:solidFill>
              <a:latin typeface="Arial" charset="0"/>
              <a:cs typeface="Arial" charset="0"/>
            </a:endParaRPr>
          </a:p>
          <a:p>
            <a:pPr>
              <a:spcBef>
                <a:spcPct val="50000"/>
              </a:spcBef>
              <a:buFontTx/>
              <a:buChar char="-"/>
              <a:defRPr/>
            </a:pPr>
            <a:endParaRPr lang="en-US" sz="2800" b="1" i="1" dirty="0">
              <a:solidFill>
                <a:schemeClr val="bg1"/>
              </a:solidFill>
              <a:latin typeface="Arial" charset="0"/>
              <a:cs typeface="Arial" charset="0"/>
            </a:endParaRPr>
          </a:p>
          <a:p>
            <a:pPr>
              <a:spcBef>
                <a:spcPct val="50000"/>
              </a:spcBef>
              <a:buFontTx/>
              <a:buChar char="-"/>
              <a:defRPr/>
            </a:pPr>
            <a:endParaRPr lang="en-US" sz="2800" b="1" i="1" dirty="0">
              <a:solidFill>
                <a:schemeClr val="bg1"/>
              </a:solidFill>
              <a:latin typeface="Arial" charset="0"/>
              <a:cs typeface="Arial" charset="0"/>
            </a:endParaRPr>
          </a:p>
          <a:p>
            <a:pPr>
              <a:spcBef>
                <a:spcPct val="50000"/>
              </a:spcBef>
              <a:defRPr/>
            </a:pPr>
            <a:endParaRPr lang="en-US" sz="3200" dirty="0">
              <a:solidFill>
                <a:schemeClr val="bg1"/>
              </a:solidFill>
              <a:cs typeface="Times New Roman" pitchFamily="18" charset="0"/>
            </a:endParaRPr>
          </a:p>
        </p:txBody>
      </p:sp>
      <p:sp>
        <p:nvSpPr>
          <p:cNvPr id="10243" name="Text Box 9"/>
          <p:cNvSpPr txBox="1">
            <a:spLocks noChangeArrowheads="1"/>
          </p:cNvSpPr>
          <p:nvPr/>
        </p:nvSpPr>
        <p:spPr bwMode="auto">
          <a:xfrm>
            <a:off x="685800" y="3733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17" name="Picture 16" descr="stephen.jpg"/>
          <p:cNvPicPr>
            <a:picLocks noChangeAspect="1"/>
          </p:cNvPicPr>
          <p:nvPr/>
        </p:nvPicPr>
        <p:blipFill>
          <a:blip r:embed="rId2" cstate="print"/>
          <a:stretch>
            <a:fillRect/>
          </a:stretch>
        </p:blipFill>
        <p:spPr>
          <a:xfrm>
            <a:off x="5500662" y="571481"/>
            <a:ext cx="3643338" cy="2214577"/>
          </a:xfrm>
          <a:prstGeom prst="rect">
            <a:avLst/>
          </a:prstGeom>
          <a:effectLst>
            <a:reflection blurRad="6350" stA="52000" endA="300" endPos="35000" dir="5400000" sy="-100000" algn="bl" rotWithShape="0"/>
          </a:effectLst>
          <a:scene3d>
            <a:camera prst="perspectiveContrastingLeftFacing"/>
            <a:lightRig rig="threePt" dir="t"/>
          </a:scene3d>
          <a:sp3d>
            <a:bevelT/>
          </a:sp3d>
        </p:spPr>
      </p:pic>
      <p:pic>
        <p:nvPicPr>
          <p:cNvPr id="18" name="Picture 17" descr="phariseethrowingstones.gif"/>
          <p:cNvPicPr>
            <a:picLocks noChangeAspect="1"/>
          </p:cNvPicPr>
          <p:nvPr/>
        </p:nvPicPr>
        <p:blipFill>
          <a:blip r:embed="rId3" cstate="print"/>
          <a:stretch>
            <a:fillRect/>
          </a:stretch>
        </p:blipFill>
        <p:spPr>
          <a:xfrm flipH="1">
            <a:off x="4500562" y="500042"/>
            <a:ext cx="2996195" cy="2643206"/>
          </a:xfrm>
          <a:prstGeom prst="rect">
            <a:avLst/>
          </a:prstGeom>
          <a:scene3d>
            <a:camera prst="isometricOffAxis2Right"/>
            <a:lightRig rig="threePt" dir="t"/>
          </a:scene3d>
        </p:spPr>
      </p:pic>
      <p:sp>
        <p:nvSpPr>
          <p:cNvPr id="10246" name="TextBox 7"/>
          <p:cNvSpPr txBox="1">
            <a:spLocks noChangeArrowheads="1"/>
          </p:cNvSpPr>
          <p:nvPr/>
        </p:nvSpPr>
        <p:spPr bwMode="auto">
          <a:xfrm>
            <a:off x="4929188" y="3071813"/>
            <a:ext cx="3929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b="1">
                <a:solidFill>
                  <a:schemeClr val="bg1"/>
                </a:solidFill>
                <a:latin typeface="Arial" charset="0"/>
                <a:cs typeface="Arial" charset="0"/>
              </a:rPr>
              <a:t>Stephen’s Martyrdom led to a forced exodus from Jerusalem (Acts 7)</a:t>
            </a:r>
            <a:endParaRPr lang="en-SG" sz="1600" b="1">
              <a:solidFill>
                <a:schemeClr val="bg1"/>
              </a:solidFill>
              <a:latin typeface="Arial" charset="0"/>
              <a:cs typeface="Arial" charset="0"/>
            </a:endParaRPr>
          </a:p>
        </p:txBody>
      </p:sp>
      <p:pic>
        <p:nvPicPr>
          <p:cNvPr id="9" name="Picture 8" descr="philipacts6.jpg"/>
          <p:cNvPicPr>
            <a:picLocks noChangeAspect="1"/>
          </p:cNvPicPr>
          <p:nvPr/>
        </p:nvPicPr>
        <p:blipFill>
          <a:blip r:embed="rId4" cstate="print"/>
          <a:stretch>
            <a:fillRect/>
          </a:stretch>
        </p:blipFill>
        <p:spPr>
          <a:xfrm>
            <a:off x="5572132" y="3500438"/>
            <a:ext cx="2928958" cy="23574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248" name="Rectangle 9"/>
          <p:cNvSpPr>
            <a:spLocks noChangeArrowheads="1"/>
          </p:cNvSpPr>
          <p:nvPr/>
        </p:nvSpPr>
        <p:spPr bwMode="auto">
          <a:xfrm>
            <a:off x="5000625" y="5857875"/>
            <a:ext cx="400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SG" sz="1600" b="1">
                <a:solidFill>
                  <a:schemeClr val="bg1"/>
                </a:solidFill>
                <a:latin typeface="Arial" charset="0"/>
                <a:cs typeface="Arial" charset="0"/>
              </a:rPr>
              <a:t>Philip witnesses to Samaritans (Acts 8:5-25) and Ethiopian Eunuch.</a:t>
            </a:r>
          </a:p>
        </p:txBody>
      </p:sp>
      <p:pic>
        <p:nvPicPr>
          <p:cNvPr id="12" name="Picture 11" descr="deacons.gif"/>
          <p:cNvPicPr>
            <a:picLocks noChangeAspect="1"/>
          </p:cNvPicPr>
          <p:nvPr/>
        </p:nvPicPr>
        <p:blipFill>
          <a:blip r:embed="rId5" cstate="print"/>
          <a:stretch>
            <a:fillRect/>
          </a:stretch>
        </p:blipFill>
        <p:spPr>
          <a:xfrm>
            <a:off x="857224" y="3643314"/>
            <a:ext cx="3889669" cy="25065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800" decel="100000"/>
                                        <p:tgtEl>
                                          <p:spTgt spid="17"/>
                                        </p:tgtEl>
                                      </p:cBhvr>
                                    </p:animEffect>
                                    <p:anim calcmode="lin" valueType="num">
                                      <p:cBhvr>
                                        <p:cTn id="14" dur="800" decel="100000" fill="hold"/>
                                        <p:tgtEl>
                                          <p:spTgt spid="17"/>
                                        </p:tgtEl>
                                        <p:attrNameLst>
                                          <p:attrName>style.rotation</p:attrName>
                                        </p:attrNameLst>
                                      </p:cBhvr>
                                      <p:tavLst>
                                        <p:tav tm="0">
                                          <p:val>
                                            <p:fltVal val="-90"/>
                                          </p:val>
                                        </p:tav>
                                        <p:tav tm="100000">
                                          <p:val>
                                            <p:fltVal val="0"/>
                                          </p:val>
                                        </p:tav>
                                      </p:tavLst>
                                    </p:anim>
                                    <p:anim calcmode="lin" valueType="num">
                                      <p:cBhvr>
                                        <p:cTn id="15" dur="800" decel="100000" fill="hold"/>
                                        <p:tgtEl>
                                          <p:spTgt spid="17"/>
                                        </p:tgtEl>
                                        <p:attrNameLst>
                                          <p:attrName>ppt_x</p:attrName>
                                        </p:attrNameLst>
                                      </p:cBhvr>
                                      <p:tavLst>
                                        <p:tav tm="0">
                                          <p:val>
                                            <p:strVal val="#ppt_x+0.4"/>
                                          </p:val>
                                        </p:tav>
                                        <p:tav tm="100000">
                                          <p:val>
                                            <p:strVal val="#ppt_x-0.05"/>
                                          </p:val>
                                        </p:tav>
                                      </p:tavLst>
                                    </p:anim>
                                    <p:anim calcmode="lin" valueType="num">
                                      <p:cBhvr>
                                        <p:cTn id="16" dur="800" decel="100000" fill="hold"/>
                                        <p:tgtEl>
                                          <p:spTgt spid="17"/>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800" decel="100000"/>
                                        <p:tgtEl>
                                          <p:spTgt spid="18"/>
                                        </p:tgtEl>
                                      </p:cBhvr>
                                    </p:animEffect>
                                    <p:anim calcmode="lin" valueType="num">
                                      <p:cBhvr>
                                        <p:cTn id="22" dur="800" decel="100000" fill="hold"/>
                                        <p:tgtEl>
                                          <p:spTgt spid="18"/>
                                        </p:tgtEl>
                                        <p:attrNameLst>
                                          <p:attrName>style.rotation</p:attrName>
                                        </p:attrNameLst>
                                      </p:cBhvr>
                                      <p:tavLst>
                                        <p:tav tm="0">
                                          <p:val>
                                            <p:fltVal val="-90"/>
                                          </p:val>
                                        </p:tav>
                                        <p:tav tm="100000">
                                          <p:val>
                                            <p:fltVal val="0"/>
                                          </p:val>
                                        </p:tav>
                                      </p:tavLst>
                                    </p:anim>
                                    <p:anim calcmode="lin" valueType="num">
                                      <p:cBhvr>
                                        <p:cTn id="23" dur="800" decel="100000" fill="hold"/>
                                        <p:tgtEl>
                                          <p:spTgt spid="18"/>
                                        </p:tgtEl>
                                        <p:attrNameLst>
                                          <p:attrName>ppt_x</p:attrName>
                                        </p:attrNameLst>
                                      </p:cBhvr>
                                      <p:tavLst>
                                        <p:tav tm="0">
                                          <p:val>
                                            <p:strVal val="#ppt_x+0.4"/>
                                          </p:val>
                                        </p:tav>
                                        <p:tav tm="100000">
                                          <p:val>
                                            <p:strVal val="#ppt_x-0.05"/>
                                          </p:val>
                                        </p:tav>
                                      </p:tavLst>
                                    </p:anim>
                                    <p:anim calcmode="lin" valueType="num">
                                      <p:cBhvr>
                                        <p:cTn id="24" dur="800" decel="100000" fill="hold"/>
                                        <p:tgtEl>
                                          <p:spTgt spid="18"/>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27" fill="hold" nodeType="afterGroup">
                            <p:stCondLst>
                              <p:cond delay="2000"/>
                            </p:stCondLst>
                            <p:childTnLst>
                              <p:par>
                                <p:cTn id="28" presetID="3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800" decel="100000"/>
                                        <p:tgtEl>
                                          <p:spTgt spid="9"/>
                                        </p:tgtEl>
                                      </p:cBhvr>
                                    </p:animEffect>
                                    <p:anim calcmode="lin" valueType="num">
                                      <p:cBhvr>
                                        <p:cTn id="31" dur="800" decel="100000" fill="hold"/>
                                        <p:tgtEl>
                                          <p:spTgt spid="9"/>
                                        </p:tgtEl>
                                        <p:attrNameLst>
                                          <p:attrName>style.rotation</p:attrName>
                                        </p:attrNameLst>
                                      </p:cBhvr>
                                      <p:tavLst>
                                        <p:tav tm="0">
                                          <p:val>
                                            <p:fltVal val="-90"/>
                                          </p:val>
                                        </p:tav>
                                        <p:tav tm="100000">
                                          <p:val>
                                            <p:fltVal val="0"/>
                                          </p:val>
                                        </p:tav>
                                      </p:tavLst>
                                    </p:anim>
                                    <p:anim calcmode="lin" valueType="num">
                                      <p:cBhvr>
                                        <p:cTn id="32" dur="800" decel="100000" fill="hold"/>
                                        <p:tgtEl>
                                          <p:spTgt spid="9"/>
                                        </p:tgtEl>
                                        <p:attrNameLst>
                                          <p:attrName>ppt_x</p:attrName>
                                        </p:attrNameLst>
                                      </p:cBhvr>
                                      <p:tavLst>
                                        <p:tav tm="0">
                                          <p:val>
                                            <p:strVal val="#ppt_x+0.4"/>
                                          </p:val>
                                        </p:tav>
                                        <p:tav tm="100000">
                                          <p:val>
                                            <p:strVal val="#ppt_x-0.05"/>
                                          </p:val>
                                        </p:tav>
                                      </p:tavLst>
                                    </p:anim>
                                    <p:anim calcmode="lin" valueType="num">
                                      <p:cBhvr>
                                        <p:cTn id="33" dur="800" decel="100000" fill="hold"/>
                                        <p:tgtEl>
                                          <p:spTgt spid="9"/>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9"/>
          <p:cNvSpPr txBox="1">
            <a:spLocks noChangeArrowheads="1"/>
          </p:cNvSpPr>
          <p:nvPr/>
        </p:nvSpPr>
        <p:spPr bwMode="auto">
          <a:xfrm>
            <a:off x="685800" y="3733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1275" name="Text Box 11"/>
          <p:cNvSpPr txBox="1">
            <a:spLocks noChangeArrowheads="1"/>
          </p:cNvSpPr>
          <p:nvPr/>
        </p:nvSpPr>
        <p:spPr bwMode="auto">
          <a:xfrm>
            <a:off x="571472" y="357166"/>
            <a:ext cx="4095752" cy="612475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sz="2800" b="1" i="1" dirty="0">
                <a:solidFill>
                  <a:schemeClr val="bg1"/>
                </a:solidFill>
                <a:latin typeface="Arial" charset="0"/>
                <a:cs typeface="Arial" charset="0"/>
              </a:rPr>
              <a:t>Peter, Paul and the spread of Christianity to the Gentiles</a:t>
            </a:r>
            <a:endParaRPr lang="en-US" sz="2800" dirty="0">
              <a:solidFill>
                <a:schemeClr val="bg1"/>
              </a:solidFill>
              <a:cs typeface="Times New Roman" pitchFamily="18" charset="0"/>
            </a:endParaRPr>
          </a:p>
          <a:p>
            <a:pPr>
              <a:spcBef>
                <a:spcPct val="50000"/>
              </a:spcBef>
              <a:defRPr/>
            </a:pPr>
            <a:r>
              <a:rPr lang="en-US" sz="2800" i="1" dirty="0">
                <a:solidFill>
                  <a:schemeClr val="bg1"/>
                </a:solidFill>
                <a:latin typeface="Arial" charset="0"/>
                <a:cs typeface="Arial" charset="0"/>
              </a:rPr>
              <a:t>Paul's _____________ and ____________ (9:1-31): Door to the Gentiles seen (peter opens it).</a:t>
            </a:r>
            <a:endParaRPr lang="en-US" sz="2800" dirty="0">
              <a:solidFill>
                <a:schemeClr val="bg1"/>
              </a:solidFill>
              <a:cs typeface="Times New Roman" pitchFamily="18" charset="0"/>
            </a:endParaRPr>
          </a:p>
          <a:p>
            <a:pPr>
              <a:spcBef>
                <a:spcPct val="50000"/>
              </a:spcBef>
              <a:defRPr/>
            </a:pPr>
            <a:r>
              <a:rPr lang="en-US" sz="2800" dirty="0">
                <a:solidFill>
                  <a:schemeClr val="bg1"/>
                </a:solidFill>
                <a:latin typeface="Arial" charset="0"/>
                <a:cs typeface="Arial" charset="0"/>
              </a:rPr>
              <a:t>1. Paul’s commission (9:15) </a:t>
            </a:r>
            <a:endParaRPr lang="en-US" sz="2800" dirty="0">
              <a:solidFill>
                <a:schemeClr val="bg1"/>
              </a:solidFill>
              <a:cs typeface="Times New Roman" pitchFamily="18" charset="0"/>
            </a:endParaRPr>
          </a:p>
          <a:p>
            <a:pPr>
              <a:spcBef>
                <a:spcPct val="50000"/>
              </a:spcBef>
              <a:defRPr/>
            </a:pPr>
            <a:r>
              <a:rPr lang="en-US" sz="2800" dirty="0">
                <a:solidFill>
                  <a:schemeClr val="bg1"/>
                </a:solidFill>
                <a:latin typeface="Arial" charset="0"/>
                <a:cs typeface="Arial" charset="0"/>
              </a:rPr>
              <a:t>2. Peter's ministry to the Gentiles (9:32-10:18)</a:t>
            </a:r>
            <a:endParaRPr lang="en-US" sz="2800" dirty="0">
              <a:solidFill>
                <a:schemeClr val="bg1"/>
              </a:solidFill>
              <a:cs typeface="Times New Roman" pitchFamily="18" charset="0"/>
            </a:endParaRPr>
          </a:p>
          <a:p>
            <a:pPr>
              <a:spcBef>
                <a:spcPct val="50000"/>
              </a:spcBef>
              <a:defRPr/>
            </a:pPr>
            <a:endParaRPr lang="en-US" sz="2800" dirty="0">
              <a:solidFill>
                <a:srgbClr val="000099"/>
              </a:solidFill>
            </a:endParaRPr>
          </a:p>
        </p:txBody>
      </p:sp>
      <p:sp>
        <p:nvSpPr>
          <p:cNvPr id="11276" name="Text Box 12"/>
          <p:cNvSpPr txBox="1">
            <a:spLocks noChangeArrowheads="1"/>
          </p:cNvSpPr>
          <p:nvPr/>
        </p:nvSpPr>
        <p:spPr bwMode="auto">
          <a:xfrm>
            <a:off x="1714500" y="1857375"/>
            <a:ext cx="27432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effectLst>
                  <a:outerShdw blurRad="38100" dist="38100" dir="2700000" algn="tl">
                    <a:srgbClr val="000000">
                      <a:alpha val="43137"/>
                    </a:srgbClr>
                  </a:outerShdw>
                </a:effectLst>
                <a:latin typeface="Arial" charset="0"/>
              </a:rPr>
              <a:t>CONVERSION</a:t>
            </a:r>
          </a:p>
        </p:txBody>
      </p:sp>
      <p:sp>
        <p:nvSpPr>
          <p:cNvPr id="11277" name="Text Box 13"/>
          <p:cNvSpPr txBox="1">
            <a:spLocks noChangeArrowheads="1"/>
          </p:cNvSpPr>
          <p:nvPr/>
        </p:nvSpPr>
        <p:spPr bwMode="auto">
          <a:xfrm>
            <a:off x="1285875" y="2286000"/>
            <a:ext cx="26670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effectLst>
                  <a:outerShdw blurRad="38100" dist="38100" dir="2700000" algn="tl">
                    <a:srgbClr val="000000">
                      <a:alpha val="43137"/>
                    </a:srgbClr>
                  </a:outerShdw>
                </a:effectLst>
                <a:latin typeface="Arial" charset="0"/>
              </a:rPr>
              <a:t>COMMISSION</a:t>
            </a:r>
          </a:p>
        </p:txBody>
      </p:sp>
      <p:pic>
        <p:nvPicPr>
          <p:cNvPr id="11278" name="Picture 14" descr="C:\WINDOWS\Profiles\Tim\My Documents\NT Survey\paulmag.jpg"/>
          <p:cNvPicPr>
            <a:picLocks noChangeAspect="1" noChangeArrowheads="1"/>
          </p:cNvPicPr>
          <p:nvPr/>
        </p:nvPicPr>
        <p:blipFill>
          <a:blip r:embed="rId4" cstate="print"/>
          <a:srcRect/>
          <a:stretch>
            <a:fillRect/>
          </a:stretch>
        </p:blipFill>
        <p:spPr bwMode="auto">
          <a:xfrm>
            <a:off x="4857752" y="642918"/>
            <a:ext cx="3857652" cy="5572164"/>
          </a:xfrm>
          <a:prstGeom prst="rect">
            <a:avLst/>
          </a:prstGeom>
          <a:noFill/>
          <a:ln w="9525">
            <a:noFill/>
            <a:miter lim="800000"/>
            <a:headEnd/>
            <a:tailEnd/>
          </a:ln>
          <a:effectLst>
            <a:reflection blurRad="6350" stA="52000" endA="300" endPos="35000" dir="5400000" sy="-100000" algn="bl" rotWithShape="0"/>
          </a:effectLst>
          <a:scene3d>
            <a:camera prst="perspectiveContrastingLeftFacing"/>
            <a:lightRig rig="threePt" dir="t"/>
          </a:scene3d>
          <a:sp3d>
            <a:bevelT/>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1278"/>
                                        </p:tgtEl>
                                        <p:attrNameLst>
                                          <p:attrName>style.visibility</p:attrName>
                                        </p:attrNameLst>
                                      </p:cBhvr>
                                      <p:to>
                                        <p:strVal val="visible"/>
                                      </p:to>
                                    </p:set>
                                    <p:animEffect transition="in" filter="strips(downLeft)">
                                      <p:cBhvr>
                                        <p:cTn id="7" dur="500"/>
                                        <p:tgtEl>
                                          <p:spTgt spid="11278"/>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par>
                                <p:cTn id="8" presetID="1" presetClass="entr" presetSubtype="0" fill="hold" nodeType="withEffect">
                                  <p:stCondLst>
                                    <p:cond delay="0"/>
                                  </p:stCondLst>
                                  <p:childTnLst>
                                    <p:set>
                                      <p:cBhvr>
                                        <p:cTn id="9" dur="1" fill="hold">
                                          <p:stCondLst>
                                            <p:cond delay="499"/>
                                          </p:stCondLst>
                                        </p:cTn>
                                        <p:tgtEl>
                                          <p:spTgt spid="11275"/>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type.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1276"/>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typ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1127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685800" y="3733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7" name="Picture 6" descr="peterkeyscolour.bmp"/>
          <p:cNvPicPr>
            <a:picLocks noChangeAspect="1"/>
          </p:cNvPicPr>
          <p:nvPr/>
        </p:nvPicPr>
        <p:blipFill>
          <a:blip r:embed="rId3" cstate="print"/>
          <a:stretch>
            <a:fillRect/>
          </a:stretch>
        </p:blipFill>
        <p:spPr>
          <a:xfrm>
            <a:off x="928662" y="-142900"/>
            <a:ext cx="7800976" cy="5566710"/>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2000" endA="300" endPos="35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TextBox 3"/>
          <p:cNvSpPr txBox="1">
            <a:spLocks noChangeArrowheads="1"/>
          </p:cNvSpPr>
          <p:nvPr/>
        </p:nvSpPr>
        <p:spPr bwMode="auto">
          <a:xfrm>
            <a:off x="1071563" y="5000625"/>
            <a:ext cx="67151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solidFill>
                  <a:schemeClr val="bg1"/>
                </a:solidFill>
                <a:latin typeface="Arial" charset="0"/>
                <a:cs typeface="Arial" charset="0"/>
              </a:rPr>
              <a:t>“And I will give you the keys of the kingdom of heaven, and whatever you bind on earth will be bound in heaven, and whatever you loose on earth will be loosed in heaven.” </a:t>
            </a:r>
            <a:r>
              <a:rPr lang="en-US">
                <a:solidFill>
                  <a:schemeClr val="bg1"/>
                </a:solidFill>
                <a:latin typeface="Arial" charset="0"/>
                <a:cs typeface="Arial" charset="0"/>
              </a:rPr>
              <a:t>Matthew 16:19</a:t>
            </a:r>
            <a:endParaRPr lang="en-SG">
              <a:solidFill>
                <a:schemeClr val="bg1"/>
              </a:solidFill>
              <a:latin typeface="Arial" charset="0"/>
              <a:cs typeface="Arial" charset="0"/>
            </a:endParaRPr>
          </a:p>
        </p:txBody>
      </p:sp>
      <p:sp>
        <p:nvSpPr>
          <p:cNvPr id="5" name="Rectangle 4"/>
          <p:cNvSpPr/>
          <p:nvPr/>
        </p:nvSpPr>
        <p:spPr>
          <a:xfrm>
            <a:off x="428596" y="285728"/>
            <a:ext cx="7429552" cy="461665"/>
          </a:xfrm>
          <a:prstGeom prst="rect">
            <a:avLst/>
          </a:prstGeom>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defRPr/>
            </a:pPr>
            <a:r>
              <a:rPr lang="en-US" b="1" i="1" dirty="0">
                <a:solidFill>
                  <a:schemeClr val="bg1"/>
                </a:solidFill>
                <a:latin typeface="Arial" charset="0"/>
                <a:cs typeface="Arial" charset="0"/>
              </a:rPr>
              <a:t>Peter used the ______________ to the Kingdom.</a:t>
            </a:r>
            <a:endParaRPr lang="en-SG" dirty="0"/>
          </a:p>
        </p:txBody>
      </p:sp>
      <p:sp>
        <p:nvSpPr>
          <p:cNvPr id="6" name="Text Box 10"/>
          <p:cNvSpPr txBox="1">
            <a:spLocks noChangeArrowheads="1"/>
          </p:cNvSpPr>
          <p:nvPr/>
        </p:nvSpPr>
        <p:spPr bwMode="auto">
          <a:xfrm>
            <a:off x="3143240" y="214290"/>
            <a:ext cx="2514600" cy="519112"/>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effectLst>
                  <a:outerShdw blurRad="38100" dist="38100" dir="2700000" algn="tl">
                    <a:srgbClr val="000000">
                      <a:alpha val="43137"/>
                    </a:srgbClr>
                  </a:outerShdw>
                </a:effectLst>
                <a:latin typeface="Arial" charset="0"/>
              </a:rPr>
              <a:t>KEYS</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2" name="Text Box 8"/>
          <p:cNvSpPr txBox="1">
            <a:spLocks noChangeArrowheads="1"/>
          </p:cNvSpPr>
          <p:nvPr/>
        </p:nvSpPr>
        <p:spPr bwMode="auto">
          <a:xfrm>
            <a:off x="571472" y="500042"/>
            <a:ext cx="8215370" cy="2062103"/>
          </a:xfrm>
          <a:prstGeom prst="rect">
            <a:avLst/>
          </a:prstGeom>
          <a:ln>
            <a:headEnd/>
            <a:tailEnd/>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sz="3200" i="1" dirty="0">
                <a:solidFill>
                  <a:schemeClr val="bg1"/>
                </a:solidFill>
                <a:latin typeface="Arial" charset="0"/>
                <a:cs typeface="Arial" charset="0"/>
              </a:rPr>
              <a:t>The base for the Christian movement shifted from _____________ to __________. It is from here that the Roman world would be reached for Christ (Acts 11:19-26)</a:t>
            </a:r>
          </a:p>
        </p:txBody>
      </p:sp>
      <p:sp>
        <p:nvSpPr>
          <p:cNvPr id="13315" name="Text Box 9"/>
          <p:cNvSpPr txBox="1">
            <a:spLocks noChangeArrowheads="1"/>
          </p:cNvSpPr>
          <p:nvPr/>
        </p:nvSpPr>
        <p:spPr bwMode="auto">
          <a:xfrm>
            <a:off x="3143250" y="1000125"/>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1274" name="Text Box 10"/>
          <p:cNvSpPr txBox="1">
            <a:spLocks noChangeArrowheads="1"/>
          </p:cNvSpPr>
          <p:nvPr/>
        </p:nvSpPr>
        <p:spPr bwMode="auto">
          <a:xfrm>
            <a:off x="1785918" y="1000108"/>
            <a:ext cx="2514600" cy="519112"/>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effectLst>
                  <a:outerShdw blurRad="38100" dist="38100" dir="2700000" algn="tl">
                    <a:srgbClr val="000000">
                      <a:alpha val="43137"/>
                    </a:srgbClr>
                  </a:outerShdw>
                </a:effectLst>
                <a:latin typeface="Arial" charset="0"/>
              </a:rPr>
              <a:t>JERUSALEM</a:t>
            </a:r>
          </a:p>
        </p:txBody>
      </p:sp>
      <p:sp>
        <p:nvSpPr>
          <p:cNvPr id="7" name="Text Box 10"/>
          <p:cNvSpPr txBox="1">
            <a:spLocks noChangeArrowheads="1"/>
          </p:cNvSpPr>
          <p:nvPr/>
        </p:nvSpPr>
        <p:spPr bwMode="auto">
          <a:xfrm>
            <a:off x="5143504" y="1000108"/>
            <a:ext cx="2514600" cy="519112"/>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effectLst>
                  <a:outerShdw blurRad="38100" dist="38100" dir="2700000" algn="tl">
                    <a:srgbClr val="000000">
                      <a:alpha val="43137"/>
                    </a:srgbClr>
                  </a:outerShdw>
                </a:effectLst>
                <a:latin typeface="Arial" charset="0"/>
              </a:rPr>
              <a:t>ANTIOCH</a:t>
            </a:r>
          </a:p>
        </p:txBody>
      </p:sp>
      <p:sp>
        <p:nvSpPr>
          <p:cNvPr id="11" name="Text Box 8"/>
          <p:cNvSpPr txBox="1">
            <a:spLocks noChangeArrowheads="1"/>
          </p:cNvSpPr>
          <p:nvPr/>
        </p:nvSpPr>
        <p:spPr bwMode="auto">
          <a:xfrm>
            <a:off x="642910" y="2857496"/>
            <a:ext cx="4857784" cy="3046988"/>
          </a:xfrm>
          <a:prstGeom prst="rect">
            <a:avLst/>
          </a:prstGeom>
          <a:ln>
            <a:headEnd/>
            <a:tailEnd/>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sz="3200" i="1" dirty="0">
                <a:solidFill>
                  <a:schemeClr val="bg1"/>
                </a:solidFill>
                <a:latin typeface="Arial" charset="0"/>
                <a:cs typeface="Arial" charset="0"/>
              </a:rPr>
              <a:t>Resistance in Jerusalem comes to a head with the martyrdom of Apostle James and the imprisonment of Peter by Herod Agrippa I (Acts 12)</a:t>
            </a:r>
          </a:p>
        </p:txBody>
      </p:sp>
      <p:pic>
        <p:nvPicPr>
          <p:cNvPr id="12" name="Picture 11" descr="JamesKilled.jpg"/>
          <p:cNvPicPr>
            <a:picLocks noChangeAspect="1"/>
          </p:cNvPicPr>
          <p:nvPr/>
        </p:nvPicPr>
        <p:blipFill>
          <a:blip r:embed="rId2" cstate="print"/>
          <a:stretch>
            <a:fillRect/>
          </a:stretch>
        </p:blipFill>
        <p:spPr>
          <a:xfrm>
            <a:off x="5703961" y="3214686"/>
            <a:ext cx="3065139" cy="26546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fade">
                                      <p:cBhvr>
                                        <p:cTn id="7" dur="2000"/>
                                        <p:tgtEl>
                                          <p:spTgt spid="11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par>
                          <p:cTn id="13" fill="hold" nodeType="afterGroup">
                            <p:stCondLst>
                              <p:cond delay="2000"/>
                            </p:stCondLst>
                            <p:childTnLst>
                              <p:par>
                                <p:cTn id="14" presetID="3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800" decel="100000"/>
                                        <p:tgtEl>
                                          <p:spTgt spid="11"/>
                                        </p:tgtEl>
                                      </p:cBhvr>
                                    </p:animEffect>
                                    <p:anim calcmode="lin" valueType="num">
                                      <p:cBhvr>
                                        <p:cTn id="17" dur="800" decel="100000" fill="hold"/>
                                        <p:tgtEl>
                                          <p:spTgt spid="11"/>
                                        </p:tgtEl>
                                        <p:attrNameLst>
                                          <p:attrName>style.rotation</p:attrName>
                                        </p:attrNameLst>
                                      </p:cBhvr>
                                      <p:tavLst>
                                        <p:tav tm="0">
                                          <p:val>
                                            <p:fltVal val="-90"/>
                                          </p:val>
                                        </p:tav>
                                        <p:tav tm="100000">
                                          <p:val>
                                            <p:fltVal val="0"/>
                                          </p:val>
                                        </p:tav>
                                      </p:tavLst>
                                    </p:anim>
                                    <p:anim calcmode="lin" valueType="num">
                                      <p:cBhvr>
                                        <p:cTn id="18" dur="800" decel="100000" fill="hold"/>
                                        <p:tgtEl>
                                          <p:spTgt spid="11"/>
                                        </p:tgtEl>
                                        <p:attrNameLst>
                                          <p:attrName>ppt_x</p:attrName>
                                        </p:attrNameLst>
                                      </p:cBhvr>
                                      <p:tavLst>
                                        <p:tav tm="0">
                                          <p:val>
                                            <p:strVal val="#ppt_x+0.4"/>
                                          </p:val>
                                        </p:tav>
                                        <p:tav tm="100000">
                                          <p:val>
                                            <p:strVal val="#ppt_x-0.05"/>
                                          </p:val>
                                        </p:tav>
                                      </p:tavLst>
                                    </p:anim>
                                    <p:anim calcmode="lin" valueType="num">
                                      <p:cBhvr>
                                        <p:cTn id="19" dur="800" decel="100000" fill="hold"/>
                                        <p:tgtEl>
                                          <p:spTgt spid="1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3000"/>
                            </p:stCondLst>
                            <p:childTnLst>
                              <p:par>
                                <p:cTn id="23" presetID="3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800" decel="100000"/>
                                        <p:tgtEl>
                                          <p:spTgt spid="12"/>
                                        </p:tgtEl>
                                      </p:cBhvr>
                                    </p:animEffect>
                                    <p:anim calcmode="lin" valueType="num">
                                      <p:cBhvr>
                                        <p:cTn id="26" dur="800" decel="100000" fill="hold"/>
                                        <p:tgtEl>
                                          <p:spTgt spid="12"/>
                                        </p:tgtEl>
                                        <p:attrNameLst>
                                          <p:attrName>style.rotation</p:attrName>
                                        </p:attrNameLst>
                                      </p:cBhvr>
                                      <p:tavLst>
                                        <p:tav tm="0">
                                          <p:val>
                                            <p:fltVal val="-90"/>
                                          </p:val>
                                        </p:tav>
                                        <p:tav tm="100000">
                                          <p:val>
                                            <p:fltVal val="0"/>
                                          </p:val>
                                        </p:tav>
                                      </p:tavLst>
                                    </p:anim>
                                    <p:anim calcmode="lin" valueType="num">
                                      <p:cBhvr>
                                        <p:cTn id="27" dur="800" decel="100000" fill="hold"/>
                                        <p:tgtEl>
                                          <p:spTgt spid="12"/>
                                        </p:tgtEl>
                                        <p:attrNameLst>
                                          <p:attrName>ppt_x</p:attrName>
                                        </p:attrNameLst>
                                      </p:cBhvr>
                                      <p:tavLst>
                                        <p:tav tm="0">
                                          <p:val>
                                            <p:strVal val="#ppt_x+0.4"/>
                                          </p:val>
                                        </p:tav>
                                        <p:tav tm="100000">
                                          <p:val>
                                            <p:strVal val="#ppt_x-0.05"/>
                                          </p:val>
                                        </p:tav>
                                      </p:tavLst>
                                    </p:anim>
                                    <p:anim calcmode="lin" valueType="num">
                                      <p:cBhvr>
                                        <p:cTn id="28" dur="800" decel="100000" fill="hold"/>
                                        <p:tgtEl>
                                          <p:spTgt spid="1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685800" y="3733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graphicFrame>
        <p:nvGraphicFramePr>
          <p:cNvPr id="7" name="Table 6"/>
          <p:cNvGraphicFramePr>
            <a:graphicFrameLocks noGrp="1"/>
          </p:cNvGraphicFramePr>
          <p:nvPr/>
        </p:nvGraphicFramePr>
        <p:xfrm>
          <a:off x="1524000" y="1397000"/>
          <a:ext cx="6096000" cy="4816474"/>
        </p:xfrm>
        <a:graphic>
          <a:graphicData uri="http://schemas.openxmlformats.org/drawingml/2006/table">
            <a:tbl>
              <a:tblPr firstRow="1" bandRow="1">
                <a:tableStyleId>{5C22544A-7EE6-4342-B048-85BDC9FD1C3A}</a:tableStyleId>
              </a:tblPr>
              <a:tblGrid>
                <a:gridCol w="3048000"/>
                <a:gridCol w="3048000"/>
              </a:tblGrid>
              <a:tr h="518228">
                <a:tc>
                  <a:txBody>
                    <a:bodyPr/>
                    <a:lstStyle/>
                    <a:p>
                      <a:r>
                        <a:rPr lang="en-US" sz="2800" b="1" dirty="0" smtClean="0"/>
                        <a:t>Chapters 1-12</a:t>
                      </a:r>
                      <a:endParaRPr lang="en-SG" sz="2800" b="1" dirty="0"/>
                    </a:p>
                  </a:txBody>
                  <a:tcPr marT="45726" marB="45726"/>
                </a:tc>
                <a:tc>
                  <a:txBody>
                    <a:bodyPr/>
                    <a:lstStyle/>
                    <a:p>
                      <a:r>
                        <a:rPr lang="en-US" sz="2800" b="1" dirty="0" smtClean="0"/>
                        <a:t>Chapters 13-24</a:t>
                      </a:r>
                      <a:endParaRPr lang="en-SG" sz="2800" b="1" dirty="0"/>
                    </a:p>
                  </a:txBody>
                  <a:tcPr marT="45726" marB="45726"/>
                </a:tc>
              </a:tr>
              <a:tr h="2011945">
                <a:tc>
                  <a:txBody>
                    <a:bodyPr/>
                    <a:lstStyle/>
                    <a:p>
                      <a:pPr>
                        <a:buFont typeface="Arial" charset="0"/>
                        <a:buChar char="•"/>
                      </a:pPr>
                      <a:r>
                        <a:rPr lang="en-US" sz="1800" dirty="0" smtClean="0"/>
                        <a:t>Jerusalem the center</a:t>
                      </a:r>
                    </a:p>
                    <a:p>
                      <a:pPr>
                        <a:buFont typeface="Arial" charset="0"/>
                        <a:buChar char="•"/>
                      </a:pPr>
                      <a:r>
                        <a:rPr lang="en-US" sz="1800" dirty="0" smtClean="0"/>
                        <a:t>Peter the chief figure</a:t>
                      </a:r>
                    </a:p>
                    <a:p>
                      <a:pPr>
                        <a:buFont typeface="Arial" charset="0"/>
                        <a:buChar char="•"/>
                      </a:pPr>
                      <a:r>
                        <a:rPr lang="en-US" sz="1800" dirty="0" smtClean="0"/>
                        <a:t>Out</a:t>
                      </a:r>
                      <a:r>
                        <a:rPr lang="en-US" sz="1800" baseline="0" dirty="0" smtClean="0"/>
                        <a:t> to Samaria</a:t>
                      </a:r>
                    </a:p>
                    <a:p>
                      <a:pPr>
                        <a:buFont typeface="Arial" charset="0"/>
                        <a:buChar char="•"/>
                      </a:pPr>
                      <a:r>
                        <a:rPr lang="en-US" sz="1800" baseline="0" dirty="0" smtClean="0"/>
                        <a:t>Word rejected by Jews of homeland</a:t>
                      </a:r>
                    </a:p>
                    <a:p>
                      <a:pPr>
                        <a:buFont typeface="Arial" charset="0"/>
                        <a:buChar char="•"/>
                      </a:pPr>
                      <a:r>
                        <a:rPr lang="en-US" sz="1800" baseline="0" dirty="0" smtClean="0"/>
                        <a:t>Peter imprisoned</a:t>
                      </a:r>
                    </a:p>
                    <a:p>
                      <a:pPr>
                        <a:buFont typeface="Arial" charset="0"/>
                        <a:buChar char="•"/>
                      </a:pPr>
                      <a:r>
                        <a:rPr lang="en-US" sz="1800" baseline="0" dirty="0" smtClean="0"/>
                        <a:t>Judgment on Herod</a:t>
                      </a:r>
                      <a:endParaRPr lang="en-SG" sz="1800" dirty="0"/>
                    </a:p>
                  </a:txBody>
                  <a:tcPr marT="45726" marB="45726"/>
                </a:tc>
                <a:tc>
                  <a:txBody>
                    <a:bodyPr/>
                    <a:lstStyle/>
                    <a:p>
                      <a:pPr>
                        <a:buFont typeface="Arial" charset="0"/>
                        <a:buChar char="•"/>
                      </a:pPr>
                      <a:r>
                        <a:rPr lang="en-US" sz="1800" dirty="0" smtClean="0"/>
                        <a:t>Antioch the center</a:t>
                      </a:r>
                    </a:p>
                    <a:p>
                      <a:pPr>
                        <a:buFont typeface="Arial" charset="0"/>
                        <a:buChar char="•"/>
                      </a:pPr>
                      <a:r>
                        <a:rPr lang="en-US" sz="1800" dirty="0" smtClean="0"/>
                        <a:t>Paul the chief figure</a:t>
                      </a:r>
                    </a:p>
                    <a:p>
                      <a:pPr>
                        <a:buFont typeface="Arial" charset="0"/>
                        <a:buChar char="•"/>
                      </a:pPr>
                      <a:r>
                        <a:rPr lang="en-US" sz="1800" dirty="0" smtClean="0"/>
                        <a:t>Out</a:t>
                      </a:r>
                      <a:r>
                        <a:rPr lang="en-US" sz="1800" baseline="0" dirty="0" smtClean="0"/>
                        <a:t> to Rome</a:t>
                      </a:r>
                    </a:p>
                    <a:p>
                      <a:pPr>
                        <a:buFont typeface="Arial" charset="0"/>
                        <a:buChar char="•"/>
                      </a:pPr>
                      <a:r>
                        <a:rPr lang="en-US" sz="1800" baseline="0" dirty="0" smtClean="0"/>
                        <a:t>Word rejected by Jews of the dispersion</a:t>
                      </a:r>
                    </a:p>
                    <a:p>
                      <a:pPr>
                        <a:buFont typeface="Arial" charset="0"/>
                        <a:buChar char="•"/>
                      </a:pPr>
                      <a:r>
                        <a:rPr lang="en-US" sz="1800" baseline="0" dirty="0" smtClean="0"/>
                        <a:t>Paul imprisoned</a:t>
                      </a:r>
                    </a:p>
                    <a:p>
                      <a:pPr>
                        <a:buFont typeface="Arial" charset="0"/>
                        <a:buChar char="•"/>
                      </a:pPr>
                      <a:r>
                        <a:rPr lang="en-US" sz="1800" baseline="0" dirty="0" smtClean="0"/>
                        <a:t>Judgment on Jews</a:t>
                      </a:r>
                      <a:endParaRPr lang="en-SG" sz="1800" dirty="0"/>
                    </a:p>
                  </a:txBody>
                  <a:tcPr marT="45726" marB="45726"/>
                </a:tc>
              </a:tr>
              <a:tr h="2286301">
                <a:tc>
                  <a:txBody>
                    <a:bodyPr/>
                    <a:lstStyle/>
                    <a:p>
                      <a:pPr algn="l"/>
                      <a:r>
                        <a:rPr lang="en-US" sz="1800" dirty="0" smtClean="0"/>
                        <a:t>First Sermon                   2</a:t>
                      </a:r>
                    </a:p>
                    <a:p>
                      <a:pPr algn="l"/>
                      <a:r>
                        <a:rPr lang="en-US" sz="1800" dirty="0" smtClean="0"/>
                        <a:t>Lame</a:t>
                      </a:r>
                      <a:r>
                        <a:rPr lang="en-US" sz="1800" baseline="0" dirty="0" smtClean="0"/>
                        <a:t> man healed           3</a:t>
                      </a:r>
                    </a:p>
                    <a:p>
                      <a:pPr algn="l"/>
                      <a:r>
                        <a:rPr lang="en-US" sz="1800" baseline="0" dirty="0" smtClean="0"/>
                        <a:t>Simon the sorcerer         8</a:t>
                      </a:r>
                    </a:p>
                    <a:p>
                      <a:pPr algn="l"/>
                      <a:r>
                        <a:rPr lang="en-US" sz="1800" baseline="0" dirty="0" smtClean="0"/>
                        <a:t>Influence of shadow       5</a:t>
                      </a:r>
                    </a:p>
                    <a:p>
                      <a:pPr algn="l"/>
                      <a:r>
                        <a:rPr lang="en-US" sz="1800" baseline="0" dirty="0" smtClean="0"/>
                        <a:t>Laying on of hands         8</a:t>
                      </a:r>
                    </a:p>
                    <a:p>
                      <a:pPr algn="l"/>
                      <a:r>
                        <a:rPr lang="en-US" sz="1800" baseline="0" dirty="0" smtClean="0"/>
                        <a:t>Peter worshipped           10</a:t>
                      </a:r>
                    </a:p>
                    <a:p>
                      <a:pPr algn="l"/>
                      <a:r>
                        <a:rPr lang="en-US" sz="1800" baseline="0" dirty="0" smtClean="0"/>
                        <a:t>Tabitha raised                 9</a:t>
                      </a:r>
                    </a:p>
                    <a:p>
                      <a:pPr algn="l"/>
                      <a:r>
                        <a:rPr lang="en-US" sz="1800" baseline="0" dirty="0" smtClean="0"/>
                        <a:t>Peter imprisoned            12</a:t>
                      </a:r>
                      <a:endParaRPr lang="en-SG" sz="1800" dirty="0"/>
                    </a:p>
                  </a:txBody>
                  <a:tcPr marT="45726" marB="45726"/>
                </a:tc>
                <a:tc>
                  <a:txBody>
                    <a:bodyPr/>
                    <a:lstStyle/>
                    <a:p>
                      <a:r>
                        <a:rPr lang="en-US" sz="1800" dirty="0" smtClean="0"/>
                        <a:t>First Sermon                        13</a:t>
                      </a:r>
                    </a:p>
                    <a:p>
                      <a:r>
                        <a:rPr lang="en-US" sz="1800" dirty="0" smtClean="0"/>
                        <a:t>Lame man healed                14</a:t>
                      </a:r>
                    </a:p>
                    <a:p>
                      <a:r>
                        <a:rPr lang="en-US" sz="1800" dirty="0" err="1" smtClean="0"/>
                        <a:t>Elymas</a:t>
                      </a:r>
                      <a:r>
                        <a:rPr lang="en-US" sz="1800" dirty="0" smtClean="0"/>
                        <a:t> the sorcerer             13</a:t>
                      </a:r>
                    </a:p>
                    <a:p>
                      <a:r>
                        <a:rPr lang="en-US" sz="1800" dirty="0" smtClean="0"/>
                        <a:t>Influence of handkerchief   19</a:t>
                      </a:r>
                    </a:p>
                    <a:p>
                      <a:r>
                        <a:rPr lang="en-US" sz="1800" baseline="0" dirty="0" smtClean="0"/>
                        <a:t>Laying on of hands              19</a:t>
                      </a:r>
                    </a:p>
                    <a:p>
                      <a:r>
                        <a:rPr lang="en-US" sz="1800" baseline="0" dirty="0" smtClean="0"/>
                        <a:t>Paul worshipped                  14</a:t>
                      </a:r>
                    </a:p>
                    <a:p>
                      <a:r>
                        <a:rPr lang="en-US" sz="1800" baseline="0" dirty="0" err="1" smtClean="0"/>
                        <a:t>Eutichus</a:t>
                      </a:r>
                      <a:r>
                        <a:rPr lang="en-US" sz="1800" baseline="0" dirty="0" smtClean="0"/>
                        <a:t> raised                     20</a:t>
                      </a:r>
                    </a:p>
                    <a:p>
                      <a:r>
                        <a:rPr lang="en-US" sz="1800" baseline="0" dirty="0" smtClean="0"/>
                        <a:t>Paul imprisoned                   28</a:t>
                      </a:r>
                      <a:endParaRPr lang="en-SG" sz="1800" dirty="0"/>
                    </a:p>
                  </a:txBody>
                  <a:tcPr marT="45726" marB="45726"/>
                </a:tc>
              </a:tr>
            </a:tbl>
          </a:graphicData>
        </a:graphic>
      </p:graphicFrame>
      <p:sp>
        <p:nvSpPr>
          <p:cNvPr id="8" name="Rectangle 7"/>
          <p:cNvSpPr/>
          <p:nvPr/>
        </p:nvSpPr>
        <p:spPr>
          <a:xfrm>
            <a:off x="500034" y="357166"/>
            <a:ext cx="8102924" cy="769441"/>
          </a:xfrm>
          <a:prstGeom prst="rect">
            <a:avLst/>
          </a:prstGeom>
          <a:noFill/>
          <a:effectLst/>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r="5400000" sy="-100000" algn="bl" rotWithShape="0"/>
                </a:effectLst>
              </a:rPr>
              <a:t>Parallels between Peter and Paul</a:t>
            </a:r>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1828800"/>
            <a:ext cx="8686800" cy="244316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marL="457200" indent="-457200">
              <a:spcBef>
                <a:spcPct val="50000"/>
              </a:spcBef>
              <a:buFontTx/>
              <a:buAutoNum type="arabicPeriod"/>
              <a:defRPr/>
            </a:pPr>
            <a:r>
              <a:rPr lang="en-US" sz="2800" dirty="0">
                <a:solidFill>
                  <a:schemeClr val="bg1"/>
                </a:solidFill>
                <a:latin typeface="Arial" charset="0"/>
                <a:cs typeface="Arial" charset="0"/>
              </a:rPr>
              <a:t>Sent out by the church at ___________ (13:1-3).</a:t>
            </a:r>
            <a:endParaRPr lang="en-US" sz="2800" dirty="0">
              <a:solidFill>
                <a:schemeClr val="bg1"/>
              </a:solidFill>
              <a:cs typeface="Times New Roman" pitchFamily="18" charset="0"/>
            </a:endParaRPr>
          </a:p>
          <a:p>
            <a:pPr marL="457200" indent="-457200">
              <a:spcBef>
                <a:spcPct val="50000"/>
              </a:spcBef>
              <a:defRPr/>
            </a:pPr>
            <a:r>
              <a:rPr lang="en-US" sz="2800" dirty="0">
                <a:solidFill>
                  <a:schemeClr val="bg1"/>
                </a:solidFill>
                <a:latin typeface="Arial" charset="0"/>
                <a:cs typeface="Arial" charset="0"/>
              </a:rPr>
              <a:t>2. Cyprus (13:4-12)</a:t>
            </a:r>
            <a:endParaRPr lang="en-US" sz="2800" dirty="0">
              <a:solidFill>
                <a:schemeClr val="bg1"/>
              </a:solidFill>
              <a:cs typeface="Times New Roman" pitchFamily="18" charset="0"/>
            </a:endParaRPr>
          </a:p>
          <a:p>
            <a:pPr marL="457200" indent="-457200">
              <a:spcBef>
                <a:spcPct val="50000"/>
              </a:spcBef>
              <a:defRPr/>
            </a:pPr>
            <a:r>
              <a:rPr lang="en-US" sz="2800" dirty="0">
                <a:solidFill>
                  <a:schemeClr val="bg1"/>
                </a:solidFill>
                <a:latin typeface="Arial" charset="0"/>
                <a:cs typeface="Arial" charset="0"/>
              </a:rPr>
              <a:t>3. Asia Minor (13:13-4:28)</a:t>
            </a:r>
            <a:endParaRPr lang="en-US" sz="2800" dirty="0">
              <a:solidFill>
                <a:schemeClr val="bg1"/>
              </a:solidFill>
              <a:cs typeface="Times New Roman" pitchFamily="18" charset="0"/>
            </a:endParaRPr>
          </a:p>
          <a:p>
            <a:pPr marL="457200" indent="-457200">
              <a:spcBef>
                <a:spcPct val="50000"/>
              </a:spcBef>
              <a:defRPr/>
            </a:pPr>
            <a:endParaRPr lang="en-US" sz="2800" dirty="0">
              <a:solidFill>
                <a:schemeClr val="bg1"/>
              </a:solidFill>
            </a:endParaRPr>
          </a:p>
        </p:txBody>
      </p:sp>
      <p:sp>
        <p:nvSpPr>
          <p:cNvPr id="12293" name="Text Box 5"/>
          <p:cNvSpPr txBox="1">
            <a:spLocks noChangeArrowheads="1"/>
          </p:cNvSpPr>
          <p:nvPr/>
        </p:nvSpPr>
        <p:spPr bwMode="auto">
          <a:xfrm>
            <a:off x="5410200" y="1752600"/>
            <a:ext cx="20574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effectLst>
                  <a:outerShdw blurRad="38100" dist="38100" dir="2700000" algn="tl">
                    <a:srgbClr val="000000">
                      <a:alpha val="43137"/>
                    </a:srgbClr>
                  </a:outerShdw>
                </a:effectLst>
                <a:latin typeface="Arial" charset="0"/>
              </a:rPr>
              <a:t>ANTIOCH</a:t>
            </a:r>
          </a:p>
        </p:txBody>
      </p:sp>
      <p:sp>
        <p:nvSpPr>
          <p:cNvPr id="12294" name="Text Box 6"/>
          <p:cNvSpPr txBox="1">
            <a:spLocks noChangeArrowheads="1"/>
          </p:cNvSpPr>
          <p:nvPr/>
        </p:nvSpPr>
        <p:spPr bwMode="auto">
          <a:xfrm>
            <a:off x="785786" y="4143380"/>
            <a:ext cx="7539062" cy="18002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sz="2800" dirty="0">
                <a:solidFill>
                  <a:schemeClr val="bg1"/>
                </a:solidFill>
                <a:latin typeface="Arial" charset="0"/>
                <a:cs typeface="Arial" charset="0"/>
              </a:rPr>
              <a:t>Strategy: Urban centers, Synagogues, Paul's central message (13:16-42)</a:t>
            </a:r>
            <a:r>
              <a:rPr lang="en-US" sz="2800" dirty="0">
                <a:solidFill>
                  <a:schemeClr val="bg1"/>
                </a:solidFill>
                <a:cs typeface="Times New Roman" pitchFamily="18" charset="0"/>
              </a:rPr>
              <a:t>, </a:t>
            </a:r>
            <a:r>
              <a:rPr lang="en-US" sz="2800" dirty="0">
                <a:solidFill>
                  <a:schemeClr val="bg1"/>
                </a:solidFill>
                <a:latin typeface="Arial" charset="0"/>
                <a:cs typeface="Arial" charset="0"/>
              </a:rPr>
              <a:t>to "God fearers" (13:43), e</a:t>
            </a:r>
            <a:r>
              <a:rPr lang="en-US" sz="2800" i="1" dirty="0">
                <a:solidFill>
                  <a:schemeClr val="bg1"/>
                </a:solidFill>
                <a:latin typeface="Arial" charset="0"/>
                <a:cs typeface="Arial" charset="0"/>
              </a:rPr>
              <a:t>stablished the church in short time –appoint elders.</a:t>
            </a:r>
            <a:r>
              <a:rPr lang="en-US" sz="2800" dirty="0">
                <a:solidFill>
                  <a:schemeClr val="bg1"/>
                </a:solidFill>
              </a:rPr>
              <a:t> </a:t>
            </a:r>
          </a:p>
        </p:txBody>
      </p:sp>
      <p:sp>
        <p:nvSpPr>
          <p:cNvPr id="6" name="Rectangle 5"/>
          <p:cNvSpPr/>
          <p:nvPr/>
        </p:nvSpPr>
        <p:spPr>
          <a:xfrm>
            <a:off x="0" y="0"/>
            <a:ext cx="8929718" cy="1569660"/>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Paul’s first missionary</a:t>
            </a:r>
          </a:p>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Journey (13:1-15:35)</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29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29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7" name="Picture 5" descr="C:\WINDOWS\Profiles\Tim\My Documents\NT Survey\1sttrip.gif"/>
          <p:cNvPicPr>
            <a:picLocks noChangeAspect="1" noChangeArrowheads="1"/>
          </p:cNvPicPr>
          <p:nvPr/>
        </p:nvPicPr>
        <p:blipFill>
          <a:blip r:embed="rId5" cstate="print"/>
          <a:srcRect/>
          <a:stretch>
            <a:fillRect/>
          </a:stretch>
        </p:blipFill>
        <p:spPr bwMode="auto">
          <a:xfrm>
            <a:off x="530198" y="558069"/>
            <a:ext cx="7940729" cy="59293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389" name="Text Box 16"/>
          <p:cNvSpPr txBox="1">
            <a:spLocks noChangeArrowheads="1"/>
          </p:cNvSpPr>
          <p:nvPr/>
        </p:nvSpPr>
        <p:spPr bwMode="auto">
          <a:xfrm>
            <a:off x="3657600" y="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13330" name="Line 18"/>
          <p:cNvSpPr>
            <a:spLocks noChangeShapeType="1"/>
          </p:cNvSpPr>
          <p:nvPr/>
        </p:nvSpPr>
        <p:spPr bwMode="auto">
          <a:xfrm flipH="1" flipV="1">
            <a:off x="5767463" y="5214938"/>
            <a:ext cx="2447850" cy="2143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6392" name="Text Box 19"/>
          <p:cNvSpPr txBox="1">
            <a:spLocks noChangeArrowheads="1"/>
          </p:cNvSpPr>
          <p:nvPr/>
        </p:nvSpPr>
        <p:spPr bwMode="auto">
          <a:xfrm>
            <a:off x="3886200" y="4191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13333" name="Text Box 21"/>
          <p:cNvSpPr txBox="1">
            <a:spLocks noChangeArrowheads="1"/>
          </p:cNvSpPr>
          <p:nvPr/>
        </p:nvSpPr>
        <p:spPr bwMode="auto">
          <a:xfrm>
            <a:off x="3024263" y="4060776"/>
            <a:ext cx="2743200" cy="2308324"/>
          </a:xfrm>
          <a:prstGeom prst="rect">
            <a:avLst/>
          </a:prstGeom>
          <a:ln>
            <a:headEnd/>
            <a:tailEnd/>
          </a:ln>
          <a:effectLst>
            <a:outerShdw blurRad="76200" dist="12700" dir="8100000" sy="-23000" kx="800400" algn="br" rotWithShape="0">
              <a:prstClr val="black">
                <a:alpha val="20000"/>
              </a:prstClr>
            </a:outerShdw>
          </a:effectLst>
          <a:scene3d>
            <a:camera prst="perspectiveAbove"/>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n-US" b="1" dirty="0">
                <a:latin typeface="Arial" charset="0"/>
              </a:rPr>
              <a:t>James, brother of Jesus, wrote his letter c.AD45 – Matthew or Mark written earliest (c.AD40)</a:t>
            </a:r>
          </a:p>
        </p:txBody>
      </p:sp>
      <p:sp>
        <p:nvSpPr>
          <p:cNvPr id="13335" name="Text Box 23"/>
          <p:cNvSpPr txBox="1">
            <a:spLocks noChangeArrowheads="1"/>
          </p:cNvSpPr>
          <p:nvPr/>
        </p:nvSpPr>
        <p:spPr bwMode="auto">
          <a:xfrm>
            <a:off x="3024263" y="233839"/>
            <a:ext cx="5857916" cy="4185761"/>
          </a:xfrm>
          <a:prstGeom prst="rect">
            <a:avLst/>
          </a:prstGeom>
          <a:ln>
            <a:headEnd/>
            <a:tailEnd/>
          </a:ln>
          <a:effectLst>
            <a:outerShdw blurRad="76200" dist="12700" dir="8100000" sy="-23000" kx="800400" algn="br" rotWithShape="0">
              <a:prstClr val="black">
                <a:alpha val="20000"/>
              </a:prstClr>
            </a:outerShdw>
          </a:effectLst>
          <a:scene3d>
            <a:camera prst="perspectiveContrastingLef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n-US" sz="2800" b="1" dirty="0">
                <a:latin typeface="Arial" charset="0"/>
              </a:rPr>
              <a:t>James wrote his letter to Christian Jews (and ultimately all Christians) to emphasize their need for obedient practical works in faith.</a:t>
            </a:r>
          </a:p>
          <a:p>
            <a:pPr algn="ctr">
              <a:spcBef>
                <a:spcPct val="50000"/>
              </a:spcBef>
              <a:defRPr/>
            </a:pPr>
            <a:r>
              <a:rPr lang="en-US" sz="2800" b="1" dirty="0">
                <a:latin typeface="Arial" charset="0"/>
              </a:rPr>
              <a:t>Paul wrote Galatians to show man is saved by faith in Jesus Christ alone, not by works (keeping the Law).</a:t>
            </a:r>
          </a:p>
        </p:txBody>
      </p:sp>
      <p:sp>
        <p:nvSpPr>
          <p:cNvPr id="13" name="Rectangle 12"/>
          <p:cNvSpPr>
            <a:spLocks noChangeArrowheads="1"/>
          </p:cNvSpPr>
          <p:nvPr/>
        </p:nvSpPr>
        <p:spPr bwMode="auto">
          <a:xfrm>
            <a:off x="285750" y="6519863"/>
            <a:ext cx="8572500" cy="3381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600" dirty="0">
                <a:solidFill>
                  <a:schemeClr val="bg1"/>
                </a:solidFill>
                <a:latin typeface="Arial" charset="0"/>
                <a:cs typeface="Arial" charset="0"/>
              </a:rPr>
              <a:t>Extra cartoon pictures from: http://www.vibblespace.com/Mind/PaulsLetters/PaulIndex.htm</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188" y="457200"/>
            <a:ext cx="8461375"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3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7" presetID="1" presetClass="entr" presetSubtype="0" fill="hold" nodeType="withEffect">
                                  <p:stCondLst>
                                    <p:cond delay="0"/>
                                  </p:stCondLst>
                                  <p:childTnLst>
                                    <p:set>
                                      <p:cBhvr>
                                        <p:cTn id="8" dur="1" fill="hold">
                                          <p:stCondLst>
                                            <p:cond delay="499"/>
                                          </p:stCondLst>
                                        </p:cTn>
                                        <p:tgtEl>
                                          <p:spTgt spid="13333"/>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4" name="type.wav"/>
                                        </p:tgtEl>
                                      </p:cMediaNode>
                                    </p:audio>
                                  </p:sub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7" name="Picture 5" descr="C:\WINDOWS\Profiles\Tim\My Documents\NT Survey\1sttrip.gif"/>
          <p:cNvPicPr>
            <a:picLocks noChangeAspect="1" noChangeArrowheads="1"/>
          </p:cNvPicPr>
          <p:nvPr/>
        </p:nvPicPr>
        <p:blipFill>
          <a:blip r:embed="rId6" cstate="print"/>
          <a:srcRect/>
          <a:stretch>
            <a:fillRect/>
          </a:stretch>
        </p:blipFill>
        <p:spPr bwMode="auto">
          <a:xfrm>
            <a:off x="571472" y="500042"/>
            <a:ext cx="7940729" cy="59293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323" name="Line 11"/>
          <p:cNvSpPr>
            <a:spLocks noChangeShapeType="1"/>
          </p:cNvSpPr>
          <p:nvPr/>
        </p:nvSpPr>
        <p:spPr bwMode="auto">
          <a:xfrm flipH="1">
            <a:off x="3714749" y="3000375"/>
            <a:ext cx="4366249" cy="9286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3324" name="Text Box 12"/>
          <p:cNvSpPr txBox="1">
            <a:spLocks noChangeArrowheads="1"/>
          </p:cNvSpPr>
          <p:nvPr/>
        </p:nvSpPr>
        <p:spPr bwMode="auto">
          <a:xfrm>
            <a:off x="179512" y="2928934"/>
            <a:ext cx="3276600" cy="2308324"/>
          </a:xfrm>
          <a:prstGeom prst="rect">
            <a:avLst/>
          </a:prstGeom>
          <a:ln>
            <a:headEnd/>
            <a:tailEnd/>
          </a:ln>
          <a:effectLst>
            <a:outerShdw blurRad="76200" dist="12700" dir="8100000" sy="-23000" kx="800400" algn="br" rotWithShape="0">
              <a:prstClr val="black">
                <a:alpha val="20000"/>
              </a:prstClr>
            </a:outerShdw>
          </a:effectLst>
          <a:scene3d>
            <a:camera prst="perspectiveAbove"/>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n-US" b="1" dirty="0">
                <a:latin typeface="Arial" charset="0"/>
              </a:rPr>
              <a:t>Galatians maybe written from Antioch AD49 to South Galatians before Paul went to Jerusalem Council.</a:t>
            </a:r>
          </a:p>
        </p:txBody>
      </p:sp>
      <p:sp>
        <p:nvSpPr>
          <p:cNvPr id="16389" name="Text Box 16"/>
          <p:cNvSpPr txBox="1">
            <a:spLocks noChangeArrowheads="1"/>
          </p:cNvSpPr>
          <p:nvPr/>
        </p:nvSpPr>
        <p:spPr bwMode="auto">
          <a:xfrm>
            <a:off x="3657600" y="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13329" name="Oval 17"/>
          <p:cNvSpPr>
            <a:spLocks noChangeArrowheads="1"/>
          </p:cNvSpPr>
          <p:nvPr/>
        </p:nvSpPr>
        <p:spPr bwMode="auto">
          <a:xfrm>
            <a:off x="4500563" y="1357313"/>
            <a:ext cx="3429000" cy="18288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16392" name="Text Box 19"/>
          <p:cNvSpPr txBox="1">
            <a:spLocks noChangeArrowheads="1"/>
          </p:cNvSpPr>
          <p:nvPr/>
        </p:nvSpPr>
        <p:spPr bwMode="auto">
          <a:xfrm>
            <a:off x="3886200" y="4191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pic>
        <p:nvPicPr>
          <p:cNvPr id="11" name="Picture 10" descr="Galatians.jpg"/>
          <p:cNvPicPr>
            <a:picLocks noChangeAspect="1"/>
          </p:cNvPicPr>
          <p:nvPr/>
        </p:nvPicPr>
        <p:blipFill>
          <a:blip r:embed="rId7" cstate="print"/>
          <a:stretch>
            <a:fillRect/>
          </a:stretch>
        </p:blipFill>
        <p:spPr>
          <a:xfrm>
            <a:off x="377201" y="452348"/>
            <a:ext cx="8389598" cy="5824557"/>
          </a:xfrm>
          <a:prstGeom prst="rect">
            <a:avLst/>
          </a:prstGeom>
          <a:scene3d>
            <a:camera prst="orthographicFront"/>
            <a:lightRig rig="threePt" dir="t"/>
          </a:scene3d>
          <a:sp3d>
            <a:bevelT/>
          </a:sp3d>
        </p:spPr>
      </p:pic>
      <p:sp>
        <p:nvSpPr>
          <p:cNvPr id="13" name="Rectangle 12"/>
          <p:cNvSpPr>
            <a:spLocks noChangeArrowheads="1"/>
          </p:cNvSpPr>
          <p:nvPr/>
        </p:nvSpPr>
        <p:spPr bwMode="auto">
          <a:xfrm>
            <a:off x="285750" y="6519863"/>
            <a:ext cx="8572500" cy="3381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600">
                <a:solidFill>
                  <a:schemeClr val="bg1"/>
                </a:solidFill>
                <a:latin typeface="Arial" charset="0"/>
                <a:cs typeface="Arial" charset="0"/>
              </a:rPr>
              <a:t>Extra cartoon pictures from: http://www.vibblespace.com/Mind/PaulsLetters/PaulIndex.htm</a:t>
            </a:r>
          </a:p>
        </p:txBody>
      </p:sp>
    </p:spTree>
    <p:extLst>
      <p:ext uri="{BB962C8B-B14F-4D97-AF65-F5344CB8AC3E}">
        <p14:creationId xmlns:p14="http://schemas.microsoft.com/office/powerpoint/2010/main" val="117025652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2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laser.wav"/>
                                        </p:tgtEl>
                                      </p:cMediaNode>
                                    </p:audio>
                                  </p:subTnLst>
                                </p:cTn>
                              </p:par>
                              <p:par>
                                <p:cTn id="11" presetID="1" presetClass="entr" presetSubtype="0" fill="hold" nodeType="withEffect">
                                  <p:stCondLst>
                                    <p:cond delay="0"/>
                                  </p:stCondLst>
                                  <p:childTnLst>
                                    <p:set>
                                      <p:cBhvr>
                                        <p:cTn id="12" dur="1" fill="hold">
                                          <p:stCondLst>
                                            <p:cond delay="499"/>
                                          </p:stCondLst>
                                        </p:cTn>
                                        <p:tgtEl>
                                          <p:spTgt spid="13324"/>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32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5" name="gunshot.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nodeType="clickEffect">
                                  <p:stCondLst>
                                    <p:cond delay="0"/>
                                  </p:stCondLst>
                                  <p:childTnLst>
                                    <p:anim calcmode="lin" valueType="num">
                                      <p:cBhvr additive="base">
                                        <p:cTn id="26" dur="500"/>
                                        <p:tgtEl>
                                          <p:spTgt spid="11"/>
                                        </p:tgtEl>
                                        <p:attrNameLst>
                                          <p:attrName>ppt_x</p:attrName>
                                        </p:attrNameLst>
                                      </p:cBhvr>
                                      <p:tavLst>
                                        <p:tav tm="0">
                                          <p:val>
                                            <p:strVal val="ppt_x"/>
                                          </p:val>
                                        </p:tav>
                                        <p:tav tm="100000">
                                          <p:val>
                                            <p:strVal val="ppt_x"/>
                                          </p:val>
                                        </p:tav>
                                      </p:tavLst>
                                    </p:anim>
                                    <p:anim calcmode="lin" valueType="num">
                                      <p:cBhvr additive="base">
                                        <p:cTn id="27" dur="500"/>
                                        <p:tgtEl>
                                          <p:spTgt spid="11"/>
                                        </p:tgtEl>
                                        <p:attrNameLst>
                                          <p:attrName>ppt_y</p:attrName>
                                        </p:attrNameLst>
                                      </p:cBhvr>
                                      <p:tavLst>
                                        <p:tav tm="0">
                                          <p:val>
                                            <p:strVal val="ppt_y"/>
                                          </p:val>
                                        </p:tav>
                                        <p:tav tm="100000">
                                          <p:val>
                                            <p:strVal val="1+ppt_h/2"/>
                                          </p:val>
                                        </p:tav>
                                      </p:tavLst>
                                    </p:anim>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P spid="13329"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16"/>
          <p:cNvSpPr txBox="1">
            <a:spLocks noChangeArrowheads="1"/>
          </p:cNvSpPr>
          <p:nvPr/>
        </p:nvSpPr>
        <p:spPr bwMode="auto">
          <a:xfrm>
            <a:off x="3657600" y="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17411" name="Text Box 19"/>
          <p:cNvSpPr txBox="1">
            <a:spLocks noChangeArrowheads="1"/>
          </p:cNvSpPr>
          <p:nvPr/>
        </p:nvSpPr>
        <p:spPr bwMode="auto">
          <a:xfrm>
            <a:off x="3886200" y="4191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pic>
        <p:nvPicPr>
          <p:cNvPr id="1026" name="Picture 2" descr="C:\Users\timsh_000\Desktop\JamesPau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7504" y="4941168"/>
            <a:ext cx="4824536" cy="1754326"/>
          </a:xfrm>
          <a:prstGeom prst="rect">
            <a:avLst/>
          </a:prstGeom>
        </p:spPr>
        <p:txBody>
          <a:bodyPr wrap="square">
            <a:spAutoFit/>
          </a:bodyPr>
          <a:lstStyle/>
          <a:p>
            <a:r>
              <a:rPr lang="en-SG" sz="1800" b="1" i="1" dirty="0" smtClean="0">
                <a:solidFill>
                  <a:schemeClr val="bg1"/>
                </a:solidFill>
              </a:rPr>
              <a:t>“Knowing </a:t>
            </a:r>
            <a:r>
              <a:rPr lang="en-SG" sz="1800" b="1" i="1" dirty="0">
                <a:solidFill>
                  <a:schemeClr val="bg1"/>
                </a:solidFill>
              </a:rPr>
              <a:t>that a man is not justified by the works of the law but by faith in Jesus Christ, even we have believed in Christ Jesus, that we might be justified by faith in Christ and not by the works of the law; for by the works of the law no flesh shall be justified</a:t>
            </a:r>
            <a:r>
              <a:rPr lang="en-SG" sz="1800" b="1" i="1" dirty="0" smtClean="0">
                <a:solidFill>
                  <a:schemeClr val="bg1"/>
                </a:solidFill>
              </a:rPr>
              <a:t>.” </a:t>
            </a:r>
            <a:r>
              <a:rPr lang="en-SG" sz="1800" b="1" dirty="0" smtClean="0">
                <a:solidFill>
                  <a:schemeClr val="bg1"/>
                </a:solidFill>
              </a:rPr>
              <a:t>Galatians 2:16</a:t>
            </a:r>
            <a:endParaRPr lang="en-SG" sz="1800" b="1" dirty="0">
              <a:solidFill>
                <a:schemeClr val="bg1"/>
              </a:solidFill>
            </a:endParaRPr>
          </a:p>
        </p:txBody>
      </p:sp>
      <p:sp>
        <p:nvSpPr>
          <p:cNvPr id="7" name="Rectangle 6"/>
          <p:cNvSpPr/>
          <p:nvPr/>
        </p:nvSpPr>
        <p:spPr>
          <a:xfrm>
            <a:off x="5617693" y="228600"/>
            <a:ext cx="3263280" cy="2246769"/>
          </a:xfrm>
          <a:prstGeom prst="rect">
            <a:avLst/>
          </a:prstGeom>
        </p:spPr>
        <p:txBody>
          <a:bodyPr wrap="square">
            <a:spAutoFit/>
          </a:bodyPr>
          <a:lstStyle/>
          <a:p>
            <a:pPr algn="ctr"/>
            <a:r>
              <a:rPr lang="en-SG" sz="2800" b="1" i="1" dirty="0" smtClean="0">
                <a:solidFill>
                  <a:schemeClr val="bg1"/>
                </a:solidFill>
              </a:rPr>
              <a:t>“You </a:t>
            </a:r>
            <a:r>
              <a:rPr lang="en-SG" sz="2800" b="1" i="1" dirty="0">
                <a:solidFill>
                  <a:schemeClr val="bg1"/>
                </a:solidFill>
              </a:rPr>
              <a:t>see then that a man is justified by works, and not by faith only</a:t>
            </a:r>
            <a:r>
              <a:rPr lang="en-SG" sz="2800" b="1" i="1" dirty="0" smtClean="0">
                <a:solidFill>
                  <a:schemeClr val="bg1"/>
                </a:solidFill>
              </a:rPr>
              <a:t>.” </a:t>
            </a:r>
          </a:p>
          <a:p>
            <a:pPr algn="ctr"/>
            <a:r>
              <a:rPr lang="en-SG" sz="2800" b="1" dirty="0" smtClean="0">
                <a:solidFill>
                  <a:schemeClr val="bg1"/>
                </a:solidFill>
              </a:rPr>
              <a:t>James 2:24</a:t>
            </a:r>
            <a:endParaRPr lang="en-SG" sz="2800" b="1" dirty="0">
              <a:solidFill>
                <a:schemeClr val="bg1"/>
              </a:solidFill>
            </a:endParaRPr>
          </a:p>
        </p:txBody>
      </p:sp>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16"/>
          <p:cNvSpPr txBox="1">
            <a:spLocks noChangeArrowheads="1"/>
          </p:cNvSpPr>
          <p:nvPr/>
        </p:nvSpPr>
        <p:spPr bwMode="auto">
          <a:xfrm>
            <a:off x="3657600" y="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17411" name="Text Box 19"/>
          <p:cNvSpPr txBox="1">
            <a:spLocks noChangeArrowheads="1"/>
          </p:cNvSpPr>
          <p:nvPr/>
        </p:nvSpPr>
        <p:spPr bwMode="auto">
          <a:xfrm>
            <a:off x="3886200" y="4191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5" y="0"/>
            <a:ext cx="9162988" cy="5517232"/>
          </a:xfrm>
          <a:prstGeom prst="rect">
            <a:avLst/>
          </a:prstGeom>
        </p:spPr>
      </p:pic>
      <p:sp>
        <p:nvSpPr>
          <p:cNvPr id="3" name="Rectangle 2"/>
          <p:cNvSpPr/>
          <p:nvPr/>
        </p:nvSpPr>
        <p:spPr>
          <a:xfrm>
            <a:off x="0" y="5310453"/>
            <a:ext cx="9153883" cy="154754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5" name="Straight Connector 4"/>
          <p:cNvCxnSpPr>
            <a:stCxn id="3" idx="0"/>
            <a:endCxn id="3" idx="2"/>
          </p:cNvCxnSpPr>
          <p:nvPr/>
        </p:nvCxnSpPr>
        <p:spPr>
          <a:xfrm>
            <a:off x="4576942" y="5310453"/>
            <a:ext cx="0" cy="1547547"/>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51520" y="5207063"/>
            <a:ext cx="4144508" cy="1754326"/>
          </a:xfrm>
          <a:prstGeom prst="rect">
            <a:avLst/>
          </a:prstGeom>
          <a:noFill/>
        </p:spPr>
        <p:txBody>
          <a:bodyPr wrap="squar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hiller" pitchFamily="82" charset="0"/>
              </a:rPr>
              <a:t>James counters this view</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hiller" pitchFamily="82" charset="0"/>
            </a:endParaRPr>
          </a:p>
        </p:txBody>
      </p:sp>
      <p:sp>
        <p:nvSpPr>
          <p:cNvPr id="13" name="Rectangle 12"/>
          <p:cNvSpPr/>
          <p:nvPr/>
        </p:nvSpPr>
        <p:spPr>
          <a:xfrm>
            <a:off x="4785746" y="5207063"/>
            <a:ext cx="4144508" cy="1754326"/>
          </a:xfrm>
          <a:prstGeom prst="rect">
            <a:avLst/>
          </a:prstGeom>
          <a:noFill/>
        </p:spPr>
        <p:txBody>
          <a:bodyPr wrap="squar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hiller" pitchFamily="82" charset="0"/>
              </a:rPr>
              <a:t>Galatians counters this view</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hiller" pitchFamily="82" charset="0"/>
            </a:endParaRPr>
          </a:p>
        </p:txBody>
      </p:sp>
    </p:spTree>
    <p:extLst>
      <p:ext uri="{BB962C8B-B14F-4D97-AF65-F5344CB8AC3E}">
        <p14:creationId xmlns:p14="http://schemas.microsoft.com/office/powerpoint/2010/main" val="1250178137"/>
      </p:ext>
    </p:extLst>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642910" y="1928802"/>
            <a:ext cx="7848600" cy="467820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sz="3200" b="1" i="1" dirty="0">
                <a:solidFill>
                  <a:schemeClr val="bg1"/>
                </a:solidFill>
                <a:latin typeface="Arial" charset="0"/>
                <a:cs typeface="Arial" charset="0"/>
              </a:rPr>
              <a:t>Overview of Acts </a:t>
            </a:r>
            <a:r>
              <a:rPr lang="en-US" sz="2800" b="1" i="1" dirty="0">
                <a:solidFill>
                  <a:schemeClr val="bg1"/>
                </a:solidFill>
                <a:latin typeface="Arial" charset="0"/>
                <a:cs typeface="Arial" charset="0"/>
              </a:rPr>
              <a:t>(Continuation of Luke)</a:t>
            </a:r>
            <a:endParaRPr lang="en-US" sz="2800" dirty="0">
              <a:solidFill>
                <a:schemeClr val="bg1"/>
              </a:solidFill>
              <a:cs typeface="Times New Roman" pitchFamily="18" charset="0"/>
            </a:endParaRPr>
          </a:p>
          <a:p>
            <a:pPr>
              <a:spcBef>
                <a:spcPct val="50000"/>
              </a:spcBef>
              <a:defRPr/>
            </a:pPr>
            <a:r>
              <a:rPr lang="en-US" sz="2800" dirty="0">
                <a:solidFill>
                  <a:schemeClr val="bg1"/>
                </a:solidFill>
                <a:latin typeface="Arial" charset="0"/>
                <a:cs typeface="Arial" charset="0"/>
              </a:rPr>
              <a:t>1. Spread of Christianity in fulfillment of the ___________________________________ (Ac. 1:8…2= Jerusalem; 6:7= Judea; 9:3= Samaria; 12:24=Gentiles). </a:t>
            </a:r>
            <a:endParaRPr lang="en-US" sz="2800" dirty="0">
              <a:solidFill>
                <a:schemeClr val="bg1"/>
              </a:solidFill>
              <a:cs typeface="Times New Roman" pitchFamily="18" charset="0"/>
            </a:endParaRPr>
          </a:p>
          <a:p>
            <a:pPr>
              <a:spcBef>
                <a:spcPct val="50000"/>
              </a:spcBef>
              <a:defRPr/>
            </a:pPr>
            <a:r>
              <a:rPr lang="en-US" sz="2800" dirty="0">
                <a:solidFill>
                  <a:schemeClr val="bg1"/>
                </a:solidFill>
                <a:latin typeface="Arial" charset="0"/>
                <a:cs typeface="Arial" charset="0"/>
              </a:rPr>
              <a:t>2. Vindication of Christianity as rooted in legal ____________. A continuation of _________.</a:t>
            </a:r>
            <a:endParaRPr lang="en-US" sz="2800" dirty="0">
              <a:solidFill>
                <a:schemeClr val="bg1"/>
              </a:solidFill>
              <a:cs typeface="Times New Roman" pitchFamily="18" charset="0"/>
            </a:endParaRPr>
          </a:p>
          <a:p>
            <a:pPr>
              <a:spcBef>
                <a:spcPct val="50000"/>
              </a:spcBef>
              <a:defRPr/>
            </a:pPr>
            <a:r>
              <a:rPr lang="en-US" sz="2800" dirty="0">
                <a:solidFill>
                  <a:schemeClr val="bg1"/>
                </a:solidFill>
                <a:latin typeface="Arial" charset="0"/>
                <a:cs typeface="Arial" charset="0"/>
              </a:rPr>
              <a:t>3. Introduction of Paul and the mission to the _______________.</a:t>
            </a:r>
            <a:endParaRPr lang="en-US" sz="2800" dirty="0">
              <a:solidFill>
                <a:schemeClr val="bg1"/>
              </a:solidFill>
              <a:cs typeface="Times New Roman" pitchFamily="18" charset="0"/>
            </a:endParaRPr>
          </a:p>
        </p:txBody>
      </p:sp>
      <p:sp>
        <p:nvSpPr>
          <p:cNvPr id="11268" name="Text Box 4"/>
          <p:cNvSpPr txBox="1">
            <a:spLocks noChangeArrowheads="1"/>
          </p:cNvSpPr>
          <p:nvPr/>
        </p:nvSpPr>
        <p:spPr bwMode="auto">
          <a:xfrm>
            <a:off x="1785938" y="3000375"/>
            <a:ext cx="6629400" cy="579438"/>
          </a:xfrm>
          <a:prstGeom prst="rect">
            <a:avLst/>
          </a:prstGeom>
          <a:noFill/>
          <a:ln w="9525">
            <a:noFill/>
            <a:miter lim="800000"/>
            <a:headEnd/>
            <a:tailEnd/>
          </a:ln>
          <a:scene3d>
            <a:camera prst="orthographicFront"/>
            <a:lightRig rig="threePt" dir="t"/>
          </a:scene3d>
          <a:sp3d>
            <a:bevelT/>
          </a:sp3d>
        </p:spPr>
        <p:txBody>
          <a:bodyPr>
            <a:spAutoFit/>
            <a:sp3d extrusionH="57150">
              <a:bevelT w="38100" h="38100"/>
            </a:sp3d>
          </a:bodyPr>
          <a:lstStyle/>
          <a:p>
            <a:pPr>
              <a:spcBef>
                <a:spcPct val="50000"/>
              </a:spcBef>
              <a:defRPr/>
            </a:pPr>
            <a:r>
              <a:rPr lang="en-US" sz="3200" b="1" dirty="0">
                <a:solidFill>
                  <a:srgbClr val="FF0000"/>
                </a:solidFill>
                <a:latin typeface="Arial" charset="0"/>
              </a:rPr>
              <a:t>GREAT</a:t>
            </a:r>
            <a:r>
              <a:rPr lang="en-US" sz="3200" b="1" dirty="0">
                <a:solidFill>
                  <a:schemeClr val="bg1"/>
                </a:solidFill>
                <a:latin typeface="Arial" charset="0"/>
              </a:rPr>
              <a:t> </a:t>
            </a:r>
            <a:r>
              <a:rPr lang="en-US" sz="3200" b="1" dirty="0">
                <a:solidFill>
                  <a:srgbClr val="FF0000"/>
                </a:solidFill>
                <a:effectLst>
                  <a:outerShdw blurRad="38100" dist="38100" dir="2700000" algn="tl">
                    <a:srgbClr val="000000">
                      <a:alpha val="43137"/>
                    </a:srgbClr>
                  </a:outerShdw>
                </a:effectLst>
                <a:latin typeface="Arial" charset="0"/>
              </a:rPr>
              <a:t>COMMISSION</a:t>
            </a:r>
          </a:p>
        </p:txBody>
      </p:sp>
      <p:sp>
        <p:nvSpPr>
          <p:cNvPr id="3076" name="Text Box 9"/>
          <p:cNvSpPr txBox="1">
            <a:spLocks noChangeArrowheads="1"/>
          </p:cNvSpPr>
          <p:nvPr/>
        </p:nvSpPr>
        <p:spPr bwMode="auto">
          <a:xfrm>
            <a:off x="685800" y="3733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5" name="Rectangle 14"/>
          <p:cNvSpPr/>
          <p:nvPr/>
        </p:nvSpPr>
        <p:spPr>
          <a:xfrm>
            <a:off x="0" y="0"/>
            <a:ext cx="8929718" cy="1569660"/>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(1) Book of Acts – The Early </a:t>
            </a:r>
          </a:p>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Christian Community</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
        <p:nvSpPr>
          <p:cNvPr id="6" name="Text Box 4"/>
          <p:cNvSpPr txBox="1">
            <a:spLocks noChangeArrowheads="1"/>
          </p:cNvSpPr>
          <p:nvPr/>
        </p:nvSpPr>
        <p:spPr bwMode="auto">
          <a:xfrm>
            <a:off x="857224" y="4929198"/>
            <a:ext cx="6629400" cy="579438"/>
          </a:xfrm>
          <a:prstGeom prst="rect">
            <a:avLst/>
          </a:prstGeom>
          <a:noFill/>
          <a:ln w="9525">
            <a:noFill/>
            <a:miter lim="800000"/>
            <a:headEnd/>
            <a:tailEnd/>
          </a:ln>
          <a:scene3d>
            <a:camera prst="orthographicFront"/>
            <a:lightRig rig="threePt" dir="t"/>
          </a:scene3d>
          <a:sp3d>
            <a:bevelT/>
          </a:sp3d>
        </p:spPr>
        <p:txBody>
          <a:bodyPr>
            <a:spAutoFit/>
            <a:sp3d extrusionH="57150">
              <a:bevelT w="38100" h="38100"/>
            </a:sp3d>
          </a:bodyPr>
          <a:lstStyle/>
          <a:p>
            <a:pPr>
              <a:spcBef>
                <a:spcPct val="50000"/>
              </a:spcBef>
              <a:defRPr/>
            </a:pPr>
            <a:r>
              <a:rPr lang="en-US" sz="3200" b="1" dirty="0">
                <a:solidFill>
                  <a:srgbClr val="FF0000"/>
                </a:solidFill>
                <a:latin typeface="Arial" charset="0"/>
              </a:rPr>
              <a:t>JUDAISM</a:t>
            </a:r>
            <a:endParaRPr lang="en-US" sz="3200" b="1" dirty="0">
              <a:solidFill>
                <a:srgbClr val="FF0000"/>
              </a:solidFill>
              <a:effectLst>
                <a:outerShdw blurRad="38100" dist="38100" dir="2700000" algn="tl">
                  <a:srgbClr val="000000">
                    <a:alpha val="43137"/>
                  </a:srgbClr>
                </a:outerShdw>
              </a:effectLst>
              <a:latin typeface="Arial" charset="0"/>
            </a:endParaRPr>
          </a:p>
        </p:txBody>
      </p:sp>
      <p:sp>
        <p:nvSpPr>
          <p:cNvPr id="7" name="Text Box 4"/>
          <p:cNvSpPr txBox="1">
            <a:spLocks noChangeArrowheads="1"/>
          </p:cNvSpPr>
          <p:nvPr/>
        </p:nvSpPr>
        <p:spPr bwMode="auto">
          <a:xfrm>
            <a:off x="6072198" y="4929198"/>
            <a:ext cx="1500198" cy="579438"/>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3200" b="1" dirty="0">
                <a:solidFill>
                  <a:srgbClr val="FF0000"/>
                </a:solidFill>
                <a:latin typeface="Arial" charset="0"/>
              </a:rPr>
              <a:t>LUKE</a:t>
            </a:r>
            <a:endParaRPr lang="en-US" sz="3200" b="1" dirty="0">
              <a:solidFill>
                <a:srgbClr val="FF0000"/>
              </a:solidFill>
              <a:effectLst>
                <a:outerShdw blurRad="38100" dist="38100" dir="2700000" algn="tl">
                  <a:srgbClr val="000000">
                    <a:alpha val="43137"/>
                  </a:srgbClr>
                </a:outerShdw>
              </a:effectLst>
              <a:latin typeface="Arial" charset="0"/>
            </a:endParaRPr>
          </a:p>
        </p:txBody>
      </p:sp>
      <p:sp>
        <p:nvSpPr>
          <p:cNvPr id="8" name="Text Box 4"/>
          <p:cNvSpPr txBox="1">
            <a:spLocks noChangeArrowheads="1"/>
          </p:cNvSpPr>
          <p:nvPr/>
        </p:nvSpPr>
        <p:spPr bwMode="auto">
          <a:xfrm>
            <a:off x="1071538" y="6000768"/>
            <a:ext cx="2571768" cy="579438"/>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3200" b="1" dirty="0">
                <a:solidFill>
                  <a:srgbClr val="FF0000"/>
                </a:solidFill>
                <a:latin typeface="Arial" charset="0"/>
              </a:rPr>
              <a:t>GENTILES</a:t>
            </a:r>
            <a:endParaRPr lang="en-US" sz="3200" b="1" dirty="0">
              <a:solidFill>
                <a:srgbClr val="FF0000"/>
              </a:solidFill>
              <a:effectLst>
                <a:outerShdw blurRad="38100" dist="38100" dir="2700000" algn="tl">
                  <a:srgbClr val="000000">
                    <a:alpha val="43137"/>
                  </a:srgbClr>
                </a:outerShdw>
              </a:effectLst>
              <a:latin typeface="Arial"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26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26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16"/>
          <p:cNvSpPr txBox="1">
            <a:spLocks noChangeArrowheads="1"/>
          </p:cNvSpPr>
          <p:nvPr/>
        </p:nvSpPr>
        <p:spPr bwMode="auto">
          <a:xfrm>
            <a:off x="3657600" y="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17411" name="Text Box 19"/>
          <p:cNvSpPr txBox="1">
            <a:spLocks noChangeArrowheads="1"/>
          </p:cNvSpPr>
          <p:nvPr/>
        </p:nvSpPr>
        <p:spPr bwMode="auto">
          <a:xfrm>
            <a:off x="3886200" y="4191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pic>
        <p:nvPicPr>
          <p:cNvPr id="11" name="Picture 10" descr="Galatia theories.gif"/>
          <p:cNvPicPr>
            <a:picLocks noChangeAspect="1"/>
          </p:cNvPicPr>
          <p:nvPr/>
        </p:nvPicPr>
        <p:blipFill>
          <a:blip r:embed="rId3" cstate="print"/>
          <a:stretch>
            <a:fillRect/>
          </a:stretch>
        </p:blipFill>
        <p:spPr>
          <a:xfrm>
            <a:off x="1428728" y="1000108"/>
            <a:ext cx="6706643" cy="52864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Rectangle 11"/>
          <p:cNvSpPr/>
          <p:nvPr/>
        </p:nvSpPr>
        <p:spPr>
          <a:xfrm>
            <a:off x="0" y="142852"/>
            <a:ext cx="8929718" cy="646331"/>
          </a:xfrm>
          <a:prstGeom prst="rect">
            <a:avLst/>
          </a:prstGeom>
          <a:noFill/>
        </p:spPr>
        <p:txBody>
          <a:bodyPr>
            <a:spAutoFit/>
            <a:scene3d>
              <a:camera prst="orthographicFront"/>
              <a:lightRig rig="threePt" dir="t"/>
            </a:scene3d>
            <a:sp3d extrusionH="57150">
              <a:bevelT w="38100" h="38100"/>
            </a:sp3d>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North and South Galatia Theories</a:t>
            </a:r>
            <a:endParaRPr lang="en-S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spTree>
    <p:extLst>
      <p:ext uri="{BB962C8B-B14F-4D97-AF65-F5344CB8AC3E}">
        <p14:creationId xmlns:p14="http://schemas.microsoft.com/office/powerpoint/2010/main" val="228541449"/>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357158" y="1214422"/>
            <a:ext cx="5429288" cy="504753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marL="457200" indent="-457200">
              <a:spcBef>
                <a:spcPct val="50000"/>
              </a:spcBef>
              <a:buFontTx/>
              <a:buAutoNum type="arabicPeriod"/>
              <a:defRPr/>
            </a:pPr>
            <a:r>
              <a:rPr lang="en-US" sz="2800" b="1" dirty="0">
                <a:solidFill>
                  <a:schemeClr val="bg1"/>
                </a:solidFill>
                <a:latin typeface="Arial" charset="0"/>
                <a:cs typeface="Arial" charset="0"/>
              </a:rPr>
              <a:t>Question: What is the relationship of Christianity to_____________________?</a:t>
            </a:r>
            <a:endParaRPr lang="en-US" sz="2800" b="1" dirty="0">
              <a:solidFill>
                <a:schemeClr val="bg1"/>
              </a:solidFill>
              <a:cs typeface="Times New Roman" pitchFamily="18" charset="0"/>
            </a:endParaRPr>
          </a:p>
          <a:p>
            <a:pPr marL="457200" indent="-457200">
              <a:spcBef>
                <a:spcPct val="50000"/>
              </a:spcBef>
              <a:defRPr/>
            </a:pPr>
            <a:r>
              <a:rPr lang="en-US" sz="2800" b="1" dirty="0">
                <a:solidFill>
                  <a:schemeClr val="bg1"/>
                </a:solidFill>
                <a:latin typeface="Arial" charset="0"/>
                <a:cs typeface="Arial" charset="0"/>
              </a:rPr>
              <a:t> a. Position of the </a:t>
            </a:r>
            <a:r>
              <a:rPr lang="en-US" sz="2800" b="1" dirty="0" err="1">
                <a:solidFill>
                  <a:schemeClr val="bg1"/>
                </a:solidFill>
                <a:latin typeface="Arial" charset="0"/>
                <a:cs typeface="Arial" charset="0"/>
              </a:rPr>
              <a:t>Judaizers</a:t>
            </a:r>
            <a:r>
              <a:rPr lang="en-US" sz="2800" b="1" dirty="0">
                <a:solidFill>
                  <a:schemeClr val="bg1"/>
                </a:solidFill>
                <a:latin typeface="Arial" charset="0"/>
                <a:cs typeface="Arial" charset="0"/>
              </a:rPr>
              <a:t> (15:1,5). </a:t>
            </a:r>
            <a:endParaRPr lang="en-US" sz="2800" b="1" dirty="0">
              <a:solidFill>
                <a:schemeClr val="bg1"/>
              </a:solidFill>
              <a:cs typeface="Times New Roman" pitchFamily="18" charset="0"/>
            </a:endParaRPr>
          </a:p>
          <a:p>
            <a:pPr marL="457200" indent="-457200">
              <a:spcBef>
                <a:spcPct val="50000"/>
              </a:spcBef>
              <a:defRPr/>
            </a:pPr>
            <a:r>
              <a:rPr lang="en-US" sz="2800" b="1" dirty="0">
                <a:solidFill>
                  <a:schemeClr val="bg1"/>
                </a:solidFill>
                <a:latin typeface="Arial" charset="0"/>
                <a:cs typeface="Arial" charset="0"/>
              </a:rPr>
              <a:t> b. Testimony of Peter (15:7-12). </a:t>
            </a:r>
            <a:endParaRPr lang="en-US" sz="2800" b="1" dirty="0">
              <a:solidFill>
                <a:schemeClr val="bg1"/>
              </a:solidFill>
              <a:cs typeface="Times New Roman" pitchFamily="18" charset="0"/>
            </a:endParaRPr>
          </a:p>
          <a:p>
            <a:pPr marL="457200" indent="-457200">
              <a:spcBef>
                <a:spcPct val="50000"/>
              </a:spcBef>
              <a:defRPr/>
            </a:pPr>
            <a:r>
              <a:rPr lang="en-US" sz="2800" b="1" dirty="0">
                <a:solidFill>
                  <a:schemeClr val="bg1"/>
                </a:solidFill>
                <a:latin typeface="Arial" charset="0"/>
                <a:cs typeface="Arial" charset="0"/>
              </a:rPr>
              <a:t> c. Findings summarized by James, step brother of Jesus (15:13-29)</a:t>
            </a:r>
          </a:p>
        </p:txBody>
      </p:sp>
      <p:sp>
        <p:nvSpPr>
          <p:cNvPr id="13316" name="Text Box 4"/>
          <p:cNvSpPr txBox="1">
            <a:spLocks noChangeArrowheads="1"/>
          </p:cNvSpPr>
          <p:nvPr/>
        </p:nvSpPr>
        <p:spPr bwMode="auto">
          <a:xfrm>
            <a:off x="1571625" y="2071688"/>
            <a:ext cx="4114800" cy="519112"/>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effectLst>
                  <a:outerShdw blurRad="38100" dist="38100" dir="2700000" algn="tl">
                    <a:srgbClr val="000000">
                      <a:alpha val="43137"/>
                    </a:srgbClr>
                  </a:outerShdw>
                </a:effectLst>
                <a:latin typeface="Arial" charset="0"/>
              </a:rPr>
              <a:t>THE MOSAIC LAW</a:t>
            </a:r>
          </a:p>
        </p:txBody>
      </p:sp>
      <p:sp>
        <p:nvSpPr>
          <p:cNvPr id="18436" name="Text Box 16"/>
          <p:cNvSpPr txBox="1">
            <a:spLocks noChangeArrowheads="1"/>
          </p:cNvSpPr>
          <p:nvPr/>
        </p:nvSpPr>
        <p:spPr bwMode="auto">
          <a:xfrm>
            <a:off x="3657600" y="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18437" name="Text Box 19"/>
          <p:cNvSpPr txBox="1">
            <a:spLocks noChangeArrowheads="1"/>
          </p:cNvSpPr>
          <p:nvPr/>
        </p:nvSpPr>
        <p:spPr bwMode="auto">
          <a:xfrm>
            <a:off x="3886200" y="4191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14" name="Rectangle 13"/>
          <p:cNvSpPr/>
          <p:nvPr/>
        </p:nvSpPr>
        <p:spPr>
          <a:xfrm>
            <a:off x="214282" y="285728"/>
            <a:ext cx="8929718" cy="830997"/>
          </a:xfrm>
          <a:prstGeom prst="rect">
            <a:avLst/>
          </a:prstGeom>
          <a:noFill/>
        </p:spPr>
        <p:txBody>
          <a:bodyPr>
            <a:spAutoFit/>
            <a:scene3d>
              <a:camera prst="orthographicFront"/>
              <a:lightRig rig="threePt" dir="t"/>
            </a:scene3d>
            <a:sp3d extrusionH="57150">
              <a:bevelT w="38100" h="38100"/>
            </a:sp3d>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rial" charset="0"/>
              </a:rPr>
              <a:t>Jerusalem Council (15:1-35)</a:t>
            </a:r>
            <a:endParaRPr lang="en-SG"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endParaRPr>
          </a:p>
        </p:txBody>
      </p:sp>
      <p:pic>
        <p:nvPicPr>
          <p:cNvPr id="15" name="Picture 14" descr="Jerusalem Council.jpg"/>
          <p:cNvPicPr>
            <a:picLocks noChangeAspect="1"/>
          </p:cNvPicPr>
          <p:nvPr/>
        </p:nvPicPr>
        <p:blipFill>
          <a:blip r:embed="rId3" cstate="print"/>
          <a:stretch>
            <a:fillRect/>
          </a:stretch>
        </p:blipFill>
        <p:spPr>
          <a:xfrm>
            <a:off x="5500694" y="1428736"/>
            <a:ext cx="3643306" cy="4533896"/>
          </a:xfrm>
          <a:prstGeom prst="rect">
            <a:avLst/>
          </a:prstGeom>
          <a:effectLst>
            <a:reflection blurRad="6350" stA="52000" endA="300" endPos="35000" dir="5400000" sy="-100000" algn="bl" rotWithShape="0"/>
          </a:effectLst>
          <a:scene3d>
            <a:camera prst="perspectiveContrastingLeftFacing"/>
            <a:lightRig rig="threePt" dir="t"/>
          </a:scene3d>
          <a:sp3d>
            <a:bevelT/>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3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Text Box 16"/>
          <p:cNvSpPr txBox="1">
            <a:spLocks noChangeArrowheads="1"/>
          </p:cNvSpPr>
          <p:nvPr/>
        </p:nvSpPr>
        <p:spPr bwMode="auto">
          <a:xfrm>
            <a:off x="3657600" y="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18437" name="Text Box 19"/>
          <p:cNvSpPr txBox="1">
            <a:spLocks noChangeArrowheads="1"/>
          </p:cNvSpPr>
          <p:nvPr/>
        </p:nvSpPr>
        <p:spPr bwMode="auto">
          <a:xfrm>
            <a:off x="3886200" y="4191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Jerusalem Council.jpg"/>
          <p:cNvPicPr>
            <a:picLocks noChangeAspect="1"/>
          </p:cNvPicPr>
          <p:nvPr/>
        </p:nvPicPr>
        <p:blipFill>
          <a:blip r:embed="rId3" cstate="print"/>
          <a:stretch>
            <a:fillRect/>
          </a:stretch>
        </p:blipFill>
        <p:spPr>
          <a:xfrm>
            <a:off x="7356244" y="4633235"/>
            <a:ext cx="1787756" cy="2224765"/>
          </a:xfrm>
          <a:prstGeom prst="rect">
            <a:avLst/>
          </a:prstGeom>
          <a:effectLst>
            <a:reflection blurRad="6350" stA="52000" endA="300" endPos="35000" dir="5400000" sy="-100000" algn="bl" rotWithShape="0"/>
          </a:effectLst>
          <a:scene3d>
            <a:camera prst="perspectiveContrastingLeftFacing"/>
            <a:lightRig rig="threePt" dir="t"/>
          </a:scene3d>
          <a:sp3d>
            <a:bevelT/>
          </a:sp3d>
        </p:spPr>
      </p:pic>
    </p:spTree>
    <p:extLst>
      <p:ext uri="{BB962C8B-B14F-4D97-AF65-F5344CB8AC3E}">
        <p14:creationId xmlns:p14="http://schemas.microsoft.com/office/powerpoint/2010/main" val="637116552"/>
      </p:ext>
    </p:extLst>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714348" y="1714488"/>
            <a:ext cx="8153400" cy="461664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A parting of the ways between ______________ and Paul</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Times New Roman" pitchFamily="18" charset="0"/>
            </a:endParaRPr>
          </a:p>
          <a:p>
            <a:pPr>
              <a:spcBef>
                <a:spcPct val="50000"/>
              </a:spcBef>
              <a:defRPr/>
            </a:pPr>
            <a:r>
              <a:rPr lang="en-US"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Asia Minor and Greece</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Times New Roman" pitchFamily="18" charset="0"/>
            </a:endParaRPr>
          </a:p>
          <a:p>
            <a:pPr>
              <a:spcBef>
                <a:spcPct val="50000"/>
              </a:spcBef>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1. The __________________ band</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Times New Roman" pitchFamily="18" charset="0"/>
            </a:endParaRPr>
          </a:p>
          <a:p>
            <a:pPr>
              <a:spcBef>
                <a:spcPct val="50000"/>
              </a:spcBef>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2. Growing _________________(Ac. 17:1-9; 18:12-18)</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Times New Roman" pitchFamily="18" charset="0"/>
            </a:endParaRPr>
          </a:p>
          <a:p>
            <a:pPr>
              <a:spcBef>
                <a:spcPct val="50000"/>
              </a:spcBef>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Times New Roman" pitchFamily="18" charset="0"/>
              </a:rPr>
              <a:t>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From Thessalonica to Athens - </a:t>
            </a:r>
            <a:r>
              <a:rPr lang="en-US"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Ac. 17:16-34.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Times New Roman" pitchFamily="18" charset="0"/>
            </a:endParaRPr>
          </a:p>
          <a:p>
            <a:pPr>
              <a:spcBef>
                <a:spcPct val="50000"/>
              </a:spcBef>
              <a:defRPr/>
            </a:pPr>
            <a:r>
              <a:rPr lang="en-US"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         Paul at Corinth (Acts 18:1-17)</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a:t>
            </a:r>
          </a:p>
        </p:txBody>
      </p:sp>
      <p:sp>
        <p:nvSpPr>
          <p:cNvPr id="14340" name="Text Box 4"/>
          <p:cNvSpPr txBox="1">
            <a:spLocks noChangeArrowheads="1"/>
          </p:cNvSpPr>
          <p:nvPr/>
        </p:nvSpPr>
        <p:spPr bwMode="auto">
          <a:xfrm>
            <a:off x="5929313" y="1714500"/>
            <a:ext cx="22860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BARNABAS</a:t>
            </a:r>
          </a:p>
        </p:txBody>
      </p:sp>
      <p:sp>
        <p:nvSpPr>
          <p:cNvPr id="14341" name="Text Box 5"/>
          <p:cNvSpPr txBox="1">
            <a:spLocks noChangeArrowheads="1"/>
          </p:cNvSpPr>
          <p:nvPr/>
        </p:nvSpPr>
        <p:spPr bwMode="auto">
          <a:xfrm>
            <a:off x="2643188" y="3429000"/>
            <a:ext cx="32766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APOSTOLIC</a:t>
            </a:r>
          </a:p>
        </p:txBody>
      </p:sp>
      <p:sp>
        <p:nvSpPr>
          <p:cNvPr id="14342" name="Text Box 6"/>
          <p:cNvSpPr txBox="1">
            <a:spLocks noChangeArrowheads="1"/>
          </p:cNvSpPr>
          <p:nvPr/>
        </p:nvSpPr>
        <p:spPr bwMode="auto">
          <a:xfrm>
            <a:off x="2786063" y="4071938"/>
            <a:ext cx="2971800" cy="523875"/>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POLARIZATION</a:t>
            </a:r>
          </a:p>
        </p:txBody>
      </p:sp>
      <p:sp>
        <p:nvSpPr>
          <p:cNvPr id="13" name="Rectangle 2"/>
          <p:cNvSpPr txBox="1">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a:defRPr/>
            </a:pPr>
            <a:r>
              <a:rPr lang="en-US" sz="4400" b="1" i="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j-ea"/>
                <a:cs typeface="Arial" charset="0"/>
              </a:rPr>
              <a:t>Second Missionary Journey (Acts 15:36-18:22)</a:t>
            </a:r>
            <a:r>
              <a:rPr lang="en-US" sz="4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34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34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342"/>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3" name="Picture 7" descr="C:\WINDOWS\Profiles\Tim\My Documents\NT Survey\2ndtrip.gif"/>
          <p:cNvPicPr>
            <a:picLocks noChangeAspect="1" noChangeArrowheads="1"/>
          </p:cNvPicPr>
          <p:nvPr/>
        </p:nvPicPr>
        <p:blipFill>
          <a:blip r:embed="rId4" cstate="print"/>
          <a:srcRect/>
          <a:stretch>
            <a:fillRect/>
          </a:stretch>
        </p:blipFill>
        <p:spPr bwMode="auto">
          <a:xfrm>
            <a:off x="571472" y="500042"/>
            <a:ext cx="7871187" cy="59293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344" name="Line 8"/>
          <p:cNvSpPr>
            <a:spLocks noChangeShapeType="1"/>
          </p:cNvSpPr>
          <p:nvPr/>
        </p:nvSpPr>
        <p:spPr bwMode="auto">
          <a:xfrm>
            <a:off x="2000250" y="3071813"/>
            <a:ext cx="2343150" cy="127158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4345" name="Text Box 9"/>
          <p:cNvSpPr txBox="1">
            <a:spLocks noChangeArrowheads="1"/>
          </p:cNvSpPr>
          <p:nvPr/>
        </p:nvSpPr>
        <p:spPr bwMode="auto">
          <a:xfrm>
            <a:off x="4343400" y="3276600"/>
            <a:ext cx="3886200" cy="22272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lgn="ctr">
              <a:spcBef>
                <a:spcPct val="50000"/>
              </a:spcBef>
              <a:defRPr/>
            </a:pPr>
            <a:r>
              <a:rPr lang="en-US" sz="2800" b="1" dirty="0">
                <a:latin typeface="Arial" charset="0"/>
              </a:rPr>
              <a:t>Both First and Second Thessalonians were written by Paul in c.AD.51 from Corinth.</a:t>
            </a:r>
          </a:p>
        </p:txBody>
      </p:sp>
      <p:sp>
        <p:nvSpPr>
          <p:cNvPr id="14346" name="Text Box 10"/>
          <p:cNvSpPr txBox="1">
            <a:spLocks noChangeArrowheads="1"/>
          </p:cNvSpPr>
          <p:nvPr/>
        </p:nvSpPr>
        <p:spPr bwMode="auto">
          <a:xfrm>
            <a:off x="228600" y="285728"/>
            <a:ext cx="8915400" cy="24653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endParaRPr lang="en-US" b="1" i="1" dirty="0">
              <a:latin typeface="Arial" charset="0"/>
              <a:cs typeface="Arial" charset="0"/>
            </a:endParaRPr>
          </a:p>
          <a:p>
            <a:pPr>
              <a:spcBef>
                <a:spcPct val="50000"/>
              </a:spcBef>
              <a:defRPr/>
            </a:pPr>
            <a:r>
              <a:rPr lang="en-US" b="1" i="1" dirty="0">
                <a:latin typeface="Arial" charset="0"/>
                <a:cs typeface="Arial" charset="0"/>
              </a:rPr>
              <a:t>First Thessalonians</a:t>
            </a:r>
            <a:r>
              <a:rPr lang="en-US" i="1" dirty="0">
                <a:latin typeface="Arial" charset="0"/>
                <a:cs typeface="Arial" charset="0"/>
              </a:rPr>
              <a:t>: _________________ in light of Christ’s return.</a:t>
            </a:r>
            <a:endParaRPr lang="en-US" dirty="0">
              <a:cs typeface="Times New Roman" pitchFamily="18" charset="0"/>
            </a:endParaRPr>
          </a:p>
          <a:p>
            <a:pPr>
              <a:spcBef>
                <a:spcPct val="50000"/>
              </a:spcBef>
              <a:defRPr/>
            </a:pPr>
            <a:r>
              <a:rPr lang="en-US" b="1" i="1" dirty="0">
                <a:latin typeface="Arial" charset="0"/>
                <a:cs typeface="Arial" charset="0"/>
              </a:rPr>
              <a:t>Second Thessalonians</a:t>
            </a:r>
            <a:r>
              <a:rPr lang="en-US" i="1" dirty="0">
                <a:latin typeface="Arial" charset="0"/>
                <a:cs typeface="Arial" charset="0"/>
              </a:rPr>
              <a:t>: Understanding the _______________.</a:t>
            </a:r>
            <a:endParaRPr lang="en-US" dirty="0">
              <a:cs typeface="Times New Roman" pitchFamily="18" charset="0"/>
            </a:endParaRPr>
          </a:p>
          <a:p>
            <a:pPr>
              <a:spcBef>
                <a:spcPct val="50000"/>
              </a:spcBef>
              <a:defRPr/>
            </a:pPr>
            <a:endParaRPr lang="en-US" dirty="0"/>
          </a:p>
        </p:txBody>
      </p:sp>
      <p:sp>
        <p:nvSpPr>
          <p:cNvPr id="14347" name="Text Box 11"/>
          <p:cNvSpPr txBox="1">
            <a:spLocks noChangeArrowheads="1"/>
          </p:cNvSpPr>
          <p:nvPr/>
        </p:nvSpPr>
        <p:spPr bwMode="auto">
          <a:xfrm>
            <a:off x="3657600" y="685800"/>
            <a:ext cx="26670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HOLINESS</a:t>
            </a:r>
          </a:p>
        </p:txBody>
      </p:sp>
      <p:sp>
        <p:nvSpPr>
          <p:cNvPr id="14348" name="Text Box 12"/>
          <p:cNvSpPr txBox="1">
            <a:spLocks noChangeArrowheads="1"/>
          </p:cNvSpPr>
          <p:nvPr/>
        </p:nvSpPr>
        <p:spPr bwMode="auto">
          <a:xfrm>
            <a:off x="6553200" y="1295400"/>
            <a:ext cx="2286000" cy="946150"/>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lgn="ctr">
              <a:spcBef>
                <a:spcPct val="50000"/>
              </a:spcBef>
              <a:defRPr/>
            </a:pPr>
            <a:r>
              <a:rPr lang="en-US" sz="2800" b="1" dirty="0">
                <a:solidFill>
                  <a:srgbClr val="FF0000"/>
                </a:solidFill>
                <a:latin typeface="Arial" charset="0"/>
              </a:rPr>
              <a:t>DAY OF THE LORD</a:t>
            </a:r>
          </a:p>
        </p:txBody>
      </p:sp>
      <p:pic>
        <p:nvPicPr>
          <p:cNvPr id="8" name="Picture 7" descr="1Thessalonians.jpg"/>
          <p:cNvPicPr>
            <a:picLocks noChangeAspect="1"/>
          </p:cNvPicPr>
          <p:nvPr/>
        </p:nvPicPr>
        <p:blipFill>
          <a:blip r:embed="rId5" cstate="print"/>
          <a:stretch>
            <a:fillRect/>
          </a:stretch>
        </p:blipFill>
        <p:spPr>
          <a:xfrm>
            <a:off x="357158" y="357166"/>
            <a:ext cx="8501090" cy="6076950"/>
          </a:xfrm>
          <a:prstGeom prst="rect">
            <a:avLst/>
          </a:prstGeom>
          <a:scene3d>
            <a:camera prst="orthographicFront"/>
            <a:lightRig rig="threePt" dir="t"/>
          </a:scene3d>
          <a:sp3d>
            <a:bevelT/>
          </a:sp3d>
        </p:spPr>
      </p:pic>
      <p:pic>
        <p:nvPicPr>
          <p:cNvPr id="9" name="Picture 8" descr="2Thessalonians.jpg"/>
          <p:cNvPicPr>
            <a:picLocks noChangeAspect="1"/>
          </p:cNvPicPr>
          <p:nvPr/>
        </p:nvPicPr>
        <p:blipFill>
          <a:blip r:embed="rId6" cstate="print"/>
          <a:stretch>
            <a:fillRect/>
          </a:stretch>
        </p:blipFill>
        <p:spPr>
          <a:xfrm>
            <a:off x="357158" y="357166"/>
            <a:ext cx="8429684" cy="6067425"/>
          </a:xfrm>
          <a:prstGeom prst="rect">
            <a:avLst/>
          </a:prstGeom>
          <a:scene3d>
            <a:camera prst="orthographicFront"/>
            <a:lightRig rig="threePt" dir="t"/>
          </a:scene3d>
          <a:sp3d>
            <a:bevelT/>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7" presetID="1" presetClass="entr" presetSubtype="0" fill="hold" nodeType="withEffect">
                                  <p:stCondLst>
                                    <p:cond delay="0"/>
                                  </p:stCondLst>
                                  <p:childTnLst>
                                    <p:set>
                                      <p:cBhvr>
                                        <p:cTn id="8" dur="1" fill="hold">
                                          <p:stCondLst>
                                            <p:cond delay="499"/>
                                          </p:stCondLst>
                                        </p:cTn>
                                        <p:tgtEl>
                                          <p:spTgt spid="14345"/>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typ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14346"/>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14347"/>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1434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nodeType="clickEffect">
                                  <p:stCondLst>
                                    <p:cond delay="0"/>
                                  </p:stCondLst>
                                  <p:childTnLst>
                                    <p:anim calcmode="lin" valueType="num">
                                      <p:cBhvr additive="base">
                                        <p:cTn id="30" dur="500"/>
                                        <p:tgtEl>
                                          <p:spTgt spid="8"/>
                                        </p:tgtEl>
                                        <p:attrNameLst>
                                          <p:attrName>ppt_x</p:attrName>
                                        </p:attrNameLst>
                                      </p:cBhvr>
                                      <p:tavLst>
                                        <p:tav tm="0">
                                          <p:val>
                                            <p:strVal val="ppt_x"/>
                                          </p:val>
                                        </p:tav>
                                        <p:tav tm="100000">
                                          <p:val>
                                            <p:strVal val="ppt_x"/>
                                          </p:val>
                                        </p:tav>
                                      </p:tavLst>
                                    </p:anim>
                                    <p:anim calcmode="lin" valueType="num">
                                      <p:cBhvr additive="base">
                                        <p:cTn id="31" dur="500"/>
                                        <p:tgtEl>
                                          <p:spTgt spid="8"/>
                                        </p:tgtEl>
                                        <p:attrNameLst>
                                          <p:attrName>ppt_y</p:attrName>
                                        </p:attrNameLst>
                                      </p:cBhvr>
                                      <p:tavLst>
                                        <p:tav tm="0">
                                          <p:val>
                                            <p:strVal val="ppt_y"/>
                                          </p:val>
                                        </p:tav>
                                        <p:tav tm="100000">
                                          <p:val>
                                            <p:strVal val="1+ppt_h/2"/>
                                          </p:val>
                                        </p:tav>
                                      </p:tavLst>
                                    </p:anim>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714375" y="2500313"/>
            <a:ext cx="7772400" cy="1143000"/>
          </a:xfrm>
        </p:spPr>
        <p:txBody>
          <a:bodyPr/>
          <a:lstStyle/>
          <a:p>
            <a:pPr eaLnBrk="1" hangingPunct="1"/>
            <a:r>
              <a:rPr lang="en-US" b="1" i="1" smtClean="0">
                <a:latin typeface="Arial" charset="0"/>
                <a:cs typeface="Arial" charset="0"/>
              </a:rPr>
              <a:t>Third Missionary Journey (Acts 18:23-21-14)</a:t>
            </a:r>
            <a:r>
              <a:rPr lang="en-US" smtClean="0"/>
              <a:t> </a:t>
            </a:r>
          </a:p>
        </p:txBody>
      </p:sp>
      <p:pic>
        <p:nvPicPr>
          <p:cNvPr id="15363" name="Picture 3" descr="C:\WINDOWS\Profiles\Tim\My Documents\NT Survey\3rdtrip.gif"/>
          <p:cNvPicPr>
            <a:picLocks noChangeAspect="1" noChangeArrowheads="1"/>
          </p:cNvPicPr>
          <p:nvPr/>
        </p:nvPicPr>
        <p:blipFill>
          <a:blip r:embed="rId4" cstate="print"/>
          <a:srcRect/>
          <a:stretch>
            <a:fillRect/>
          </a:stretch>
        </p:blipFill>
        <p:spPr bwMode="auto">
          <a:xfrm>
            <a:off x="571472" y="357166"/>
            <a:ext cx="8072462" cy="60823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364" name="Line 4"/>
          <p:cNvSpPr>
            <a:spLocks noChangeShapeType="1"/>
          </p:cNvSpPr>
          <p:nvPr/>
        </p:nvSpPr>
        <p:spPr bwMode="auto">
          <a:xfrm>
            <a:off x="4114800" y="2590800"/>
            <a:ext cx="609600" cy="17526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5365" name="Text Box 5"/>
          <p:cNvSpPr txBox="1">
            <a:spLocks noChangeArrowheads="1"/>
          </p:cNvSpPr>
          <p:nvPr/>
        </p:nvSpPr>
        <p:spPr bwMode="auto">
          <a:xfrm>
            <a:off x="4267200" y="4343400"/>
            <a:ext cx="3276600" cy="11874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lgn="ctr">
              <a:spcBef>
                <a:spcPct val="50000"/>
              </a:spcBef>
              <a:defRPr/>
            </a:pPr>
            <a:r>
              <a:rPr lang="en-US" b="1" dirty="0">
                <a:latin typeface="Arial" charset="0"/>
              </a:rPr>
              <a:t>First Corinthians written from Ephesus c.AD56.</a:t>
            </a:r>
          </a:p>
        </p:txBody>
      </p:sp>
      <p:sp>
        <p:nvSpPr>
          <p:cNvPr id="15366" name="Line 6"/>
          <p:cNvSpPr>
            <a:spLocks noChangeShapeType="1"/>
          </p:cNvSpPr>
          <p:nvPr/>
        </p:nvSpPr>
        <p:spPr bwMode="auto">
          <a:xfrm flipH="1">
            <a:off x="2286000" y="1143000"/>
            <a:ext cx="142875" cy="22860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5367" name="Text Box 7"/>
          <p:cNvSpPr txBox="1">
            <a:spLocks noChangeArrowheads="1"/>
          </p:cNvSpPr>
          <p:nvPr/>
        </p:nvSpPr>
        <p:spPr bwMode="auto">
          <a:xfrm>
            <a:off x="304800" y="3429000"/>
            <a:ext cx="3810000" cy="156966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spcBef>
                <a:spcPct val="50000"/>
              </a:spcBef>
              <a:defRPr/>
            </a:pPr>
            <a:r>
              <a:rPr lang="en-US" b="1" dirty="0">
                <a:ln w="50800"/>
                <a:solidFill>
                  <a:schemeClr val="bg1">
                    <a:shade val="50000"/>
                  </a:schemeClr>
                </a:solidFill>
                <a:latin typeface="Arial" charset="0"/>
              </a:rPr>
              <a:t>Second Corinthians written probably from </a:t>
            </a:r>
            <a:r>
              <a:rPr lang="en-US" b="1" dirty="0" err="1">
                <a:ln w="50800"/>
                <a:solidFill>
                  <a:schemeClr val="bg1">
                    <a:shade val="50000"/>
                  </a:schemeClr>
                </a:solidFill>
                <a:latin typeface="Arial" charset="0"/>
              </a:rPr>
              <a:t>Phillipi</a:t>
            </a:r>
            <a:r>
              <a:rPr lang="en-US" b="1" dirty="0">
                <a:ln w="50800"/>
                <a:solidFill>
                  <a:schemeClr val="bg1">
                    <a:shade val="50000"/>
                  </a:schemeClr>
                </a:solidFill>
                <a:latin typeface="Arial" charset="0"/>
              </a:rPr>
              <a:t> by Paul in c.AD56.</a:t>
            </a:r>
          </a:p>
        </p:txBody>
      </p:sp>
      <p:sp>
        <p:nvSpPr>
          <p:cNvPr id="15368" name="Line 8"/>
          <p:cNvSpPr>
            <a:spLocks noChangeShapeType="1"/>
          </p:cNvSpPr>
          <p:nvPr/>
        </p:nvSpPr>
        <p:spPr bwMode="auto">
          <a:xfrm flipH="1" flipV="1">
            <a:off x="1524000" y="1981200"/>
            <a:ext cx="547688" cy="8763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5369" name="Text Box 9"/>
          <p:cNvSpPr txBox="1">
            <a:spLocks noChangeArrowheads="1"/>
          </p:cNvSpPr>
          <p:nvPr/>
        </p:nvSpPr>
        <p:spPr bwMode="auto">
          <a:xfrm>
            <a:off x="0" y="0"/>
            <a:ext cx="2209800" cy="191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lgn="ctr">
              <a:spcBef>
                <a:spcPct val="50000"/>
              </a:spcBef>
              <a:defRPr/>
            </a:pPr>
            <a:r>
              <a:rPr lang="en-US" b="1" dirty="0">
                <a:latin typeface="Arial" charset="0"/>
              </a:rPr>
              <a:t>Romans written by Paul from Corinth c.AD57</a:t>
            </a:r>
          </a:p>
        </p:txBody>
      </p:sp>
      <p:sp>
        <p:nvSpPr>
          <p:cNvPr id="15370" name="Text Box 10"/>
          <p:cNvSpPr txBox="1">
            <a:spLocks noChangeArrowheads="1"/>
          </p:cNvSpPr>
          <p:nvPr/>
        </p:nvSpPr>
        <p:spPr bwMode="auto">
          <a:xfrm>
            <a:off x="2819400" y="228600"/>
            <a:ext cx="6324600" cy="31956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b="1" i="1" dirty="0">
                <a:latin typeface="Arial" charset="0"/>
                <a:cs typeface="Arial" charset="0"/>
              </a:rPr>
              <a:t>First Corinthians</a:t>
            </a:r>
            <a:r>
              <a:rPr lang="en-US" i="1" dirty="0">
                <a:latin typeface="Arial" charset="0"/>
                <a:cs typeface="Arial" charset="0"/>
              </a:rPr>
              <a:t>: Correction of ________________ living in Church life.</a:t>
            </a:r>
            <a:r>
              <a:rPr lang="en-US" dirty="0"/>
              <a:t> </a:t>
            </a:r>
          </a:p>
          <a:p>
            <a:pPr>
              <a:spcBef>
                <a:spcPct val="50000"/>
              </a:spcBef>
              <a:defRPr/>
            </a:pPr>
            <a:r>
              <a:rPr lang="en-US" b="1" i="1" dirty="0">
                <a:latin typeface="Arial" charset="0"/>
                <a:cs typeface="Arial" charset="0"/>
              </a:rPr>
              <a:t>Second Corinthians</a:t>
            </a:r>
            <a:r>
              <a:rPr lang="en-US" i="1" dirty="0">
                <a:latin typeface="Arial" charset="0"/>
                <a:cs typeface="Arial" charset="0"/>
              </a:rPr>
              <a:t>: Paul’s defense of the _____________________.</a:t>
            </a:r>
            <a:r>
              <a:rPr lang="en-US" dirty="0"/>
              <a:t> </a:t>
            </a:r>
          </a:p>
          <a:p>
            <a:pPr>
              <a:spcBef>
                <a:spcPct val="50000"/>
              </a:spcBef>
              <a:defRPr/>
            </a:pPr>
            <a:endParaRPr lang="en-US" b="1" i="1" dirty="0">
              <a:latin typeface="Arial" charset="0"/>
              <a:cs typeface="Arial" charset="0"/>
            </a:endParaRPr>
          </a:p>
          <a:p>
            <a:pPr>
              <a:spcBef>
                <a:spcPct val="50000"/>
              </a:spcBef>
              <a:defRPr/>
            </a:pPr>
            <a:r>
              <a:rPr lang="en-US" b="1" i="1" dirty="0">
                <a:latin typeface="Arial" charset="0"/>
                <a:cs typeface="Arial" charset="0"/>
              </a:rPr>
              <a:t>Romans: </a:t>
            </a:r>
            <a:r>
              <a:rPr lang="en-US" i="1" dirty="0">
                <a:latin typeface="Arial" charset="0"/>
                <a:cs typeface="Arial" charset="0"/>
              </a:rPr>
              <a:t>The _______________________ of God</a:t>
            </a:r>
            <a:r>
              <a:rPr lang="en-US" dirty="0"/>
              <a:t> </a:t>
            </a:r>
          </a:p>
        </p:txBody>
      </p:sp>
      <p:sp>
        <p:nvSpPr>
          <p:cNvPr id="21515" name="Text Box 11"/>
          <p:cNvSpPr txBox="1">
            <a:spLocks noChangeArrowheads="1"/>
          </p:cNvSpPr>
          <p:nvPr/>
        </p:nvSpPr>
        <p:spPr bwMode="auto">
          <a:xfrm>
            <a:off x="3048000" y="533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5372" name="Text Box 12"/>
          <p:cNvSpPr txBox="1">
            <a:spLocks noChangeArrowheads="1"/>
          </p:cNvSpPr>
          <p:nvPr/>
        </p:nvSpPr>
        <p:spPr bwMode="auto">
          <a:xfrm>
            <a:off x="3200400" y="533400"/>
            <a:ext cx="25146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CARNAL</a:t>
            </a:r>
          </a:p>
        </p:txBody>
      </p:sp>
      <p:sp>
        <p:nvSpPr>
          <p:cNvPr id="15373" name="Text Box 13"/>
          <p:cNvSpPr txBox="1">
            <a:spLocks noChangeArrowheads="1"/>
          </p:cNvSpPr>
          <p:nvPr/>
        </p:nvSpPr>
        <p:spPr bwMode="auto">
          <a:xfrm>
            <a:off x="3124200" y="1447800"/>
            <a:ext cx="31242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MINISTRY</a:t>
            </a:r>
          </a:p>
        </p:txBody>
      </p:sp>
      <p:sp>
        <p:nvSpPr>
          <p:cNvPr id="15374" name="Text Box 14"/>
          <p:cNvSpPr txBox="1">
            <a:spLocks noChangeArrowheads="1"/>
          </p:cNvSpPr>
          <p:nvPr/>
        </p:nvSpPr>
        <p:spPr bwMode="auto">
          <a:xfrm>
            <a:off x="5105400" y="2438400"/>
            <a:ext cx="33528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RIGHTEOUSNESS</a:t>
            </a:r>
          </a:p>
        </p:txBody>
      </p:sp>
      <p:pic>
        <p:nvPicPr>
          <p:cNvPr id="15" name="Picture 14" descr="1-Corinthians.gif"/>
          <p:cNvPicPr>
            <a:picLocks noChangeAspect="1"/>
          </p:cNvPicPr>
          <p:nvPr/>
        </p:nvPicPr>
        <p:blipFill>
          <a:blip r:embed="rId5" cstate="print"/>
          <a:stretch>
            <a:fillRect/>
          </a:stretch>
        </p:blipFill>
        <p:spPr>
          <a:xfrm>
            <a:off x="928662" y="500042"/>
            <a:ext cx="7487618" cy="5572164"/>
          </a:xfrm>
          <a:prstGeom prst="rect">
            <a:avLst/>
          </a:prstGeom>
          <a:scene3d>
            <a:camera prst="orthographicFront"/>
            <a:lightRig rig="threePt" dir="t"/>
          </a:scene3d>
          <a:sp3d>
            <a:bevelT/>
          </a:sp3d>
        </p:spPr>
      </p:pic>
      <p:pic>
        <p:nvPicPr>
          <p:cNvPr id="16" name="Picture 15" descr="2-Corinthians.jpg"/>
          <p:cNvPicPr>
            <a:picLocks noChangeAspect="1"/>
          </p:cNvPicPr>
          <p:nvPr/>
        </p:nvPicPr>
        <p:blipFill>
          <a:blip r:embed="rId6" cstate="print"/>
          <a:stretch>
            <a:fillRect/>
          </a:stretch>
        </p:blipFill>
        <p:spPr>
          <a:xfrm>
            <a:off x="928662" y="500042"/>
            <a:ext cx="7500990" cy="5572164"/>
          </a:xfrm>
          <a:prstGeom prst="rect">
            <a:avLst/>
          </a:prstGeom>
          <a:scene3d>
            <a:camera prst="orthographicFront"/>
            <a:lightRig rig="threePt" dir="t"/>
          </a:scene3d>
          <a:sp3d>
            <a:bevelT/>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7" presetID="1" presetClass="entr" presetSubtype="0" fill="hold" nodeType="withEffect">
                                  <p:stCondLst>
                                    <p:cond delay="0"/>
                                  </p:stCondLst>
                                  <p:childTnLst>
                                    <p:set>
                                      <p:cBhvr>
                                        <p:cTn id="8" dur="1" fill="hold">
                                          <p:stCondLst>
                                            <p:cond delay="499"/>
                                          </p:stCondLst>
                                        </p:cTn>
                                        <p:tgtEl>
                                          <p:spTgt spid="15365"/>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typ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ppt_x"/>
                                          </p:val>
                                        </p:tav>
                                      </p:tavLst>
                                    </p:anim>
                                    <p:anim calcmode="lin" valueType="num">
                                      <p:cBhvr additive="base">
                                        <p:cTn id="19" dur="500"/>
                                        <p:tgtEl>
                                          <p:spTgt spid="15"/>
                                        </p:tgtEl>
                                        <p:attrNameLst>
                                          <p:attrName>ppt_y</p:attrName>
                                        </p:attrNameLst>
                                      </p:cBhvr>
                                      <p:tavLst>
                                        <p:tav tm="0">
                                          <p:val>
                                            <p:strVal val="ppt_y"/>
                                          </p:val>
                                        </p:tav>
                                        <p:tav tm="100000">
                                          <p:val>
                                            <p:strVal val="1+ppt_h/2"/>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536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laser.wav"/>
                                        </p:tgtEl>
                                      </p:cMediaNode>
                                    </p:audio>
                                  </p:subTnLst>
                                </p:cTn>
                              </p:par>
                              <p:par>
                                <p:cTn id="25" presetID="1" presetClass="entr" presetSubtype="0" fill="hold" nodeType="withEffect">
                                  <p:stCondLst>
                                    <p:cond delay="0"/>
                                  </p:stCondLst>
                                  <p:childTnLst>
                                    <p:set>
                                      <p:cBhvr>
                                        <p:cTn id="26" dur="1" fill="hold">
                                          <p:stCondLst>
                                            <p:cond delay="499"/>
                                          </p:stCondLst>
                                        </p:cTn>
                                        <p:tgtEl>
                                          <p:spTgt spid="15367"/>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16"/>
                                        </p:tgtEl>
                                        <p:attrNameLst>
                                          <p:attrName>ppt_x</p:attrName>
                                        </p:attrNameLst>
                                      </p:cBhvr>
                                      <p:tavLst>
                                        <p:tav tm="0">
                                          <p:val>
                                            <p:strVal val="ppt_x"/>
                                          </p:val>
                                        </p:tav>
                                        <p:tav tm="100000">
                                          <p:val>
                                            <p:strVal val="ppt_x"/>
                                          </p:val>
                                        </p:tav>
                                      </p:tavLst>
                                    </p:anim>
                                    <p:anim calcmode="lin" valueType="num">
                                      <p:cBhvr additive="base">
                                        <p:cTn id="37" dur="500"/>
                                        <p:tgtEl>
                                          <p:spTgt spid="16"/>
                                        </p:tgtEl>
                                        <p:attrNameLst>
                                          <p:attrName>ppt_y</p:attrName>
                                        </p:attrNameLst>
                                      </p:cBhvr>
                                      <p:tavLst>
                                        <p:tav tm="0">
                                          <p:val>
                                            <p:strVal val="ppt_y"/>
                                          </p:val>
                                        </p:tav>
                                        <p:tav tm="100000">
                                          <p:val>
                                            <p:strVal val="1+ppt_h/2"/>
                                          </p:val>
                                        </p:tav>
                                      </p:tavLst>
                                    </p:anim>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536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laser.wav"/>
                                        </p:tgtEl>
                                      </p:cMediaNode>
                                    </p:audio>
                                  </p:subTnLst>
                                </p:cTn>
                              </p:par>
                              <p:par>
                                <p:cTn id="43" presetID="1" presetClass="entr" presetSubtype="0" fill="hold" nodeType="withEffect">
                                  <p:stCondLst>
                                    <p:cond delay="0"/>
                                  </p:stCondLst>
                                  <p:childTnLst>
                                    <p:set>
                                      <p:cBhvr>
                                        <p:cTn id="44" dur="1" fill="hold">
                                          <p:stCondLst>
                                            <p:cond delay="499"/>
                                          </p:stCondLst>
                                        </p:cTn>
                                        <p:tgtEl>
                                          <p:spTgt spid="1536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1537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type.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499"/>
                                          </p:stCondLst>
                                        </p:cTn>
                                        <p:tgtEl>
                                          <p:spTgt spid="1537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3" name="typ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499"/>
                                          </p:stCondLst>
                                        </p:cTn>
                                        <p:tgtEl>
                                          <p:spTgt spid="15373"/>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typ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499"/>
                                          </p:stCondLst>
                                        </p:cTn>
                                        <p:tgtEl>
                                          <p:spTgt spid="1537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6" grpId="0" animBg="1"/>
      <p:bldP spid="1536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11"/>
          <p:cNvSpPr txBox="1">
            <a:spLocks noChangeArrowheads="1"/>
          </p:cNvSpPr>
          <p:nvPr/>
        </p:nvSpPr>
        <p:spPr bwMode="auto">
          <a:xfrm>
            <a:off x="3048000" y="533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16" name="Picture 15" descr="Romans1.jpg"/>
          <p:cNvPicPr>
            <a:picLocks noChangeAspect="1"/>
          </p:cNvPicPr>
          <p:nvPr/>
        </p:nvPicPr>
        <p:blipFill>
          <a:blip r:embed="rId2" cstate="print"/>
          <a:stretch>
            <a:fillRect/>
          </a:stretch>
        </p:blipFill>
        <p:spPr>
          <a:xfrm>
            <a:off x="0" y="0"/>
            <a:ext cx="9105900" cy="6858000"/>
          </a:xfrm>
          <a:prstGeom prst="rect">
            <a:avLst/>
          </a:prstGeom>
          <a:scene3d>
            <a:camera prst="orthographicFront"/>
            <a:lightRig rig="threePt" dir="t"/>
          </a:scene3d>
          <a:sp3d>
            <a:bevelT/>
          </a:sp3d>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11"/>
          <p:cNvSpPr txBox="1">
            <a:spLocks noChangeArrowheads="1"/>
          </p:cNvSpPr>
          <p:nvPr/>
        </p:nvSpPr>
        <p:spPr bwMode="auto">
          <a:xfrm>
            <a:off x="3048000" y="533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928688" y="2786063"/>
            <a:ext cx="7772400" cy="1143000"/>
          </a:xfrm>
        </p:spPr>
        <p:txBody>
          <a:bodyPr/>
          <a:lstStyle/>
          <a:p>
            <a:pPr eaLnBrk="1" hangingPunct="1"/>
            <a:r>
              <a:rPr lang="en-US" b="1" i="1" smtClean="0">
                <a:latin typeface="Arial" charset="0"/>
                <a:cs typeface="Arial" charset="0"/>
              </a:rPr>
              <a:t>Paul's trek to Rome</a:t>
            </a:r>
            <a:r>
              <a:rPr lang="en-US" i="1" smtClean="0">
                <a:latin typeface="Arial" charset="0"/>
                <a:cs typeface="Arial" charset="0"/>
              </a:rPr>
              <a:t> (Acts 20:2-28:31)</a:t>
            </a:r>
            <a:r>
              <a:rPr lang="en-US" smtClean="0"/>
              <a:t> </a:t>
            </a:r>
          </a:p>
        </p:txBody>
      </p:sp>
      <p:pic>
        <p:nvPicPr>
          <p:cNvPr id="16387" name="Picture 3" descr="C:\WINDOWS\Profiles\Tim\My Documents\NT Survey\4thtrip.gif"/>
          <p:cNvPicPr>
            <a:picLocks noChangeAspect="1" noChangeArrowheads="1"/>
          </p:cNvPicPr>
          <p:nvPr/>
        </p:nvPicPr>
        <p:blipFill>
          <a:blip r:embed="rId4" cstate="print"/>
          <a:srcRect/>
          <a:stretch>
            <a:fillRect/>
          </a:stretch>
        </p:blipFill>
        <p:spPr bwMode="auto">
          <a:xfrm>
            <a:off x="500034" y="428604"/>
            <a:ext cx="8143932" cy="61079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388" name="Line 4"/>
          <p:cNvSpPr>
            <a:spLocks noChangeShapeType="1"/>
          </p:cNvSpPr>
          <p:nvPr/>
        </p:nvSpPr>
        <p:spPr bwMode="auto">
          <a:xfrm>
            <a:off x="642938" y="1285875"/>
            <a:ext cx="119062" cy="5429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6389" name="Text Box 5"/>
          <p:cNvSpPr txBox="1">
            <a:spLocks noChangeArrowheads="1"/>
          </p:cNvSpPr>
          <p:nvPr/>
        </p:nvSpPr>
        <p:spPr bwMode="auto">
          <a:xfrm>
            <a:off x="228600" y="1905000"/>
            <a:ext cx="2895600" cy="31956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lgn="ctr">
              <a:spcBef>
                <a:spcPct val="50000"/>
              </a:spcBef>
              <a:defRPr/>
            </a:pPr>
            <a:r>
              <a:rPr lang="en-US" b="1" dirty="0">
                <a:latin typeface="Arial" charset="0"/>
              </a:rPr>
              <a:t>1</a:t>
            </a:r>
            <a:r>
              <a:rPr lang="en-US" b="1" baseline="30000" dirty="0">
                <a:latin typeface="Arial" charset="0"/>
              </a:rPr>
              <a:t>st</a:t>
            </a:r>
            <a:r>
              <a:rPr lang="en-US" b="1" dirty="0">
                <a:latin typeface="Arial" charset="0"/>
              </a:rPr>
              <a:t> Imprisonment</a:t>
            </a:r>
          </a:p>
          <a:p>
            <a:pPr algn="ctr">
              <a:spcBef>
                <a:spcPct val="50000"/>
              </a:spcBef>
              <a:defRPr/>
            </a:pPr>
            <a:r>
              <a:rPr lang="en-US" b="1" dirty="0">
                <a:latin typeface="Arial" charset="0"/>
              </a:rPr>
              <a:t>Paul wrote the ‘Prison Epistles’   (Ephesians, Colossians, Philippians and Philemon) from Prison in Rome.</a:t>
            </a:r>
          </a:p>
        </p:txBody>
      </p:sp>
      <p:sp>
        <p:nvSpPr>
          <p:cNvPr id="16390" name="Line 6"/>
          <p:cNvSpPr>
            <a:spLocks noChangeShapeType="1"/>
          </p:cNvSpPr>
          <p:nvPr/>
        </p:nvSpPr>
        <p:spPr bwMode="auto">
          <a:xfrm>
            <a:off x="3500438" y="1428750"/>
            <a:ext cx="538162" cy="40005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6391" name="Text Box 7"/>
          <p:cNvSpPr txBox="1">
            <a:spLocks noChangeArrowheads="1"/>
          </p:cNvSpPr>
          <p:nvPr/>
        </p:nvSpPr>
        <p:spPr bwMode="auto">
          <a:xfrm>
            <a:off x="4038600" y="990600"/>
            <a:ext cx="3276600" cy="17351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b="1" dirty="0">
                <a:latin typeface="Arial" charset="0"/>
              </a:rPr>
              <a:t>Freedom</a:t>
            </a:r>
          </a:p>
          <a:p>
            <a:pPr>
              <a:spcBef>
                <a:spcPct val="50000"/>
              </a:spcBef>
              <a:defRPr/>
            </a:pPr>
            <a:r>
              <a:rPr lang="en-US" b="1" dirty="0">
                <a:latin typeface="Arial" charset="0"/>
              </a:rPr>
              <a:t>First Timothy written from Macedonia to Timothy in Ephesus.</a:t>
            </a:r>
          </a:p>
        </p:txBody>
      </p:sp>
      <p:sp>
        <p:nvSpPr>
          <p:cNvPr id="16392" name="Line 8"/>
          <p:cNvSpPr>
            <a:spLocks noChangeShapeType="1"/>
          </p:cNvSpPr>
          <p:nvPr/>
        </p:nvSpPr>
        <p:spPr bwMode="auto">
          <a:xfrm>
            <a:off x="3962400" y="2971800"/>
            <a:ext cx="457200" cy="457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6393" name="Text Box 9"/>
          <p:cNvSpPr txBox="1">
            <a:spLocks noChangeArrowheads="1"/>
          </p:cNvSpPr>
          <p:nvPr/>
        </p:nvSpPr>
        <p:spPr bwMode="auto">
          <a:xfrm>
            <a:off x="4343400" y="2819400"/>
            <a:ext cx="3048000" cy="15525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b="1" dirty="0">
                <a:latin typeface="Arial" charset="0"/>
              </a:rPr>
              <a:t>Titus was written by Paul from Corinth before his trip to Spain (AD63)</a:t>
            </a:r>
          </a:p>
        </p:txBody>
      </p:sp>
      <p:sp>
        <p:nvSpPr>
          <p:cNvPr id="16394" name="Line 10"/>
          <p:cNvSpPr>
            <a:spLocks noChangeShapeType="1"/>
          </p:cNvSpPr>
          <p:nvPr/>
        </p:nvSpPr>
        <p:spPr bwMode="auto">
          <a:xfrm>
            <a:off x="642938" y="1214438"/>
            <a:ext cx="4767262" cy="34337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G"/>
          </a:p>
        </p:txBody>
      </p:sp>
      <p:sp>
        <p:nvSpPr>
          <p:cNvPr id="16395" name="Text Box 11"/>
          <p:cNvSpPr txBox="1">
            <a:spLocks noChangeArrowheads="1"/>
          </p:cNvSpPr>
          <p:nvPr/>
        </p:nvSpPr>
        <p:spPr bwMode="auto">
          <a:xfrm>
            <a:off x="5334000" y="4495800"/>
            <a:ext cx="3810000" cy="17351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b="1" dirty="0">
                <a:latin typeface="Arial" charset="0"/>
              </a:rPr>
              <a:t>Second Imprisonment</a:t>
            </a:r>
          </a:p>
          <a:p>
            <a:pPr>
              <a:spcBef>
                <a:spcPct val="50000"/>
              </a:spcBef>
              <a:defRPr/>
            </a:pPr>
            <a:r>
              <a:rPr lang="en-US" b="1" dirty="0">
                <a:latin typeface="Arial" charset="0"/>
              </a:rPr>
              <a:t>Second Timothy was last letter of Paul before he was executed.</a:t>
            </a:r>
          </a:p>
        </p:txBody>
      </p:sp>
      <p:pic>
        <p:nvPicPr>
          <p:cNvPr id="12" name="Picture 11" descr="PaulToRome.jpg"/>
          <p:cNvPicPr>
            <a:picLocks noChangeAspect="1"/>
          </p:cNvPicPr>
          <p:nvPr/>
        </p:nvPicPr>
        <p:blipFill>
          <a:blip r:embed="rId5" cstate="print"/>
          <a:stretch>
            <a:fillRect/>
          </a:stretch>
        </p:blipFill>
        <p:spPr>
          <a:xfrm>
            <a:off x="694754" y="547678"/>
            <a:ext cx="7689528" cy="5762644"/>
          </a:xfrm>
          <a:prstGeom prst="rect">
            <a:avLst/>
          </a:prstGeom>
          <a:scene3d>
            <a:camera prst="orthographicFront"/>
            <a:lightRig rig="threePt" dir="t"/>
          </a:scene3d>
          <a:sp3d>
            <a:bevelT/>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nodeType="clickEffect">
                                  <p:stCondLst>
                                    <p:cond delay="0"/>
                                  </p:stCondLst>
                                  <p:childTnLst>
                                    <p:anim calcmode="lin" valueType="num">
                                      <p:cBhvr additive="base">
                                        <p:cTn id="10" dur="500"/>
                                        <p:tgtEl>
                                          <p:spTgt spid="12"/>
                                        </p:tgtEl>
                                        <p:attrNameLst>
                                          <p:attrName>ppt_x</p:attrName>
                                        </p:attrNameLst>
                                      </p:cBhvr>
                                      <p:tavLst>
                                        <p:tav tm="0">
                                          <p:val>
                                            <p:strVal val="ppt_x"/>
                                          </p:val>
                                        </p:tav>
                                        <p:tav tm="100000">
                                          <p:val>
                                            <p:strVal val="ppt_x"/>
                                          </p:val>
                                        </p:tav>
                                      </p:tavLst>
                                    </p:anim>
                                    <p:anim calcmode="lin" valueType="num">
                                      <p:cBhvr additive="base">
                                        <p:cTn id="11" dur="500"/>
                                        <p:tgtEl>
                                          <p:spTgt spid="12"/>
                                        </p:tgtEl>
                                        <p:attrNameLst>
                                          <p:attrName>ppt_y</p:attrName>
                                        </p:attrNameLst>
                                      </p:cBhvr>
                                      <p:tavLst>
                                        <p:tav tm="0">
                                          <p:val>
                                            <p:strVal val="ppt_y"/>
                                          </p:val>
                                        </p:tav>
                                        <p:tav tm="100000">
                                          <p:val>
                                            <p:strVal val="1+ppt_h/2"/>
                                          </p:val>
                                        </p:tav>
                                      </p:tavLst>
                                    </p:anim>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6388"/>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par>
                                <p:cTn id="17" presetID="1" presetClass="entr" presetSubtype="0" fill="hold" nodeType="withEffect">
                                  <p:stCondLst>
                                    <p:cond delay="0"/>
                                  </p:stCondLst>
                                  <p:childTnLst>
                                    <p:set>
                                      <p:cBhvr>
                                        <p:cTn id="18" dur="1" fill="hold">
                                          <p:stCondLst>
                                            <p:cond delay="499"/>
                                          </p:stCondLst>
                                        </p:cTn>
                                        <p:tgtEl>
                                          <p:spTgt spid="1638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9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laser.wav"/>
                                        </p:tgtEl>
                                      </p:cMediaNode>
                                    </p:audio>
                                  </p:subTnLst>
                                </p:cTn>
                              </p:par>
                              <p:par>
                                <p:cTn id="23" presetID="1" presetClass="entr" presetSubtype="0" fill="hold" nodeType="withEffect">
                                  <p:stCondLst>
                                    <p:cond delay="0"/>
                                  </p:stCondLst>
                                  <p:childTnLst>
                                    <p:set>
                                      <p:cBhvr>
                                        <p:cTn id="24" dur="1" fill="hold">
                                          <p:stCondLst>
                                            <p:cond delay="499"/>
                                          </p:stCondLst>
                                        </p:cTn>
                                        <p:tgtEl>
                                          <p:spTgt spid="16391"/>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6392"/>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laser.wav"/>
                                        </p:tgtEl>
                                      </p:cMediaNode>
                                    </p:audio>
                                  </p:subTnLst>
                                </p:cTn>
                              </p:par>
                              <p:par>
                                <p:cTn id="29" presetID="1" presetClass="entr" presetSubtype="0" fill="hold" nodeType="withEffect">
                                  <p:stCondLst>
                                    <p:cond delay="0"/>
                                  </p:stCondLst>
                                  <p:childTnLst>
                                    <p:set>
                                      <p:cBhvr>
                                        <p:cTn id="30" dur="1" fill="hold">
                                          <p:stCondLst>
                                            <p:cond delay="499"/>
                                          </p:stCondLst>
                                        </p:cTn>
                                        <p:tgtEl>
                                          <p:spTgt spid="1639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6394"/>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laser.wav"/>
                                        </p:tgtEl>
                                      </p:cMediaNode>
                                    </p:audio>
                                  </p:subTnLst>
                                </p:cTn>
                              </p:par>
                              <p:par>
                                <p:cTn id="35" presetID="1" presetClass="entr" presetSubtype="0" fill="hold" nodeType="withEffect">
                                  <p:stCondLst>
                                    <p:cond delay="0"/>
                                  </p:stCondLst>
                                  <p:childTnLst>
                                    <p:set>
                                      <p:cBhvr>
                                        <p:cTn id="36" dur="1" fill="hold">
                                          <p:stCondLst>
                                            <p:cond delay="499"/>
                                          </p:stCondLst>
                                        </p:cTn>
                                        <p:tgtEl>
                                          <p:spTgt spid="1639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90" grpId="0" animBg="1"/>
      <p:bldP spid="16392" grpId="0" animBg="1"/>
      <p:bldP spid="1639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aulRomeActs28"/>
          <p:cNvPicPr>
            <a:picLocks noChangeAspect="1" noChangeArrowheads="1"/>
          </p:cNvPicPr>
          <p:nvPr/>
        </p:nvPicPr>
        <p:blipFill>
          <a:blip r:embed="rId2" cstate="print"/>
          <a:srcRect/>
          <a:stretch>
            <a:fillRect/>
          </a:stretch>
        </p:blipFill>
        <p:spPr bwMode="auto">
          <a:xfrm>
            <a:off x="179512" y="332656"/>
            <a:ext cx="8753472" cy="610231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3" name="TextBox 2"/>
          <p:cNvSpPr txBox="1"/>
          <p:nvPr/>
        </p:nvSpPr>
        <p:spPr>
          <a:xfrm>
            <a:off x="5929313" y="5000625"/>
            <a:ext cx="2143125"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800" dirty="0"/>
              <a:t>Wrote Letter to Titus</a:t>
            </a:r>
            <a:endParaRPr lang="en-SG" sz="1800" dirty="0"/>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9"/>
          <p:cNvSpPr txBox="1">
            <a:spLocks noChangeArrowheads="1"/>
          </p:cNvSpPr>
          <p:nvPr/>
        </p:nvSpPr>
        <p:spPr bwMode="auto">
          <a:xfrm>
            <a:off x="685800" y="3733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6" name="Picture 5" descr="ActsChart.gif"/>
          <p:cNvPicPr>
            <a:picLocks noChangeAspect="1"/>
          </p:cNvPicPr>
          <p:nvPr/>
        </p:nvPicPr>
        <p:blipFill>
          <a:blip r:embed="rId2" cstate="print"/>
          <a:stretch>
            <a:fillRect/>
          </a:stretch>
        </p:blipFill>
        <p:spPr>
          <a:xfrm>
            <a:off x="1000099" y="928670"/>
            <a:ext cx="7293817" cy="50301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reflection blurRad="6350" stA="52000" endA="300" endPos="35000" dir="5400000" sy="-100000" algn="bl" rotWithShape="0"/>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357158" y="214290"/>
            <a:ext cx="4786346"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 Thematic Outline of Acts</a:t>
            </a:r>
            <a:endParaRPr lang="en-SG"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97" name="Text Box 13"/>
          <p:cNvSpPr txBox="1">
            <a:spLocks noChangeArrowheads="1"/>
          </p:cNvSpPr>
          <p:nvPr/>
        </p:nvSpPr>
        <p:spPr bwMode="auto">
          <a:xfrm>
            <a:off x="0" y="0"/>
            <a:ext cx="9144000" cy="692497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b="1" i="1" dirty="0">
                <a:latin typeface="Arial" charset="0"/>
                <a:cs typeface="Arial" charset="0"/>
              </a:rPr>
              <a:t>1. Ephesians and Colossians – </a:t>
            </a:r>
            <a:r>
              <a:rPr lang="en-US" i="1" dirty="0">
                <a:latin typeface="Arial" charset="0"/>
                <a:cs typeface="Arial" charset="0"/>
              </a:rPr>
              <a:t>Twin letters – very similar with slightly different emphasis…</a:t>
            </a:r>
            <a:endParaRPr lang="en-US" dirty="0">
              <a:cs typeface="Times New Roman" pitchFamily="18" charset="0"/>
            </a:endParaRPr>
          </a:p>
          <a:p>
            <a:pPr>
              <a:spcBef>
                <a:spcPct val="50000"/>
              </a:spcBef>
              <a:defRPr/>
            </a:pPr>
            <a:r>
              <a:rPr lang="en-US" b="1" i="1" dirty="0">
                <a:latin typeface="Arial" charset="0"/>
                <a:cs typeface="Arial" charset="0"/>
              </a:rPr>
              <a:t>Ephesians – </a:t>
            </a:r>
            <a:r>
              <a:rPr lang="en-US" i="1" dirty="0">
                <a:latin typeface="Arial" charset="0"/>
                <a:cs typeface="Arial" charset="0"/>
              </a:rPr>
              <a:t>Building the ________ of Christ (theology and practical)</a:t>
            </a:r>
            <a:endParaRPr lang="en-US" dirty="0">
              <a:cs typeface="Times New Roman" pitchFamily="18" charset="0"/>
            </a:endParaRPr>
          </a:p>
          <a:p>
            <a:pPr>
              <a:spcBef>
                <a:spcPct val="50000"/>
              </a:spcBef>
              <a:defRPr/>
            </a:pPr>
            <a:r>
              <a:rPr lang="en-US" b="1" i="1" dirty="0">
                <a:latin typeface="Arial" charset="0"/>
                <a:cs typeface="Arial" charset="0"/>
              </a:rPr>
              <a:t>Colossians – </a:t>
            </a:r>
            <a:r>
              <a:rPr lang="en-US" i="1" dirty="0">
                <a:latin typeface="Arial" charset="0"/>
                <a:cs typeface="Arial" charset="0"/>
              </a:rPr>
              <a:t>Christ the _________ of the Church.</a:t>
            </a:r>
          </a:p>
          <a:p>
            <a:pPr>
              <a:spcBef>
                <a:spcPct val="50000"/>
              </a:spcBef>
              <a:defRPr/>
            </a:pPr>
            <a:endParaRPr lang="en-US" dirty="0">
              <a:cs typeface="Times New Roman" pitchFamily="18" charset="0"/>
            </a:endParaRPr>
          </a:p>
          <a:p>
            <a:pPr>
              <a:spcBef>
                <a:spcPct val="50000"/>
              </a:spcBef>
              <a:defRPr/>
            </a:pPr>
            <a:r>
              <a:rPr lang="en-US" b="1" i="1" dirty="0">
                <a:latin typeface="Arial" charset="0"/>
                <a:cs typeface="Arial" charset="0"/>
              </a:rPr>
              <a:t>2. Philemon: </a:t>
            </a:r>
            <a:r>
              <a:rPr lang="en-US" i="1" dirty="0">
                <a:latin typeface="Arial" charset="0"/>
                <a:cs typeface="Arial" charset="0"/>
              </a:rPr>
              <a:t>__________________ from slavery (personal letter to Philemon about </a:t>
            </a:r>
            <a:r>
              <a:rPr lang="en-US" i="1" dirty="0" err="1">
                <a:latin typeface="Arial" charset="0"/>
                <a:cs typeface="Arial" charset="0"/>
              </a:rPr>
              <a:t>Onesimus</a:t>
            </a:r>
            <a:r>
              <a:rPr lang="en-US" i="1" dirty="0">
                <a:latin typeface="Arial" charset="0"/>
                <a:cs typeface="Arial" charset="0"/>
              </a:rPr>
              <a:t>)</a:t>
            </a:r>
          </a:p>
          <a:p>
            <a:pPr>
              <a:spcBef>
                <a:spcPct val="50000"/>
              </a:spcBef>
              <a:defRPr/>
            </a:pPr>
            <a:endParaRPr lang="en-US" dirty="0">
              <a:cs typeface="Times New Roman" pitchFamily="18" charset="0"/>
            </a:endParaRPr>
          </a:p>
          <a:p>
            <a:pPr>
              <a:spcBef>
                <a:spcPct val="50000"/>
              </a:spcBef>
              <a:defRPr/>
            </a:pPr>
            <a:r>
              <a:rPr lang="en-US" b="1" i="1" dirty="0">
                <a:latin typeface="Arial" charset="0"/>
                <a:cs typeface="Arial" charset="0"/>
              </a:rPr>
              <a:t>3. Philippians: </a:t>
            </a:r>
            <a:r>
              <a:rPr lang="en-US" i="1" dirty="0">
                <a:latin typeface="Arial" charset="0"/>
                <a:cs typeface="Arial" charset="0"/>
              </a:rPr>
              <a:t>To Live is _____________ (centrality of Jesus in Christian life)</a:t>
            </a:r>
            <a:endParaRPr lang="en-US" dirty="0">
              <a:cs typeface="Times New Roman" pitchFamily="18" charset="0"/>
            </a:endParaRPr>
          </a:p>
          <a:p>
            <a:pPr>
              <a:spcBef>
                <a:spcPct val="50000"/>
              </a:spcBef>
              <a:defRPr/>
            </a:pPr>
            <a:r>
              <a:rPr lang="en-US" b="1" i="1" dirty="0">
                <a:latin typeface="Arial" charset="0"/>
                <a:cs typeface="Arial" charset="0"/>
              </a:rPr>
              <a:t>4. First Timothy:  </a:t>
            </a:r>
            <a:r>
              <a:rPr lang="en-US" i="1" dirty="0">
                <a:latin typeface="Arial" charset="0"/>
                <a:cs typeface="Arial" charset="0"/>
              </a:rPr>
              <a:t>___________ manual for Church organization.</a:t>
            </a:r>
            <a:endParaRPr lang="en-US" dirty="0">
              <a:cs typeface="Times New Roman" pitchFamily="18" charset="0"/>
            </a:endParaRPr>
          </a:p>
          <a:p>
            <a:pPr>
              <a:spcBef>
                <a:spcPct val="50000"/>
              </a:spcBef>
              <a:defRPr/>
            </a:pPr>
            <a:r>
              <a:rPr lang="en-US" i="1" dirty="0">
                <a:latin typeface="Arial" charset="0"/>
                <a:cs typeface="Arial" charset="0"/>
              </a:rPr>
              <a:t>  </a:t>
            </a:r>
            <a:r>
              <a:rPr lang="en-US" b="1" i="1" dirty="0">
                <a:latin typeface="Arial" charset="0"/>
                <a:cs typeface="Arial" charset="0"/>
              </a:rPr>
              <a:t>Second Timothy</a:t>
            </a:r>
            <a:r>
              <a:rPr lang="en-US" i="1" dirty="0">
                <a:latin typeface="Arial" charset="0"/>
                <a:cs typeface="Arial" charset="0"/>
              </a:rPr>
              <a:t>:  _______________ in the Pastoral ministry.</a:t>
            </a:r>
            <a:endParaRPr lang="en-US" dirty="0">
              <a:cs typeface="Times New Roman" pitchFamily="18" charset="0"/>
            </a:endParaRPr>
          </a:p>
          <a:p>
            <a:pPr>
              <a:spcBef>
                <a:spcPct val="50000"/>
              </a:spcBef>
              <a:defRPr/>
            </a:pPr>
            <a:r>
              <a:rPr lang="en-US" b="1" i="1" dirty="0">
                <a:latin typeface="Arial" charset="0"/>
                <a:cs typeface="Arial" charset="0"/>
              </a:rPr>
              <a:t>5. Titus</a:t>
            </a:r>
            <a:r>
              <a:rPr lang="en-US" i="1" dirty="0">
                <a:latin typeface="Arial" charset="0"/>
                <a:cs typeface="Arial" charset="0"/>
              </a:rPr>
              <a:t>: _____________ manual for Church living.</a:t>
            </a:r>
            <a:r>
              <a:rPr lang="en-US" dirty="0"/>
              <a:t> </a:t>
            </a:r>
          </a:p>
        </p:txBody>
      </p:sp>
      <p:sp>
        <p:nvSpPr>
          <p:cNvPr id="16398" name="Text Box 14"/>
          <p:cNvSpPr txBox="1">
            <a:spLocks noChangeArrowheads="1"/>
          </p:cNvSpPr>
          <p:nvPr/>
        </p:nvSpPr>
        <p:spPr bwMode="auto">
          <a:xfrm>
            <a:off x="3643313" y="857250"/>
            <a:ext cx="1295400" cy="523875"/>
          </a:xfrm>
          <a:prstGeom prst="rect">
            <a:avLst/>
          </a:prstGeom>
          <a:noFill/>
          <a:ln w="9525">
            <a:noFill/>
            <a:miter lim="800000"/>
            <a:headEnd/>
            <a:tailEnd/>
          </a:ln>
          <a:scene3d>
            <a:camera prst="orthographicFront"/>
            <a:lightRig rig="threePt" dir="t"/>
          </a:scene3d>
          <a:sp3d>
            <a:bevelT/>
          </a:sp3d>
        </p:spPr>
        <p:txBody>
          <a:bodyPr>
            <a:spAutoFit/>
            <a:sp3d extrusionH="57150">
              <a:bevelT w="38100" h="38100"/>
            </a:sp3d>
          </a:bodyPr>
          <a:lstStyle/>
          <a:p>
            <a:pPr>
              <a:spcBef>
                <a:spcPct val="50000"/>
              </a:spcBef>
              <a:defRPr/>
            </a:pPr>
            <a:r>
              <a:rPr lang="en-US" sz="2800" b="1" dirty="0">
                <a:solidFill>
                  <a:srgbClr val="FF0000"/>
                </a:solidFill>
                <a:latin typeface="Arial" charset="0"/>
              </a:rPr>
              <a:t>BODY</a:t>
            </a:r>
          </a:p>
        </p:txBody>
      </p:sp>
      <p:sp>
        <p:nvSpPr>
          <p:cNvPr id="16399" name="Text Box 15"/>
          <p:cNvSpPr txBox="1">
            <a:spLocks noChangeArrowheads="1"/>
          </p:cNvSpPr>
          <p:nvPr/>
        </p:nvSpPr>
        <p:spPr bwMode="auto">
          <a:xfrm>
            <a:off x="3571875" y="1714500"/>
            <a:ext cx="14478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HEAD</a:t>
            </a:r>
          </a:p>
        </p:txBody>
      </p:sp>
      <p:sp>
        <p:nvSpPr>
          <p:cNvPr id="16400" name="Text Box 16"/>
          <p:cNvSpPr txBox="1">
            <a:spLocks noChangeArrowheads="1"/>
          </p:cNvSpPr>
          <p:nvPr/>
        </p:nvSpPr>
        <p:spPr bwMode="auto">
          <a:xfrm>
            <a:off x="2143125" y="2857500"/>
            <a:ext cx="28956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FORGIVENESS</a:t>
            </a:r>
          </a:p>
        </p:txBody>
      </p:sp>
      <p:sp>
        <p:nvSpPr>
          <p:cNvPr id="16401" name="Text Box 17"/>
          <p:cNvSpPr txBox="1">
            <a:spLocks noChangeArrowheads="1"/>
          </p:cNvSpPr>
          <p:nvPr/>
        </p:nvSpPr>
        <p:spPr bwMode="auto">
          <a:xfrm>
            <a:off x="3857625" y="4286250"/>
            <a:ext cx="19812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CHRIST</a:t>
            </a:r>
          </a:p>
        </p:txBody>
      </p:sp>
      <p:sp>
        <p:nvSpPr>
          <p:cNvPr id="16402" name="Text Box 18"/>
          <p:cNvSpPr txBox="1">
            <a:spLocks noChangeArrowheads="1"/>
          </p:cNvSpPr>
          <p:nvPr/>
        </p:nvSpPr>
        <p:spPr bwMode="auto">
          <a:xfrm>
            <a:off x="2500298" y="5286388"/>
            <a:ext cx="2209800" cy="457200"/>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b="1" dirty="0">
                <a:solidFill>
                  <a:srgbClr val="FF0000"/>
                </a:solidFill>
                <a:latin typeface="Arial" charset="0"/>
              </a:rPr>
              <a:t>LEADERSHIP</a:t>
            </a:r>
          </a:p>
        </p:txBody>
      </p:sp>
      <p:sp>
        <p:nvSpPr>
          <p:cNvPr id="16403" name="Text Box 19"/>
          <p:cNvSpPr txBox="1">
            <a:spLocks noChangeArrowheads="1"/>
          </p:cNvSpPr>
          <p:nvPr/>
        </p:nvSpPr>
        <p:spPr bwMode="auto">
          <a:xfrm>
            <a:off x="2857488" y="5786454"/>
            <a:ext cx="25146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ENDURANCE</a:t>
            </a:r>
          </a:p>
        </p:txBody>
      </p:sp>
      <p:sp>
        <p:nvSpPr>
          <p:cNvPr id="16404" name="Text Box 20"/>
          <p:cNvSpPr txBox="1">
            <a:spLocks noChangeArrowheads="1"/>
          </p:cNvSpPr>
          <p:nvPr/>
        </p:nvSpPr>
        <p:spPr bwMode="auto">
          <a:xfrm>
            <a:off x="1357313" y="6338888"/>
            <a:ext cx="1981200" cy="519112"/>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CONDUCT</a:t>
            </a:r>
          </a:p>
        </p:txBody>
      </p:sp>
      <p:pic>
        <p:nvPicPr>
          <p:cNvPr id="11" name="Picture 10" descr="Ephesians.jpg"/>
          <p:cNvPicPr>
            <a:picLocks noChangeAspect="1"/>
          </p:cNvPicPr>
          <p:nvPr/>
        </p:nvPicPr>
        <p:blipFill>
          <a:blip r:embed="rId3" cstate="print"/>
          <a:stretch>
            <a:fillRect/>
          </a:stretch>
        </p:blipFill>
        <p:spPr>
          <a:xfrm>
            <a:off x="214282" y="857232"/>
            <a:ext cx="8705879" cy="5788773"/>
          </a:xfrm>
          <a:prstGeom prst="rect">
            <a:avLst/>
          </a:prstGeom>
          <a:scene3d>
            <a:camera prst="orthographicFront"/>
            <a:lightRig rig="threePt" dir="t"/>
          </a:scene3d>
          <a:sp3d>
            <a:bevelT/>
          </a:sp3d>
        </p:spPr>
      </p:pic>
      <p:pic>
        <p:nvPicPr>
          <p:cNvPr id="12" name="Picture 11" descr="Colossians.jpg"/>
          <p:cNvPicPr>
            <a:picLocks noChangeAspect="1"/>
          </p:cNvPicPr>
          <p:nvPr/>
        </p:nvPicPr>
        <p:blipFill>
          <a:blip r:embed="rId4" cstate="print"/>
          <a:stretch>
            <a:fillRect/>
          </a:stretch>
        </p:blipFill>
        <p:spPr>
          <a:xfrm>
            <a:off x="285720" y="1000084"/>
            <a:ext cx="8715436" cy="5857916"/>
          </a:xfrm>
          <a:prstGeom prst="rect">
            <a:avLst/>
          </a:prstGeom>
          <a:scene3d>
            <a:camera prst="orthographicFront"/>
            <a:lightRig rig="threePt" dir="t"/>
          </a:scene3d>
          <a:sp3d>
            <a:bevelT/>
          </a:sp3d>
        </p:spPr>
      </p:pic>
      <p:pic>
        <p:nvPicPr>
          <p:cNvPr id="13" name="Picture 12" descr="Philippians.jpg"/>
          <p:cNvPicPr>
            <a:picLocks noChangeAspect="1"/>
          </p:cNvPicPr>
          <p:nvPr/>
        </p:nvPicPr>
        <p:blipFill>
          <a:blip r:embed="rId5" cstate="print"/>
          <a:stretch>
            <a:fillRect/>
          </a:stretch>
        </p:blipFill>
        <p:spPr>
          <a:xfrm>
            <a:off x="214282" y="857232"/>
            <a:ext cx="8759414" cy="5857916"/>
          </a:xfrm>
          <a:prstGeom prst="rect">
            <a:avLst/>
          </a:prstGeom>
          <a:scene3d>
            <a:camera prst="orthographicFront"/>
            <a:lightRig rig="threePt" dir="t"/>
          </a:scene3d>
          <a:sp3d>
            <a:bevelT/>
          </a:sp3d>
        </p:spPr>
      </p:pic>
      <p:pic>
        <p:nvPicPr>
          <p:cNvPr id="14" name="Picture 13" descr="2Timothy.jpg"/>
          <p:cNvPicPr>
            <a:picLocks noChangeAspect="1"/>
          </p:cNvPicPr>
          <p:nvPr/>
        </p:nvPicPr>
        <p:blipFill>
          <a:blip r:embed="rId6" cstate="print"/>
          <a:stretch>
            <a:fillRect/>
          </a:stretch>
        </p:blipFill>
        <p:spPr>
          <a:xfrm>
            <a:off x="203274" y="857232"/>
            <a:ext cx="8824803" cy="5857916"/>
          </a:xfrm>
          <a:prstGeom prst="rect">
            <a:avLst/>
          </a:prstGeom>
          <a:scene3d>
            <a:camera prst="orthographicFront"/>
            <a:lightRig rig="threePt" dir="t"/>
          </a:scene3d>
          <a:sp3d>
            <a:bevelT/>
          </a:sp3d>
        </p:spPr>
      </p:pic>
      <p:pic>
        <p:nvPicPr>
          <p:cNvPr id="15" name="Picture 14" descr="Titus.jpg"/>
          <p:cNvPicPr>
            <a:picLocks noChangeAspect="1"/>
          </p:cNvPicPr>
          <p:nvPr/>
        </p:nvPicPr>
        <p:blipFill>
          <a:blip r:embed="rId7" cstate="print"/>
          <a:stretch>
            <a:fillRect/>
          </a:stretch>
        </p:blipFill>
        <p:spPr>
          <a:xfrm>
            <a:off x="223106" y="928670"/>
            <a:ext cx="8683903" cy="5786478"/>
          </a:xfrm>
          <a:prstGeom prst="rect">
            <a:avLst/>
          </a:prstGeom>
          <a:scene3d>
            <a:camera prst="orthographicFront"/>
            <a:lightRig rig="threePt" dir="t"/>
          </a:scene3d>
          <a:sp3d>
            <a:bevelT/>
          </a:sp3d>
        </p:spPr>
      </p:pic>
      <p:pic>
        <p:nvPicPr>
          <p:cNvPr id="16" name="Picture 15" descr="TimothyandTitusOutlines.gif"/>
          <p:cNvPicPr>
            <a:picLocks noChangeAspect="1"/>
          </p:cNvPicPr>
          <p:nvPr/>
        </p:nvPicPr>
        <p:blipFill>
          <a:blip r:embed="rId8" cstate="print"/>
          <a:stretch>
            <a:fillRect/>
          </a:stretch>
        </p:blipFill>
        <p:spPr>
          <a:xfrm>
            <a:off x="241203" y="977969"/>
            <a:ext cx="8786874" cy="5547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9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11"/>
                                        </p:tgtEl>
                                        <p:attrNameLst>
                                          <p:attrName>ppt_x</p:attrName>
                                        </p:attrNameLst>
                                      </p:cBhvr>
                                      <p:tavLst>
                                        <p:tav tm="0">
                                          <p:val>
                                            <p:strVal val="ppt_x"/>
                                          </p:val>
                                        </p:tav>
                                        <p:tav tm="100000">
                                          <p:val>
                                            <p:strVal val="ppt_x"/>
                                          </p:val>
                                        </p:tav>
                                      </p:tavLst>
                                    </p:anim>
                                    <p:anim calcmode="lin" valueType="num">
                                      <p:cBhvr additive="base">
                                        <p:cTn id="17" dur="500"/>
                                        <p:tgtEl>
                                          <p:spTgt spid="11"/>
                                        </p:tgtEl>
                                        <p:attrNameLst>
                                          <p:attrName>ppt_y</p:attrName>
                                        </p:attrNameLst>
                                      </p:cBhvr>
                                      <p:tavLst>
                                        <p:tav tm="0">
                                          <p:val>
                                            <p:strVal val="ppt_y"/>
                                          </p:val>
                                        </p:tav>
                                        <p:tav tm="100000">
                                          <p:val>
                                            <p:strVal val="1+ppt_h/2"/>
                                          </p:val>
                                        </p:tav>
                                      </p:tavLst>
                                    </p:anim>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6399"/>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4" fill="hold" nodeType="clickEffect">
                                  <p:stCondLst>
                                    <p:cond delay="0"/>
                                  </p:stCondLst>
                                  <p:childTnLst>
                                    <p:anim calcmode="lin" valueType="num">
                                      <p:cBhvr additive="base">
                                        <p:cTn id="32" dur="500"/>
                                        <p:tgtEl>
                                          <p:spTgt spid="12"/>
                                        </p:tgtEl>
                                        <p:attrNameLst>
                                          <p:attrName>ppt_x</p:attrName>
                                        </p:attrNameLst>
                                      </p:cBhvr>
                                      <p:tavLst>
                                        <p:tav tm="0">
                                          <p:val>
                                            <p:strVal val="ppt_x"/>
                                          </p:val>
                                        </p:tav>
                                        <p:tav tm="100000">
                                          <p:val>
                                            <p:strVal val="ppt_x"/>
                                          </p:val>
                                        </p:tav>
                                      </p:tavLst>
                                    </p:anim>
                                    <p:anim calcmode="lin" valueType="num">
                                      <p:cBhvr additive="base">
                                        <p:cTn id="33" dur="500"/>
                                        <p:tgtEl>
                                          <p:spTgt spid="12"/>
                                        </p:tgtEl>
                                        <p:attrNameLst>
                                          <p:attrName>ppt_y</p:attrName>
                                        </p:attrNameLst>
                                      </p:cBhvr>
                                      <p:tavLst>
                                        <p:tav tm="0">
                                          <p:val>
                                            <p:strVal val="ppt_y"/>
                                          </p:val>
                                        </p:tav>
                                        <p:tav tm="100000">
                                          <p:val>
                                            <p:strVal val="1+ppt_h/2"/>
                                          </p:val>
                                        </p:tav>
                                      </p:tavLst>
                                    </p:anim>
                                    <p:set>
                                      <p:cBhvr>
                                        <p:cTn id="34" dur="1" fill="hold">
                                          <p:stCondLst>
                                            <p:cond delay="499"/>
                                          </p:stCondLst>
                                        </p:cTn>
                                        <p:tgtEl>
                                          <p:spTgt spid="1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640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640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4" fill="hold" nodeType="clickEffect">
                                  <p:stCondLst>
                                    <p:cond delay="0"/>
                                  </p:stCondLst>
                                  <p:childTnLst>
                                    <p:anim calcmode="lin" valueType="num">
                                      <p:cBhvr additive="base">
                                        <p:cTn id="52" dur="500"/>
                                        <p:tgtEl>
                                          <p:spTgt spid="13"/>
                                        </p:tgtEl>
                                        <p:attrNameLst>
                                          <p:attrName>ppt_x</p:attrName>
                                        </p:attrNameLst>
                                      </p:cBhvr>
                                      <p:tavLst>
                                        <p:tav tm="0">
                                          <p:val>
                                            <p:strVal val="ppt_x"/>
                                          </p:val>
                                        </p:tav>
                                        <p:tav tm="100000">
                                          <p:val>
                                            <p:strVal val="ppt_x"/>
                                          </p:val>
                                        </p:tav>
                                      </p:tavLst>
                                    </p:anim>
                                    <p:anim calcmode="lin" valueType="num">
                                      <p:cBhvr additive="base">
                                        <p:cTn id="53" dur="500"/>
                                        <p:tgtEl>
                                          <p:spTgt spid="13"/>
                                        </p:tgtEl>
                                        <p:attrNameLst>
                                          <p:attrName>ppt_y</p:attrName>
                                        </p:attrNameLst>
                                      </p:cBhvr>
                                      <p:tavLst>
                                        <p:tav tm="0">
                                          <p:val>
                                            <p:strVal val="ppt_y"/>
                                          </p:val>
                                        </p:tav>
                                        <p:tav tm="100000">
                                          <p:val>
                                            <p:strVal val="1+ppt_h/2"/>
                                          </p:val>
                                        </p:tav>
                                      </p:tavLst>
                                    </p:anim>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16402"/>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type.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16403"/>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type.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xit" presetSubtype="4" fill="hold" nodeType="clickEffect">
                                  <p:stCondLst>
                                    <p:cond delay="0"/>
                                  </p:stCondLst>
                                  <p:childTnLst>
                                    <p:anim calcmode="lin" valueType="num">
                                      <p:cBhvr additive="base">
                                        <p:cTn id="72" dur="500"/>
                                        <p:tgtEl>
                                          <p:spTgt spid="14"/>
                                        </p:tgtEl>
                                        <p:attrNameLst>
                                          <p:attrName>ppt_x</p:attrName>
                                        </p:attrNameLst>
                                      </p:cBhvr>
                                      <p:tavLst>
                                        <p:tav tm="0">
                                          <p:val>
                                            <p:strVal val="ppt_x"/>
                                          </p:val>
                                        </p:tav>
                                        <p:tav tm="100000">
                                          <p:val>
                                            <p:strVal val="ppt_x"/>
                                          </p:val>
                                        </p:tav>
                                      </p:tavLst>
                                    </p:anim>
                                    <p:anim calcmode="lin" valueType="num">
                                      <p:cBhvr additive="base">
                                        <p:cTn id="73" dur="500"/>
                                        <p:tgtEl>
                                          <p:spTgt spid="14"/>
                                        </p:tgtEl>
                                        <p:attrNameLst>
                                          <p:attrName>ppt_y</p:attrName>
                                        </p:attrNameLst>
                                      </p:cBhvr>
                                      <p:tavLst>
                                        <p:tav tm="0">
                                          <p:val>
                                            <p:strVal val="ppt_y"/>
                                          </p:val>
                                        </p:tav>
                                        <p:tav tm="100000">
                                          <p:val>
                                            <p:strVal val="1+ppt_h/2"/>
                                          </p:val>
                                        </p:tav>
                                      </p:tavLst>
                                    </p:anim>
                                    <p:set>
                                      <p:cBhvr>
                                        <p:cTn id="74" dur="1" fill="hold">
                                          <p:stCondLst>
                                            <p:cond delay="499"/>
                                          </p:stCondLst>
                                        </p:cTn>
                                        <p:tgtEl>
                                          <p:spTgt spid="14"/>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499"/>
                                          </p:stCondLst>
                                        </p:cTn>
                                        <p:tgtEl>
                                          <p:spTgt spid="1640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2" name="type.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xit" presetSubtype="4" fill="hold" nodeType="clickEffect">
                                  <p:stCondLst>
                                    <p:cond delay="0"/>
                                  </p:stCondLst>
                                  <p:childTnLst>
                                    <p:anim calcmode="lin" valueType="num">
                                      <p:cBhvr additive="base">
                                        <p:cTn id="88" dur="500"/>
                                        <p:tgtEl>
                                          <p:spTgt spid="15"/>
                                        </p:tgtEl>
                                        <p:attrNameLst>
                                          <p:attrName>ppt_x</p:attrName>
                                        </p:attrNameLst>
                                      </p:cBhvr>
                                      <p:tavLst>
                                        <p:tav tm="0">
                                          <p:val>
                                            <p:strVal val="ppt_x"/>
                                          </p:val>
                                        </p:tav>
                                        <p:tav tm="100000">
                                          <p:val>
                                            <p:strVal val="ppt_x"/>
                                          </p:val>
                                        </p:tav>
                                      </p:tavLst>
                                    </p:anim>
                                    <p:anim calcmode="lin" valueType="num">
                                      <p:cBhvr additive="base">
                                        <p:cTn id="89" dur="500"/>
                                        <p:tgtEl>
                                          <p:spTgt spid="15"/>
                                        </p:tgtEl>
                                        <p:attrNameLst>
                                          <p:attrName>ppt_y</p:attrName>
                                        </p:attrNameLst>
                                      </p:cBhvr>
                                      <p:tavLst>
                                        <p:tav tm="0">
                                          <p:val>
                                            <p:strVal val="ppt_y"/>
                                          </p:val>
                                        </p:tav>
                                        <p:tav tm="100000">
                                          <p:val>
                                            <p:strVal val="1+ppt_h/2"/>
                                          </p:val>
                                        </p:tav>
                                      </p:tavLst>
                                    </p:anim>
                                    <p:set>
                                      <p:cBhvr>
                                        <p:cTn id="90" dur="1" fill="hold">
                                          <p:stCondLst>
                                            <p:cond delay="499"/>
                                          </p:stCondLst>
                                        </p:cTn>
                                        <p:tgtEl>
                                          <p:spTgt spid="1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0" presetClass="entr" presetSubtype="0" fill="hold"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800" decel="100000"/>
                                        <p:tgtEl>
                                          <p:spTgt spid="16"/>
                                        </p:tgtEl>
                                      </p:cBhvr>
                                    </p:animEffect>
                                    <p:anim calcmode="lin" valueType="num">
                                      <p:cBhvr>
                                        <p:cTn id="96" dur="800" decel="100000" fill="hold"/>
                                        <p:tgtEl>
                                          <p:spTgt spid="16"/>
                                        </p:tgtEl>
                                        <p:attrNameLst>
                                          <p:attrName>style.rotation</p:attrName>
                                        </p:attrNameLst>
                                      </p:cBhvr>
                                      <p:tavLst>
                                        <p:tav tm="0">
                                          <p:val>
                                            <p:fltVal val="-90"/>
                                          </p:val>
                                        </p:tav>
                                        <p:tav tm="100000">
                                          <p:val>
                                            <p:fltVal val="0"/>
                                          </p:val>
                                        </p:tav>
                                      </p:tavLst>
                                    </p:anim>
                                    <p:anim calcmode="lin" valueType="num">
                                      <p:cBhvr>
                                        <p:cTn id="97" dur="800" decel="100000" fill="hold"/>
                                        <p:tgtEl>
                                          <p:spTgt spid="16"/>
                                        </p:tgtEl>
                                        <p:attrNameLst>
                                          <p:attrName>ppt_x</p:attrName>
                                        </p:attrNameLst>
                                      </p:cBhvr>
                                      <p:tavLst>
                                        <p:tav tm="0">
                                          <p:val>
                                            <p:strVal val="#ppt_x+0.4"/>
                                          </p:val>
                                        </p:tav>
                                        <p:tav tm="100000">
                                          <p:val>
                                            <p:strVal val="#ppt_x-0.05"/>
                                          </p:val>
                                        </p:tav>
                                      </p:tavLst>
                                    </p:anim>
                                    <p:anim calcmode="lin" valueType="num">
                                      <p:cBhvr>
                                        <p:cTn id="98" dur="800" decel="100000" fill="hold"/>
                                        <p:tgtEl>
                                          <p:spTgt spid="16"/>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7" name="Picture 3" descr="C:\WINDOWS\Profiles\Tim\My Documents\NT Survey\4thtrip.gif"/>
          <p:cNvPicPr>
            <a:picLocks noChangeAspect="1" noChangeArrowheads="1"/>
          </p:cNvPicPr>
          <p:nvPr/>
        </p:nvPicPr>
        <p:blipFill>
          <a:blip r:embed="rId2" cstate="print"/>
          <a:srcRect/>
          <a:stretch>
            <a:fillRect/>
          </a:stretch>
        </p:blipFill>
        <p:spPr bwMode="auto">
          <a:xfrm>
            <a:off x="357158" y="357166"/>
            <a:ext cx="8096275" cy="60722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396" name="Text Box 12"/>
          <p:cNvSpPr txBox="1">
            <a:spLocks noChangeArrowheads="1"/>
          </p:cNvSpPr>
          <p:nvPr/>
        </p:nvSpPr>
        <p:spPr bwMode="auto">
          <a:xfrm>
            <a:off x="428596" y="785794"/>
            <a:ext cx="8358246" cy="4401205"/>
          </a:xfrm>
          <a:prstGeom prst="rect">
            <a:avLst/>
          </a:prstGeom>
          <a:ln>
            <a:headEnd/>
            <a:tailEnd/>
          </a:ln>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sz="2800" b="1" dirty="0">
                <a:latin typeface="Arial" charset="0"/>
              </a:rPr>
              <a:t>Luke probably wrote his Gospel in c.AD60 as Paul was imprisoned and then he wrote the book of Acts in AD.62 – recounting the event up until the end of Paul’s first imprisonment.</a:t>
            </a:r>
          </a:p>
          <a:p>
            <a:pPr>
              <a:spcBef>
                <a:spcPct val="50000"/>
              </a:spcBef>
              <a:defRPr/>
            </a:pPr>
            <a:r>
              <a:rPr lang="en-US" sz="2800" b="1" dirty="0">
                <a:latin typeface="Arial" charset="0"/>
              </a:rPr>
              <a:t>The Gospel of Mark may have been written at same time as Luke (unless you believe the Q theory)</a:t>
            </a:r>
          </a:p>
          <a:p>
            <a:pPr>
              <a:spcBef>
                <a:spcPct val="50000"/>
              </a:spcBef>
              <a:defRPr/>
            </a:pPr>
            <a:r>
              <a:rPr lang="en-US" sz="2800" b="1" dirty="0">
                <a:latin typeface="Arial" charset="0"/>
              </a:rPr>
              <a:t>Peter wrote his two epistles c.AD64 probably when Paul was in Spain.</a:t>
            </a:r>
          </a:p>
        </p:txBody>
      </p:sp>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7" name="Picture 3" descr="C:\WINDOWS\Profiles\Tim\My Documents\My Pictures\bible01anim.gif"/>
          <p:cNvPicPr>
            <a:picLocks noChangeAspect="1" noChangeArrowheads="1" noCrop="1"/>
          </p:cNvPicPr>
          <p:nvPr/>
        </p:nvPicPr>
        <p:blipFill>
          <a:blip r:embed="rId3" cstate="print"/>
          <a:srcRect/>
          <a:stretch>
            <a:fillRect/>
          </a:stretch>
        </p:blipFill>
        <p:spPr bwMode="auto">
          <a:xfrm>
            <a:off x="6477000" y="0"/>
            <a:ext cx="1992598" cy="15001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8436" name="Text Box 4"/>
          <p:cNvSpPr txBox="1">
            <a:spLocks noChangeArrowheads="1"/>
          </p:cNvSpPr>
          <p:nvPr/>
        </p:nvSpPr>
        <p:spPr bwMode="auto">
          <a:xfrm>
            <a:off x="685800" y="1524000"/>
            <a:ext cx="7924800" cy="4838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b="1" i="1" dirty="0">
                <a:solidFill>
                  <a:schemeClr val="bg1"/>
                </a:solidFill>
                <a:latin typeface="Arial" charset="0"/>
                <a:cs typeface="Arial" charset="0"/>
              </a:rPr>
              <a:t>Use of an __________________ (secretary)</a:t>
            </a:r>
            <a:endParaRPr lang="en-US" b="1" dirty="0">
              <a:solidFill>
                <a:schemeClr val="bg1"/>
              </a:solidFill>
              <a:cs typeface="Times New Roman" pitchFamily="18" charset="0"/>
            </a:endParaRPr>
          </a:p>
          <a:p>
            <a:pPr>
              <a:spcBef>
                <a:spcPct val="50000"/>
              </a:spcBef>
              <a:defRPr/>
            </a:pPr>
            <a:r>
              <a:rPr lang="en-US" b="1" i="1" dirty="0">
                <a:solidFill>
                  <a:schemeClr val="bg1"/>
                </a:solidFill>
                <a:latin typeface="Arial" charset="0"/>
                <a:cs typeface="Arial" charset="0"/>
              </a:rPr>
              <a:t>Style of letters</a:t>
            </a:r>
            <a:endParaRPr lang="en-US" b="1" dirty="0">
              <a:solidFill>
                <a:schemeClr val="bg1"/>
              </a:solidFill>
              <a:cs typeface="Times New Roman" pitchFamily="18" charset="0"/>
            </a:endParaRPr>
          </a:p>
          <a:p>
            <a:pPr>
              <a:spcBef>
                <a:spcPct val="50000"/>
              </a:spcBef>
              <a:defRPr/>
            </a:pPr>
            <a:r>
              <a:rPr lang="en-US" b="1" dirty="0">
                <a:solidFill>
                  <a:schemeClr val="bg1"/>
                </a:solidFill>
                <a:latin typeface="Arial" charset="0"/>
                <a:cs typeface="Arial" charset="0"/>
              </a:rPr>
              <a:t>Most of Paul's letters were “___________________.“ (That is they were written for a particular occasion/ happening).</a:t>
            </a:r>
          </a:p>
          <a:p>
            <a:pPr>
              <a:spcBef>
                <a:spcPct val="50000"/>
              </a:spcBef>
              <a:defRPr/>
            </a:pPr>
            <a:r>
              <a:rPr lang="en-US" b="1" dirty="0">
                <a:solidFill>
                  <a:schemeClr val="bg1"/>
                </a:solidFill>
                <a:latin typeface="Arial" charset="0"/>
                <a:cs typeface="Arial" charset="0"/>
              </a:rPr>
              <a:t>The form is typically (</a:t>
            </a:r>
            <a:r>
              <a:rPr lang="en-US" b="1" dirty="0" err="1">
                <a:solidFill>
                  <a:schemeClr val="bg1"/>
                </a:solidFill>
                <a:latin typeface="Arial" charset="0"/>
                <a:cs typeface="Arial" charset="0"/>
              </a:rPr>
              <a:t>i</a:t>
            </a:r>
            <a:r>
              <a:rPr lang="en-US" b="1" dirty="0">
                <a:solidFill>
                  <a:schemeClr val="bg1"/>
                </a:solidFill>
                <a:latin typeface="Arial" charset="0"/>
                <a:cs typeface="Arial" charset="0"/>
              </a:rPr>
              <a:t>) Greeting, which includes the name of the author, credentials, blessings, name of recipient; (ii) Body, which was typically responses to problems; (iii) Conclusion, which gave greetings for others in the apostolic band.</a:t>
            </a:r>
            <a:endParaRPr lang="en-US" b="1" dirty="0">
              <a:solidFill>
                <a:schemeClr val="bg1"/>
              </a:solidFill>
              <a:cs typeface="Times New Roman" pitchFamily="18" charset="0"/>
            </a:endParaRPr>
          </a:p>
          <a:p>
            <a:pPr>
              <a:spcBef>
                <a:spcPct val="50000"/>
              </a:spcBef>
              <a:defRPr/>
            </a:pPr>
            <a:endParaRPr lang="en-US" b="1" dirty="0">
              <a:solidFill>
                <a:schemeClr val="bg1"/>
              </a:solidFill>
            </a:endParaRPr>
          </a:p>
        </p:txBody>
      </p:sp>
      <p:sp>
        <p:nvSpPr>
          <p:cNvPr id="18437" name="Text Box 5"/>
          <p:cNvSpPr txBox="1">
            <a:spLocks noChangeArrowheads="1"/>
          </p:cNvSpPr>
          <p:nvPr/>
        </p:nvSpPr>
        <p:spPr bwMode="auto">
          <a:xfrm>
            <a:off x="2500313" y="1500188"/>
            <a:ext cx="2667000" cy="519112"/>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i="1" dirty="0">
                <a:solidFill>
                  <a:srgbClr val="FF0000"/>
                </a:solidFill>
                <a:latin typeface="Arial" charset="0"/>
                <a:cs typeface="Arial" charset="0"/>
              </a:rPr>
              <a:t>AMENUENSIS</a:t>
            </a:r>
            <a:r>
              <a:rPr lang="en-US" sz="2800" b="1" dirty="0">
                <a:solidFill>
                  <a:schemeClr val="bg1"/>
                </a:solidFill>
              </a:rPr>
              <a:t> </a:t>
            </a:r>
          </a:p>
        </p:txBody>
      </p:sp>
      <p:sp>
        <p:nvSpPr>
          <p:cNvPr id="18438" name="Text Box 6"/>
          <p:cNvSpPr txBox="1">
            <a:spLocks noChangeArrowheads="1"/>
          </p:cNvSpPr>
          <p:nvPr/>
        </p:nvSpPr>
        <p:spPr bwMode="auto">
          <a:xfrm>
            <a:off x="5000625" y="2500313"/>
            <a:ext cx="2743200" cy="519112"/>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OCCASIONAL</a:t>
            </a:r>
          </a:p>
        </p:txBody>
      </p:sp>
      <p:sp>
        <p:nvSpPr>
          <p:cNvPr id="10" name="Rectangle 2"/>
          <p:cNvSpPr txBox="1">
            <a:spLocks noChangeArrowheads="1"/>
          </p:cNvSpPr>
          <p:nvPr/>
        </p:nvSpPr>
        <p:spPr bwMode="auto">
          <a:xfrm>
            <a:off x="0" y="381000"/>
            <a:ext cx="7772400" cy="1143000"/>
          </a:xfrm>
          <a:prstGeom prst="rect">
            <a:avLst/>
          </a:prstGeom>
          <a:noFill/>
          <a:ln w="9525">
            <a:noFill/>
            <a:miter lim="800000"/>
            <a:headEnd/>
            <a:tailEnd/>
          </a:ln>
        </p:spPr>
        <p:txBody>
          <a:bodyPr anchor="ctr"/>
          <a:lstStyle/>
          <a:p>
            <a:pPr algn="ctr">
              <a:defRPr/>
            </a:pPr>
            <a:r>
              <a:rPr lang="en-US" sz="4400" b="1" i="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j-ea"/>
                <a:cs typeface="Arial" charset="0"/>
              </a:rPr>
              <a:t>(2) The Epistles</a:t>
            </a:r>
            <a:r>
              <a:rPr lang="en-US" sz="4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Times New Roman" pitchFamily="18" charset="0"/>
              </a:rPr>
              <a:t/>
            </a:r>
            <a:br>
              <a:rPr lang="en-US" sz="4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Times New Roman" pitchFamily="18" charset="0"/>
              </a:rPr>
            </a:br>
            <a:endParaRPr lang="en-US" sz="4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3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43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7" name="Picture 3" descr="C:\WINDOWS\Profiles\Tim\My Documents\My Pictures\bible01anim.gif"/>
          <p:cNvPicPr>
            <a:picLocks noChangeAspect="1" noChangeArrowheads="1" noCrop="1"/>
          </p:cNvPicPr>
          <p:nvPr/>
        </p:nvPicPr>
        <p:blipFill>
          <a:blip r:embed="rId3" cstate="print"/>
          <a:srcRect/>
          <a:stretch>
            <a:fillRect/>
          </a:stretch>
        </p:blipFill>
        <p:spPr bwMode="auto">
          <a:xfrm>
            <a:off x="6477000" y="0"/>
            <a:ext cx="2095528" cy="15776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8439" name="Text Box 7"/>
          <p:cNvSpPr txBox="1">
            <a:spLocks noChangeArrowheads="1"/>
          </p:cNvSpPr>
          <p:nvPr/>
        </p:nvSpPr>
        <p:spPr bwMode="auto">
          <a:xfrm>
            <a:off x="714348" y="2214554"/>
            <a:ext cx="7848600" cy="378565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marL="457200" indent="-457200">
              <a:spcBef>
                <a:spcPct val="50000"/>
              </a:spcBef>
              <a:defRPr/>
            </a:pPr>
            <a:r>
              <a:rPr lang="en-US" sz="3200" b="1" dirty="0">
                <a:latin typeface="Arial" charset="0"/>
              </a:rPr>
              <a:t>Content of the letters can be divided into two basic areas….</a:t>
            </a:r>
          </a:p>
          <a:p>
            <a:pPr marL="457200" indent="-457200">
              <a:spcBef>
                <a:spcPct val="50000"/>
              </a:spcBef>
              <a:buFontTx/>
              <a:buAutoNum type="arabicPeriod"/>
              <a:defRPr/>
            </a:pPr>
            <a:r>
              <a:rPr lang="en-US" sz="3200" b="1" dirty="0">
                <a:latin typeface="Arial" charset="0"/>
              </a:rPr>
              <a:t>____________________ themes.</a:t>
            </a:r>
          </a:p>
          <a:p>
            <a:pPr marL="457200" indent="-457200">
              <a:spcBef>
                <a:spcPct val="50000"/>
              </a:spcBef>
              <a:buFontTx/>
              <a:buAutoNum type="arabicPeriod"/>
              <a:defRPr/>
            </a:pPr>
            <a:endParaRPr lang="en-US" sz="3200" b="1" dirty="0">
              <a:latin typeface="Arial" charset="0"/>
            </a:endParaRPr>
          </a:p>
          <a:p>
            <a:pPr marL="457200" indent="-457200">
              <a:spcBef>
                <a:spcPct val="50000"/>
              </a:spcBef>
              <a:buFontTx/>
              <a:buAutoNum type="arabicPeriod"/>
              <a:defRPr/>
            </a:pPr>
            <a:r>
              <a:rPr lang="en-US" sz="3200" b="1" dirty="0">
                <a:latin typeface="Arial" charset="0"/>
              </a:rPr>
              <a:t>____________________ issues facing the church.</a:t>
            </a:r>
          </a:p>
        </p:txBody>
      </p:sp>
      <p:sp>
        <p:nvSpPr>
          <p:cNvPr id="18440" name="Text Box 8"/>
          <p:cNvSpPr txBox="1">
            <a:spLocks noChangeArrowheads="1"/>
          </p:cNvSpPr>
          <p:nvPr/>
        </p:nvSpPr>
        <p:spPr bwMode="auto">
          <a:xfrm>
            <a:off x="1714500" y="3286125"/>
            <a:ext cx="3962400" cy="579438"/>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3200" b="1" dirty="0">
                <a:solidFill>
                  <a:srgbClr val="FF0000"/>
                </a:solidFill>
                <a:latin typeface="Arial" charset="0"/>
              </a:rPr>
              <a:t>THEOLOGICAL</a:t>
            </a:r>
          </a:p>
        </p:txBody>
      </p:sp>
      <p:sp>
        <p:nvSpPr>
          <p:cNvPr id="18441" name="Text Box 9"/>
          <p:cNvSpPr txBox="1">
            <a:spLocks noChangeArrowheads="1"/>
          </p:cNvSpPr>
          <p:nvPr/>
        </p:nvSpPr>
        <p:spPr bwMode="auto">
          <a:xfrm>
            <a:off x="1714500" y="4857750"/>
            <a:ext cx="4191000" cy="579438"/>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3200" b="1" dirty="0">
                <a:solidFill>
                  <a:srgbClr val="FF0000"/>
                </a:solidFill>
                <a:latin typeface="Arial" charset="0"/>
              </a:rPr>
              <a:t>PRACTICAL</a:t>
            </a:r>
          </a:p>
        </p:txBody>
      </p:sp>
      <p:sp>
        <p:nvSpPr>
          <p:cNvPr id="10" name="Rectangle 2"/>
          <p:cNvSpPr txBox="1">
            <a:spLocks noChangeArrowheads="1"/>
          </p:cNvSpPr>
          <p:nvPr/>
        </p:nvSpPr>
        <p:spPr bwMode="auto">
          <a:xfrm>
            <a:off x="0" y="285728"/>
            <a:ext cx="7772400" cy="1143000"/>
          </a:xfrm>
          <a:prstGeom prst="rect">
            <a:avLst/>
          </a:prstGeom>
          <a:noFill/>
          <a:ln w="9525">
            <a:noFill/>
            <a:miter lim="800000"/>
            <a:headEnd/>
            <a:tailEnd/>
          </a:ln>
        </p:spPr>
        <p:txBody>
          <a:bodyPr anchor="ctr"/>
          <a:lstStyle/>
          <a:p>
            <a:pPr algn="ctr">
              <a:defRPr/>
            </a:pPr>
            <a:r>
              <a:rPr lang="en-US" sz="4400" b="1" i="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j-ea"/>
                <a:cs typeface="Arial" charset="0"/>
              </a:rPr>
              <a:t>(2) The Epistles</a:t>
            </a:r>
            <a:r>
              <a:rPr lang="en-US" sz="4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Times New Roman" pitchFamily="18" charset="0"/>
              </a:rPr>
              <a:t/>
            </a:r>
            <a:br>
              <a:rPr lang="en-US" sz="4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Times New Roman" pitchFamily="18" charset="0"/>
              </a:rPr>
            </a:br>
            <a:endParaRPr lang="en-US" sz="4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4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44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7" name="Picture 3" descr="C:\WINDOWS\Profiles\Tim\My Documents\My Pictures\bible01anim.gif"/>
          <p:cNvPicPr>
            <a:picLocks noChangeAspect="1" noChangeArrowheads="1" noCrop="1"/>
          </p:cNvPicPr>
          <p:nvPr/>
        </p:nvPicPr>
        <p:blipFill>
          <a:blip r:embed="rId2" cstate="print"/>
          <a:srcRect/>
          <a:stretch>
            <a:fillRect/>
          </a:stretch>
        </p:blipFill>
        <p:spPr bwMode="auto">
          <a:xfrm>
            <a:off x="6477000" y="0"/>
            <a:ext cx="2095528" cy="15776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Rectangle 2"/>
          <p:cNvSpPr txBox="1">
            <a:spLocks noChangeArrowheads="1"/>
          </p:cNvSpPr>
          <p:nvPr/>
        </p:nvSpPr>
        <p:spPr bwMode="auto">
          <a:xfrm>
            <a:off x="-214346" y="285728"/>
            <a:ext cx="7772400" cy="1143000"/>
          </a:xfrm>
          <a:prstGeom prst="rect">
            <a:avLst/>
          </a:prstGeom>
          <a:noFill/>
          <a:ln w="9525">
            <a:noFill/>
            <a:miter lim="800000"/>
            <a:headEnd/>
            <a:tailEnd/>
          </a:ln>
        </p:spPr>
        <p:txBody>
          <a:bodyPr anchor="ctr"/>
          <a:lstStyle/>
          <a:p>
            <a:pPr algn="ctr">
              <a:defRPr/>
            </a:pPr>
            <a:r>
              <a:rPr lang="en-US" sz="4400" b="1" i="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j-ea"/>
                <a:cs typeface="Arial" charset="0"/>
              </a:rPr>
              <a:t>(2) The Epistles</a:t>
            </a:r>
            <a:r>
              <a:rPr lang="en-US" sz="4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Times New Roman" pitchFamily="18" charset="0"/>
              </a:rPr>
              <a:t/>
            </a:r>
            <a:br>
              <a:rPr lang="en-US" sz="4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Times New Roman" pitchFamily="18" charset="0"/>
              </a:rPr>
            </a:br>
            <a:endParaRPr lang="en-US" sz="4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Times New Roman" pitchFamily="18" charset="0"/>
            </a:endParaRPr>
          </a:p>
        </p:txBody>
      </p:sp>
      <p:pic>
        <p:nvPicPr>
          <p:cNvPr id="8" name="Picture 7" descr="PaulLetters.jpg"/>
          <p:cNvPicPr>
            <a:picLocks noChangeAspect="1"/>
          </p:cNvPicPr>
          <p:nvPr/>
        </p:nvPicPr>
        <p:blipFill>
          <a:blip r:embed="rId3" cstate="print"/>
          <a:stretch>
            <a:fillRect/>
          </a:stretch>
        </p:blipFill>
        <p:spPr>
          <a:xfrm>
            <a:off x="928662" y="571480"/>
            <a:ext cx="7883790" cy="5964775"/>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Rectangle 8"/>
          <p:cNvSpPr/>
          <p:nvPr/>
        </p:nvSpPr>
        <p:spPr>
          <a:xfrm>
            <a:off x="1500166" y="928670"/>
            <a:ext cx="4777846" cy="584775"/>
          </a:xfrm>
          <a:prstGeom prst="rect">
            <a:avLst/>
          </a:prstGeom>
          <a:noFill/>
        </p:spPr>
        <p:txBody>
          <a:bodyPr wrap="none">
            <a:spAutoFit/>
          </a:bodyPr>
          <a:lstStyle/>
          <a:p>
            <a:pPr algn="ctr">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Comparing Paul’s Letters</a:t>
            </a:r>
          </a:p>
        </p:txBody>
      </p:sp>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533400" y="1524000"/>
            <a:ext cx="8229600" cy="4838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dirty="0">
                <a:solidFill>
                  <a:schemeClr val="bg1"/>
                </a:solidFill>
                <a:latin typeface="Arial" charset="0"/>
                <a:cs typeface="Arial" charset="0"/>
              </a:rPr>
              <a:t>A. </a:t>
            </a:r>
            <a:r>
              <a:rPr lang="en-US" b="1" dirty="0">
                <a:solidFill>
                  <a:schemeClr val="bg1"/>
                </a:solidFill>
                <a:latin typeface="Arial" charset="0"/>
                <a:cs typeface="Arial" charset="0"/>
              </a:rPr>
              <a:t>Hebrews</a:t>
            </a:r>
            <a:r>
              <a:rPr lang="en-US" dirty="0">
                <a:solidFill>
                  <a:schemeClr val="bg1"/>
                </a:solidFill>
                <a:latin typeface="Arial" charset="0"/>
                <a:cs typeface="Arial" charset="0"/>
              </a:rPr>
              <a:t>. This is a theology of the _________ Testament in the light of the person and ministry of Christ.</a:t>
            </a:r>
            <a:endParaRPr lang="en-US" dirty="0">
              <a:solidFill>
                <a:schemeClr val="bg1"/>
              </a:solidFill>
              <a:cs typeface="Times New Roman" pitchFamily="18" charset="0"/>
            </a:endParaRPr>
          </a:p>
          <a:p>
            <a:pPr>
              <a:spcBef>
                <a:spcPct val="50000"/>
              </a:spcBef>
              <a:defRPr/>
            </a:pPr>
            <a:r>
              <a:rPr lang="en-US" dirty="0">
                <a:solidFill>
                  <a:schemeClr val="bg1"/>
                </a:solidFill>
                <a:latin typeface="Arial" charset="0"/>
                <a:cs typeface="Arial" charset="0"/>
              </a:rPr>
              <a:t>B. </a:t>
            </a:r>
            <a:r>
              <a:rPr lang="en-US" b="1" dirty="0">
                <a:solidFill>
                  <a:schemeClr val="bg1"/>
                </a:solidFill>
                <a:latin typeface="Arial" charset="0"/>
                <a:cs typeface="Arial" charset="0"/>
              </a:rPr>
              <a:t>James</a:t>
            </a:r>
            <a:r>
              <a:rPr lang="en-US" dirty="0">
                <a:solidFill>
                  <a:schemeClr val="bg1"/>
                </a:solidFill>
                <a:latin typeface="Arial" charset="0"/>
                <a:cs typeface="Arial" charset="0"/>
              </a:rPr>
              <a:t>. To a primarily ____________ audience. James provides practical instruction on godly living.</a:t>
            </a:r>
            <a:endParaRPr lang="en-US" dirty="0">
              <a:solidFill>
                <a:schemeClr val="bg1"/>
              </a:solidFill>
              <a:cs typeface="Times New Roman" pitchFamily="18" charset="0"/>
            </a:endParaRPr>
          </a:p>
          <a:p>
            <a:pPr>
              <a:spcBef>
                <a:spcPct val="50000"/>
              </a:spcBef>
              <a:defRPr/>
            </a:pPr>
            <a:r>
              <a:rPr lang="en-US" dirty="0">
                <a:solidFill>
                  <a:schemeClr val="bg1"/>
                </a:solidFill>
                <a:latin typeface="Arial" charset="0"/>
                <a:cs typeface="Arial" charset="0"/>
              </a:rPr>
              <a:t>C. </a:t>
            </a:r>
            <a:r>
              <a:rPr lang="en-US" b="1" dirty="0">
                <a:solidFill>
                  <a:schemeClr val="bg1"/>
                </a:solidFill>
                <a:latin typeface="Arial" charset="0"/>
                <a:cs typeface="Arial" charset="0"/>
              </a:rPr>
              <a:t>1 and 2 Peter</a:t>
            </a:r>
            <a:r>
              <a:rPr lang="en-US" dirty="0">
                <a:solidFill>
                  <a:schemeClr val="bg1"/>
                </a:solidFill>
                <a:latin typeface="Arial" charset="0"/>
                <a:cs typeface="Arial" charset="0"/>
              </a:rPr>
              <a:t>. To Churches under ________________. Practical instruction on unity during opposition. Explains the role of Satan in their persecution.</a:t>
            </a:r>
            <a:endParaRPr lang="en-US" dirty="0">
              <a:solidFill>
                <a:schemeClr val="bg1"/>
              </a:solidFill>
              <a:cs typeface="Times New Roman" pitchFamily="18" charset="0"/>
            </a:endParaRPr>
          </a:p>
          <a:p>
            <a:pPr>
              <a:spcBef>
                <a:spcPct val="50000"/>
              </a:spcBef>
              <a:defRPr/>
            </a:pPr>
            <a:r>
              <a:rPr lang="en-US" dirty="0">
                <a:solidFill>
                  <a:schemeClr val="bg1"/>
                </a:solidFill>
                <a:latin typeface="Arial" charset="0"/>
                <a:cs typeface="Arial" charset="0"/>
              </a:rPr>
              <a:t>D. </a:t>
            </a:r>
            <a:r>
              <a:rPr lang="en-US" b="1" dirty="0">
                <a:solidFill>
                  <a:schemeClr val="bg1"/>
                </a:solidFill>
                <a:latin typeface="Arial" charset="0"/>
                <a:cs typeface="Arial" charset="0"/>
              </a:rPr>
              <a:t>1,2,3 John and Jude</a:t>
            </a:r>
            <a:r>
              <a:rPr lang="en-US" dirty="0">
                <a:solidFill>
                  <a:schemeClr val="bg1"/>
                </a:solidFill>
                <a:latin typeface="Arial" charset="0"/>
                <a:cs typeface="Arial" charset="0"/>
              </a:rPr>
              <a:t>. Written primarily to a _________ church. The doctrine of Christ's humanity are taught and the call to moral purity and love are emphasized.</a:t>
            </a:r>
            <a:endParaRPr lang="en-US" dirty="0">
              <a:solidFill>
                <a:schemeClr val="bg1"/>
              </a:solidFill>
              <a:cs typeface="Times New Roman" pitchFamily="18" charset="0"/>
            </a:endParaRPr>
          </a:p>
          <a:p>
            <a:pPr>
              <a:spcBef>
                <a:spcPct val="50000"/>
              </a:spcBef>
              <a:defRPr/>
            </a:pPr>
            <a:endParaRPr lang="en-US" dirty="0"/>
          </a:p>
        </p:txBody>
      </p:sp>
      <p:sp>
        <p:nvSpPr>
          <p:cNvPr id="19460" name="Text Box 4"/>
          <p:cNvSpPr txBox="1">
            <a:spLocks noChangeArrowheads="1"/>
          </p:cNvSpPr>
          <p:nvPr/>
        </p:nvSpPr>
        <p:spPr bwMode="auto">
          <a:xfrm>
            <a:off x="5929313" y="1500188"/>
            <a:ext cx="1219200" cy="519112"/>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OLD</a:t>
            </a:r>
          </a:p>
        </p:txBody>
      </p:sp>
      <p:sp>
        <p:nvSpPr>
          <p:cNvPr id="19461" name="Text Box 5"/>
          <p:cNvSpPr txBox="1">
            <a:spLocks noChangeArrowheads="1"/>
          </p:cNvSpPr>
          <p:nvPr/>
        </p:nvSpPr>
        <p:spPr bwMode="auto">
          <a:xfrm>
            <a:off x="4191000" y="2362200"/>
            <a:ext cx="18288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JEWISH</a:t>
            </a:r>
          </a:p>
        </p:txBody>
      </p:sp>
      <p:sp>
        <p:nvSpPr>
          <p:cNvPr id="19462" name="Text Box 6"/>
          <p:cNvSpPr txBox="1">
            <a:spLocks noChangeArrowheads="1"/>
          </p:cNvSpPr>
          <p:nvPr/>
        </p:nvSpPr>
        <p:spPr bwMode="auto">
          <a:xfrm>
            <a:off x="5715000" y="3276600"/>
            <a:ext cx="28194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PERSECUTION</a:t>
            </a:r>
          </a:p>
        </p:txBody>
      </p:sp>
      <p:sp>
        <p:nvSpPr>
          <p:cNvPr id="19463" name="Text Box 7"/>
          <p:cNvSpPr txBox="1">
            <a:spLocks noChangeArrowheads="1"/>
          </p:cNvSpPr>
          <p:nvPr/>
        </p:nvSpPr>
        <p:spPr bwMode="auto">
          <a:xfrm>
            <a:off x="7000875" y="4572000"/>
            <a:ext cx="18288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GENTILE</a:t>
            </a:r>
          </a:p>
        </p:txBody>
      </p:sp>
      <p:sp>
        <p:nvSpPr>
          <p:cNvPr id="8" name="Rectangle 2"/>
          <p:cNvSpPr txBox="1">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a:defRPr/>
            </a:pPr>
            <a:r>
              <a:rPr lang="en-US" sz="4400" b="1" i="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j-ea"/>
                <a:cs typeface="Arial" charset="0"/>
              </a:rPr>
              <a:t>Comments on Hebrews and the General Epistles</a:t>
            </a:r>
            <a:r>
              <a:rPr lang="en-US" sz="4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 </a:t>
            </a:r>
          </a:p>
        </p:txBody>
      </p:sp>
      <p:pic>
        <p:nvPicPr>
          <p:cNvPr id="9" name="Picture 8" descr="Hebrews.gif"/>
          <p:cNvPicPr>
            <a:picLocks noChangeAspect="1"/>
          </p:cNvPicPr>
          <p:nvPr/>
        </p:nvPicPr>
        <p:blipFill>
          <a:blip r:embed="rId3" cstate="print"/>
          <a:stretch>
            <a:fillRect/>
          </a:stretch>
        </p:blipFill>
        <p:spPr>
          <a:xfrm>
            <a:off x="500034" y="857232"/>
            <a:ext cx="8143932" cy="5429288"/>
          </a:xfrm>
          <a:prstGeom prst="rect">
            <a:avLst/>
          </a:prstGeom>
          <a:scene3d>
            <a:camera prst="orthographicFront"/>
            <a:lightRig rig="threePt" dir="t"/>
          </a:scene3d>
          <a:sp3d>
            <a:bevelT/>
          </a:sp3d>
        </p:spPr>
      </p:pic>
      <p:pic>
        <p:nvPicPr>
          <p:cNvPr id="10" name="Picture 9" descr="1_Peter.jpg"/>
          <p:cNvPicPr>
            <a:picLocks noChangeAspect="1"/>
          </p:cNvPicPr>
          <p:nvPr/>
        </p:nvPicPr>
        <p:blipFill>
          <a:blip r:embed="rId4" cstate="print"/>
          <a:stretch>
            <a:fillRect/>
          </a:stretch>
        </p:blipFill>
        <p:spPr>
          <a:xfrm>
            <a:off x="500034" y="785794"/>
            <a:ext cx="8143932" cy="5547399"/>
          </a:xfrm>
          <a:prstGeom prst="rect">
            <a:avLst/>
          </a:prstGeom>
          <a:scene3d>
            <a:camera prst="orthographicFront"/>
            <a:lightRig rig="threePt" dir="t"/>
          </a:scene3d>
          <a:sp3d>
            <a:bevelT/>
          </a:sp3d>
        </p:spPr>
      </p:pic>
      <p:pic>
        <p:nvPicPr>
          <p:cNvPr id="11" name="Picture 10" descr="PeterOutlines.gif"/>
          <p:cNvPicPr>
            <a:picLocks noChangeAspect="1"/>
          </p:cNvPicPr>
          <p:nvPr/>
        </p:nvPicPr>
        <p:blipFill>
          <a:blip r:embed="rId5" cstate="print"/>
          <a:stretch>
            <a:fillRect/>
          </a:stretch>
        </p:blipFill>
        <p:spPr>
          <a:xfrm>
            <a:off x="500034" y="785794"/>
            <a:ext cx="8143932" cy="5243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pic>
        <p:nvPicPr>
          <p:cNvPr id="12" name="Picture 11" descr="JohnOutlines.gif"/>
          <p:cNvPicPr>
            <a:picLocks noChangeAspect="1"/>
          </p:cNvPicPr>
          <p:nvPr/>
        </p:nvPicPr>
        <p:blipFill>
          <a:blip r:embed="rId6" cstate="print"/>
          <a:stretch>
            <a:fillRect/>
          </a:stretch>
        </p:blipFill>
        <p:spPr>
          <a:xfrm>
            <a:off x="500034" y="785794"/>
            <a:ext cx="8143932" cy="5243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pic>
        <p:nvPicPr>
          <p:cNvPr id="13" name="Picture 12" descr="JudeOutline.gif"/>
          <p:cNvPicPr>
            <a:picLocks noChangeAspect="1"/>
          </p:cNvPicPr>
          <p:nvPr/>
        </p:nvPicPr>
        <p:blipFill>
          <a:blip r:embed="rId7" cstate="print"/>
          <a:stretch>
            <a:fillRect/>
          </a:stretch>
        </p:blipFill>
        <p:spPr>
          <a:xfrm>
            <a:off x="450529" y="785794"/>
            <a:ext cx="8193437" cy="5273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46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9"/>
                                        </p:tgtEl>
                                        <p:attrNameLst>
                                          <p:attrName>ppt_x</p:attrName>
                                        </p:attrNameLst>
                                      </p:cBhvr>
                                      <p:tavLst>
                                        <p:tav tm="0">
                                          <p:val>
                                            <p:strVal val="ppt_x"/>
                                          </p:val>
                                        </p:tav>
                                        <p:tav tm="100000">
                                          <p:val>
                                            <p:strVal val="ppt_x"/>
                                          </p:val>
                                        </p:tav>
                                      </p:tavLst>
                                    </p:anim>
                                    <p:anim calcmode="lin" valueType="num">
                                      <p:cBhvr additive="base">
                                        <p:cTn id="17" dur="500"/>
                                        <p:tgtEl>
                                          <p:spTgt spid="9"/>
                                        </p:tgtEl>
                                        <p:attrNameLst>
                                          <p:attrName>ppt_y</p:attrName>
                                        </p:attrNameLst>
                                      </p:cBhvr>
                                      <p:tavLst>
                                        <p:tav tm="0">
                                          <p:val>
                                            <p:strVal val="ppt_y"/>
                                          </p:val>
                                        </p:tav>
                                        <p:tav tm="100000">
                                          <p:val>
                                            <p:strVal val="1+ppt_h/2"/>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946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946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10"/>
                                        </p:tgtEl>
                                        <p:attrNameLst>
                                          <p:attrName>ppt_x</p:attrName>
                                        </p:attrNameLst>
                                      </p:cBhvr>
                                      <p:tavLst>
                                        <p:tav tm="0">
                                          <p:val>
                                            <p:strVal val="ppt_x"/>
                                          </p:val>
                                        </p:tav>
                                        <p:tav tm="100000">
                                          <p:val>
                                            <p:strVal val="ppt_x"/>
                                          </p:val>
                                        </p:tav>
                                      </p:tavLst>
                                    </p:anim>
                                    <p:anim calcmode="lin" valueType="num">
                                      <p:cBhvr additive="base">
                                        <p:cTn id="37" dur="500"/>
                                        <p:tgtEl>
                                          <p:spTgt spid="10"/>
                                        </p:tgtEl>
                                        <p:attrNameLst>
                                          <p:attrName>ppt_y</p:attrName>
                                        </p:attrNameLst>
                                      </p:cBhvr>
                                      <p:tavLst>
                                        <p:tav tm="0">
                                          <p:val>
                                            <p:strVal val="ppt_y"/>
                                          </p:val>
                                        </p:tav>
                                        <p:tav tm="100000">
                                          <p:val>
                                            <p:strVal val="1+ppt_h/2"/>
                                          </p:val>
                                        </p:tav>
                                      </p:tavLst>
                                    </p:anim>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800" decel="100000"/>
                                        <p:tgtEl>
                                          <p:spTgt spid="11"/>
                                        </p:tgtEl>
                                      </p:cBhvr>
                                    </p:animEffect>
                                    <p:anim calcmode="lin" valueType="num">
                                      <p:cBhvr>
                                        <p:cTn id="44" dur="800" decel="100000" fill="hold"/>
                                        <p:tgtEl>
                                          <p:spTgt spid="11"/>
                                        </p:tgtEl>
                                        <p:attrNameLst>
                                          <p:attrName>style.rotation</p:attrName>
                                        </p:attrNameLst>
                                      </p:cBhvr>
                                      <p:tavLst>
                                        <p:tav tm="0">
                                          <p:val>
                                            <p:fltVal val="-90"/>
                                          </p:val>
                                        </p:tav>
                                        <p:tav tm="100000">
                                          <p:val>
                                            <p:fltVal val="0"/>
                                          </p:val>
                                        </p:tav>
                                      </p:tavLst>
                                    </p:anim>
                                    <p:anim calcmode="lin" valueType="num">
                                      <p:cBhvr>
                                        <p:cTn id="45" dur="800" decel="100000" fill="hold"/>
                                        <p:tgtEl>
                                          <p:spTgt spid="11"/>
                                        </p:tgtEl>
                                        <p:attrNameLst>
                                          <p:attrName>ppt_x</p:attrName>
                                        </p:attrNameLst>
                                      </p:cBhvr>
                                      <p:tavLst>
                                        <p:tav tm="0">
                                          <p:val>
                                            <p:strVal val="#ppt_x+0.4"/>
                                          </p:val>
                                        </p:tav>
                                        <p:tav tm="100000">
                                          <p:val>
                                            <p:strVal val="#ppt_x-0.05"/>
                                          </p:val>
                                        </p:tav>
                                      </p:tavLst>
                                    </p:anim>
                                    <p:anim calcmode="lin" valueType="num">
                                      <p:cBhvr>
                                        <p:cTn id="46" dur="800" decel="100000" fill="hold"/>
                                        <p:tgtEl>
                                          <p:spTgt spid="11"/>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4" fill="hold" nodeType="clickEffect">
                                  <p:stCondLst>
                                    <p:cond delay="0"/>
                                  </p:stCondLst>
                                  <p:childTnLst>
                                    <p:anim calcmode="lin" valueType="num">
                                      <p:cBhvr additive="base">
                                        <p:cTn id="52" dur="500"/>
                                        <p:tgtEl>
                                          <p:spTgt spid="11"/>
                                        </p:tgtEl>
                                        <p:attrNameLst>
                                          <p:attrName>ppt_x</p:attrName>
                                        </p:attrNameLst>
                                      </p:cBhvr>
                                      <p:tavLst>
                                        <p:tav tm="0">
                                          <p:val>
                                            <p:strVal val="ppt_x"/>
                                          </p:val>
                                        </p:tav>
                                        <p:tav tm="100000">
                                          <p:val>
                                            <p:strVal val="ppt_x"/>
                                          </p:val>
                                        </p:tav>
                                      </p:tavLst>
                                    </p:anim>
                                    <p:anim calcmode="lin" valueType="num">
                                      <p:cBhvr additive="base">
                                        <p:cTn id="53" dur="500"/>
                                        <p:tgtEl>
                                          <p:spTgt spid="11"/>
                                        </p:tgtEl>
                                        <p:attrNameLst>
                                          <p:attrName>ppt_y</p:attrName>
                                        </p:attrNameLst>
                                      </p:cBhvr>
                                      <p:tavLst>
                                        <p:tav tm="0">
                                          <p:val>
                                            <p:strVal val="ppt_y"/>
                                          </p:val>
                                        </p:tav>
                                        <p:tav tm="100000">
                                          <p:val>
                                            <p:strVal val="1+ppt_h/2"/>
                                          </p:val>
                                        </p:tav>
                                      </p:tavLst>
                                    </p:anim>
                                    <p:set>
                                      <p:cBhvr>
                                        <p:cTn id="54" dur="1" fill="hold">
                                          <p:stCondLst>
                                            <p:cond delay="499"/>
                                          </p:stCondLst>
                                        </p:cTn>
                                        <p:tgtEl>
                                          <p:spTgt spid="11"/>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1946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type.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3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800" decel="100000"/>
                                        <p:tgtEl>
                                          <p:spTgt spid="12"/>
                                        </p:tgtEl>
                                      </p:cBhvr>
                                    </p:animEffect>
                                    <p:anim calcmode="lin" valueType="num">
                                      <p:cBhvr>
                                        <p:cTn id="64" dur="800" decel="100000" fill="hold"/>
                                        <p:tgtEl>
                                          <p:spTgt spid="12"/>
                                        </p:tgtEl>
                                        <p:attrNameLst>
                                          <p:attrName>style.rotation</p:attrName>
                                        </p:attrNameLst>
                                      </p:cBhvr>
                                      <p:tavLst>
                                        <p:tav tm="0">
                                          <p:val>
                                            <p:fltVal val="-90"/>
                                          </p:val>
                                        </p:tav>
                                        <p:tav tm="100000">
                                          <p:val>
                                            <p:fltVal val="0"/>
                                          </p:val>
                                        </p:tav>
                                      </p:tavLst>
                                    </p:anim>
                                    <p:anim calcmode="lin" valueType="num">
                                      <p:cBhvr>
                                        <p:cTn id="65" dur="800" decel="100000" fill="hold"/>
                                        <p:tgtEl>
                                          <p:spTgt spid="12"/>
                                        </p:tgtEl>
                                        <p:attrNameLst>
                                          <p:attrName>ppt_x</p:attrName>
                                        </p:attrNameLst>
                                      </p:cBhvr>
                                      <p:tavLst>
                                        <p:tav tm="0">
                                          <p:val>
                                            <p:strVal val="#ppt_x+0.4"/>
                                          </p:val>
                                        </p:tav>
                                        <p:tav tm="100000">
                                          <p:val>
                                            <p:strVal val="#ppt_x-0.05"/>
                                          </p:val>
                                        </p:tav>
                                      </p:tavLst>
                                    </p:anim>
                                    <p:anim calcmode="lin" valueType="num">
                                      <p:cBhvr>
                                        <p:cTn id="66" dur="800" decel="100000" fill="hold"/>
                                        <p:tgtEl>
                                          <p:spTgt spid="12"/>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xit" presetSubtype="4" fill="hold" nodeType="clickEffect">
                                  <p:stCondLst>
                                    <p:cond delay="0"/>
                                  </p:stCondLst>
                                  <p:childTnLst>
                                    <p:anim calcmode="lin" valueType="num">
                                      <p:cBhvr additive="base">
                                        <p:cTn id="72" dur="500"/>
                                        <p:tgtEl>
                                          <p:spTgt spid="12"/>
                                        </p:tgtEl>
                                        <p:attrNameLst>
                                          <p:attrName>ppt_x</p:attrName>
                                        </p:attrNameLst>
                                      </p:cBhvr>
                                      <p:tavLst>
                                        <p:tav tm="0">
                                          <p:val>
                                            <p:strVal val="ppt_x"/>
                                          </p:val>
                                        </p:tav>
                                        <p:tav tm="100000">
                                          <p:val>
                                            <p:strVal val="ppt_x"/>
                                          </p:val>
                                        </p:tav>
                                      </p:tavLst>
                                    </p:anim>
                                    <p:anim calcmode="lin" valueType="num">
                                      <p:cBhvr additive="base">
                                        <p:cTn id="73" dur="500"/>
                                        <p:tgtEl>
                                          <p:spTgt spid="12"/>
                                        </p:tgtEl>
                                        <p:attrNameLst>
                                          <p:attrName>ppt_y</p:attrName>
                                        </p:attrNameLst>
                                      </p:cBhvr>
                                      <p:tavLst>
                                        <p:tav tm="0">
                                          <p:val>
                                            <p:strVal val="ppt_y"/>
                                          </p:val>
                                        </p:tav>
                                        <p:tav tm="100000">
                                          <p:val>
                                            <p:strVal val="1+ppt_h/2"/>
                                          </p:val>
                                        </p:tav>
                                      </p:tavLst>
                                    </p:anim>
                                    <p:set>
                                      <p:cBhvr>
                                        <p:cTn id="74" dur="1" fill="hold">
                                          <p:stCondLst>
                                            <p:cond delay="499"/>
                                          </p:stCondLst>
                                        </p:cTn>
                                        <p:tgtEl>
                                          <p:spTgt spid="12"/>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30" presetClass="entr" presetSubtype="0"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800" decel="100000"/>
                                        <p:tgtEl>
                                          <p:spTgt spid="13"/>
                                        </p:tgtEl>
                                      </p:cBhvr>
                                    </p:animEffect>
                                    <p:anim calcmode="lin" valueType="num">
                                      <p:cBhvr>
                                        <p:cTn id="80" dur="800" decel="100000" fill="hold"/>
                                        <p:tgtEl>
                                          <p:spTgt spid="13"/>
                                        </p:tgtEl>
                                        <p:attrNameLst>
                                          <p:attrName>style.rotation</p:attrName>
                                        </p:attrNameLst>
                                      </p:cBhvr>
                                      <p:tavLst>
                                        <p:tav tm="0">
                                          <p:val>
                                            <p:fltVal val="-90"/>
                                          </p:val>
                                        </p:tav>
                                        <p:tav tm="100000">
                                          <p:val>
                                            <p:fltVal val="0"/>
                                          </p:val>
                                        </p:tav>
                                      </p:tavLst>
                                    </p:anim>
                                    <p:anim calcmode="lin" valueType="num">
                                      <p:cBhvr>
                                        <p:cTn id="81" dur="800" decel="100000" fill="hold"/>
                                        <p:tgtEl>
                                          <p:spTgt spid="13"/>
                                        </p:tgtEl>
                                        <p:attrNameLst>
                                          <p:attrName>ppt_x</p:attrName>
                                        </p:attrNameLst>
                                      </p:cBhvr>
                                      <p:tavLst>
                                        <p:tav tm="0">
                                          <p:val>
                                            <p:strVal val="#ppt_x+0.4"/>
                                          </p:val>
                                        </p:tav>
                                        <p:tav tm="100000">
                                          <p:val>
                                            <p:strVal val="#ppt_x-0.05"/>
                                          </p:val>
                                        </p:tav>
                                      </p:tavLst>
                                    </p:anim>
                                    <p:anim calcmode="lin" valueType="num">
                                      <p:cBhvr>
                                        <p:cTn id="82" dur="800" decel="100000" fill="hold"/>
                                        <p:tgtEl>
                                          <p:spTgt spid="13"/>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5" name="Picture 3" descr="C:\WINDOWS\Profiles\Tim\My Documents\Hermeneutics\prophet.gif"/>
          <p:cNvPicPr>
            <a:picLocks noChangeAspect="1" noChangeArrowheads="1"/>
          </p:cNvPicPr>
          <p:nvPr/>
        </p:nvPicPr>
        <p:blipFill>
          <a:blip r:embed="rId4" cstate="print"/>
          <a:srcRect/>
          <a:stretch>
            <a:fillRect/>
          </a:stretch>
        </p:blipFill>
        <p:spPr bwMode="auto">
          <a:xfrm>
            <a:off x="7162800" y="0"/>
            <a:ext cx="1981200" cy="17287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0484" name="Text Box 4"/>
          <p:cNvSpPr txBox="1">
            <a:spLocks noChangeArrowheads="1"/>
          </p:cNvSpPr>
          <p:nvPr/>
        </p:nvSpPr>
        <p:spPr bwMode="auto">
          <a:xfrm>
            <a:off x="838200" y="1600200"/>
            <a:ext cx="7467600" cy="15875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sz="2800" b="1" i="1" dirty="0">
                <a:solidFill>
                  <a:schemeClr val="bg1"/>
                </a:solidFill>
                <a:latin typeface="Arial" charset="0"/>
                <a:cs typeface="Arial" charset="0"/>
              </a:rPr>
              <a:t>Revelation – Written by John (AD 90s)</a:t>
            </a:r>
            <a:endParaRPr lang="en-US" sz="2800" dirty="0">
              <a:solidFill>
                <a:schemeClr val="bg1"/>
              </a:solidFill>
              <a:cs typeface="Times New Roman" pitchFamily="18" charset="0"/>
            </a:endParaRPr>
          </a:p>
          <a:p>
            <a:pPr>
              <a:spcBef>
                <a:spcPct val="50000"/>
              </a:spcBef>
              <a:defRPr/>
            </a:pPr>
            <a:r>
              <a:rPr lang="en-US" sz="2800" i="1" dirty="0">
                <a:solidFill>
                  <a:schemeClr val="bg1"/>
                </a:solidFill>
                <a:latin typeface="Arial" charset="0"/>
                <a:cs typeface="Arial" charset="0"/>
              </a:rPr>
              <a:t>Is actually the revelation of Jesus Christ in Church History through to eternity.</a:t>
            </a:r>
            <a:r>
              <a:rPr lang="en-US" sz="2800" dirty="0">
                <a:solidFill>
                  <a:schemeClr val="bg1"/>
                </a:solidFill>
              </a:rPr>
              <a:t> </a:t>
            </a:r>
          </a:p>
        </p:txBody>
      </p:sp>
      <p:pic>
        <p:nvPicPr>
          <p:cNvPr id="20485" name="Picture 5" descr="C:\WINDOWS\Profiles\Tim\My Documents\NT Survey\rev.gif"/>
          <p:cNvPicPr>
            <a:picLocks noChangeAspect="1" noChangeArrowheads="1"/>
          </p:cNvPicPr>
          <p:nvPr/>
        </p:nvPicPr>
        <p:blipFill>
          <a:blip r:embed="rId5" cstate="print"/>
          <a:srcRect/>
          <a:stretch>
            <a:fillRect/>
          </a:stretch>
        </p:blipFill>
        <p:spPr bwMode="auto">
          <a:xfrm>
            <a:off x="1714480" y="3357562"/>
            <a:ext cx="5429256" cy="31566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2"/>
          <p:cNvSpPr txBox="1">
            <a:spLocks noChangeArrowheads="1"/>
          </p:cNvSpPr>
          <p:nvPr/>
        </p:nvSpPr>
        <p:spPr bwMode="auto">
          <a:xfrm>
            <a:off x="0" y="304800"/>
            <a:ext cx="7772400" cy="1143000"/>
          </a:xfrm>
          <a:prstGeom prst="rect">
            <a:avLst/>
          </a:prstGeom>
          <a:noFill/>
          <a:ln w="9525">
            <a:noFill/>
            <a:miter lim="800000"/>
            <a:headEnd/>
            <a:tailEnd/>
          </a:ln>
        </p:spPr>
        <p:txBody>
          <a:bodyPr anchor="ctr"/>
          <a:lstStyle/>
          <a:p>
            <a:pPr algn="ctr">
              <a:defRPr/>
            </a:pPr>
            <a:r>
              <a:rPr lang="en-US" sz="4400" b="1" i="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j-ea"/>
                <a:cs typeface="Arial" charset="0"/>
              </a:rPr>
              <a:t>(3) Prophetic Book</a:t>
            </a:r>
            <a:endParaRPr lang="en-US" sz="4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
        <p:nvSpPr>
          <p:cNvPr id="32774" name="TextBox 6"/>
          <p:cNvSpPr txBox="1">
            <a:spLocks noChangeArrowheads="1"/>
          </p:cNvSpPr>
          <p:nvPr/>
        </p:nvSpPr>
        <p:spPr bwMode="auto">
          <a:xfrm>
            <a:off x="6572250" y="23574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SG"/>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48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0485"/>
                                        </p:tgtEl>
                                        <p:attrNameLst>
                                          <p:attrName>style.visibility</p:attrName>
                                        </p:attrNameLst>
                                      </p:cBhvr>
                                      <p:to>
                                        <p:strVal val="visible"/>
                                      </p:to>
                                    </p:set>
                                    <p:animEffect transition="in" filter="dissolve">
                                      <p:cBhvr>
                                        <p:cTn id="11" dur="500"/>
                                        <p:tgtEl>
                                          <p:spTgt spid="20485"/>
                                        </p:tgtEl>
                                      </p:cBhvr>
                                    </p:animEffect>
                                  </p:childTnLst>
                                  <p:subTnLst>
                                    <p:audio>
                                      <p:cMediaNode>
                                        <p:cTn display="0" masterRel="sameClick">
                                          <p:stCondLst>
                                            <p:cond evt="begin" delay="0">
                                              <p:tn val="9"/>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5" name="Picture 3" descr="C:\WINDOWS\Profiles\Tim\My Documents\Hermeneutics\prophet.gif"/>
          <p:cNvPicPr>
            <a:picLocks noChangeAspect="1" noChangeArrowheads="1"/>
          </p:cNvPicPr>
          <p:nvPr/>
        </p:nvPicPr>
        <p:blipFill>
          <a:blip r:embed="rId2" cstate="print"/>
          <a:srcRect/>
          <a:stretch>
            <a:fillRect/>
          </a:stretch>
        </p:blipFill>
        <p:spPr bwMode="auto">
          <a:xfrm>
            <a:off x="7162800" y="0"/>
            <a:ext cx="1981200" cy="17287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2"/>
          <p:cNvSpPr txBox="1">
            <a:spLocks noChangeArrowheads="1"/>
          </p:cNvSpPr>
          <p:nvPr/>
        </p:nvSpPr>
        <p:spPr bwMode="auto">
          <a:xfrm>
            <a:off x="0" y="304800"/>
            <a:ext cx="7772400" cy="1143000"/>
          </a:xfrm>
          <a:prstGeom prst="rect">
            <a:avLst/>
          </a:prstGeom>
          <a:noFill/>
          <a:ln w="9525">
            <a:noFill/>
            <a:miter lim="800000"/>
            <a:headEnd/>
            <a:tailEnd/>
          </a:ln>
        </p:spPr>
        <p:txBody>
          <a:bodyPr anchor="ctr"/>
          <a:lstStyle/>
          <a:p>
            <a:pPr algn="ctr">
              <a:defRPr/>
            </a:pPr>
            <a:r>
              <a:rPr lang="en-US" sz="4400" b="1" i="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j-ea"/>
                <a:cs typeface="Arial" charset="0"/>
              </a:rPr>
              <a:t>(3) Prophetic Book</a:t>
            </a:r>
            <a:endParaRPr lang="en-US" sz="4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
        <p:nvSpPr>
          <p:cNvPr id="33796" name="TextBox 6"/>
          <p:cNvSpPr txBox="1">
            <a:spLocks noChangeArrowheads="1"/>
          </p:cNvSpPr>
          <p:nvPr/>
        </p:nvSpPr>
        <p:spPr bwMode="auto">
          <a:xfrm>
            <a:off x="6572250" y="23574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SG"/>
          </a:p>
        </p:txBody>
      </p:sp>
      <p:pic>
        <p:nvPicPr>
          <p:cNvPr id="8" name="Picture 7" descr="RevelationInterpretations.jpg"/>
          <p:cNvPicPr>
            <a:picLocks noChangeAspect="1"/>
          </p:cNvPicPr>
          <p:nvPr/>
        </p:nvPicPr>
        <p:blipFill>
          <a:blip r:embed="rId3" cstate="print"/>
          <a:stretch>
            <a:fillRect/>
          </a:stretch>
        </p:blipFill>
        <p:spPr>
          <a:xfrm>
            <a:off x="642910" y="714356"/>
            <a:ext cx="8232223" cy="6000768"/>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descr="RevelationOutline.gif"/>
          <p:cNvPicPr>
            <a:picLocks noChangeAspect="1"/>
          </p:cNvPicPr>
          <p:nvPr/>
        </p:nvPicPr>
        <p:blipFill>
          <a:blip r:embed="rId4" cstate="print"/>
          <a:stretch>
            <a:fillRect/>
          </a:stretch>
        </p:blipFill>
        <p:spPr>
          <a:xfrm>
            <a:off x="642910" y="1428736"/>
            <a:ext cx="8222444" cy="4988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685800" y="1752600"/>
            <a:ext cx="8229600" cy="46561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b="1" dirty="0">
                <a:solidFill>
                  <a:schemeClr val="bg1"/>
                </a:solidFill>
                <a:latin typeface="Arial" charset="0"/>
                <a:cs typeface="Arial" charset="0"/>
              </a:rPr>
              <a:t>A. Time</a:t>
            </a:r>
            <a:endParaRPr lang="en-US" b="1" dirty="0">
              <a:solidFill>
                <a:schemeClr val="bg1"/>
              </a:solidFill>
              <a:cs typeface="Times New Roman" pitchFamily="18" charset="0"/>
            </a:endParaRPr>
          </a:p>
          <a:p>
            <a:pPr>
              <a:spcBef>
                <a:spcPct val="50000"/>
              </a:spcBef>
              <a:defRPr/>
            </a:pPr>
            <a:r>
              <a:rPr lang="en-US" b="1" dirty="0">
                <a:solidFill>
                  <a:schemeClr val="bg1"/>
                </a:solidFill>
                <a:latin typeface="Arial" charset="0"/>
                <a:cs typeface="Arial" charset="0"/>
              </a:rPr>
              <a:t>1.. Linear v. Cyclical. </a:t>
            </a:r>
            <a:endParaRPr lang="en-US" b="1" dirty="0">
              <a:solidFill>
                <a:schemeClr val="bg1"/>
              </a:solidFill>
              <a:cs typeface="Times New Roman" pitchFamily="18" charset="0"/>
            </a:endParaRPr>
          </a:p>
          <a:p>
            <a:pPr>
              <a:spcBef>
                <a:spcPct val="50000"/>
              </a:spcBef>
              <a:defRPr/>
            </a:pPr>
            <a:r>
              <a:rPr lang="en-US" b="1" dirty="0">
                <a:solidFill>
                  <a:schemeClr val="bg1"/>
                </a:solidFill>
                <a:latin typeface="Arial" charset="0"/>
                <a:cs typeface="Arial" charset="0"/>
              </a:rPr>
              <a:t>  Linear: Accountability and ultimate  _____________.</a:t>
            </a:r>
            <a:endParaRPr lang="en-US" b="1" dirty="0">
              <a:solidFill>
                <a:schemeClr val="bg1"/>
              </a:solidFill>
              <a:cs typeface="Times New Roman" pitchFamily="18" charset="0"/>
            </a:endParaRPr>
          </a:p>
          <a:p>
            <a:pPr>
              <a:spcBef>
                <a:spcPct val="50000"/>
              </a:spcBef>
              <a:defRPr/>
            </a:pPr>
            <a:r>
              <a:rPr lang="en-US" b="1" dirty="0">
                <a:solidFill>
                  <a:schemeClr val="bg1"/>
                </a:solidFill>
                <a:latin typeface="Arial" charset="0"/>
                <a:cs typeface="Arial" charset="0"/>
              </a:rPr>
              <a:t> Cyclical: Biblical history is like a ________________. </a:t>
            </a:r>
            <a:endParaRPr lang="en-US" b="1" dirty="0">
              <a:solidFill>
                <a:schemeClr val="bg1"/>
              </a:solidFill>
              <a:cs typeface="Times New Roman" pitchFamily="18" charset="0"/>
            </a:endParaRPr>
          </a:p>
          <a:p>
            <a:pPr>
              <a:spcBef>
                <a:spcPct val="50000"/>
              </a:spcBef>
              <a:defRPr/>
            </a:pPr>
            <a:r>
              <a:rPr lang="en-US" b="1" dirty="0">
                <a:solidFill>
                  <a:schemeClr val="bg1"/>
                </a:solidFill>
                <a:latin typeface="Arial" charset="0"/>
                <a:cs typeface="Arial" charset="0"/>
              </a:rPr>
              <a:t>2. Time follows expansion of __________________ of God (through evangelism /and missions).</a:t>
            </a:r>
            <a:endParaRPr lang="en-US" b="1" dirty="0">
              <a:solidFill>
                <a:schemeClr val="bg1"/>
              </a:solidFill>
              <a:cs typeface="Times New Roman" pitchFamily="18" charset="0"/>
            </a:endParaRPr>
          </a:p>
          <a:p>
            <a:pPr>
              <a:spcBef>
                <a:spcPct val="50000"/>
              </a:spcBef>
              <a:defRPr/>
            </a:pPr>
            <a:r>
              <a:rPr lang="en-US" b="1" dirty="0">
                <a:solidFill>
                  <a:schemeClr val="bg1"/>
                </a:solidFill>
                <a:latin typeface="Arial" charset="0"/>
                <a:cs typeface="Times New Roman" pitchFamily="18" charset="0"/>
              </a:rPr>
              <a:t>3. </a:t>
            </a:r>
            <a:r>
              <a:rPr lang="en-US" b="1" dirty="0" err="1">
                <a:solidFill>
                  <a:schemeClr val="bg1"/>
                </a:solidFill>
                <a:latin typeface="Arial" charset="0"/>
                <a:cs typeface="Times New Roman" pitchFamily="18" charset="0"/>
              </a:rPr>
              <a:t>Parousia</a:t>
            </a:r>
            <a:r>
              <a:rPr lang="en-US" b="1" dirty="0">
                <a:solidFill>
                  <a:schemeClr val="bg1"/>
                </a:solidFill>
                <a:latin typeface="Arial" charset="0"/>
                <a:cs typeface="Times New Roman" pitchFamily="18" charset="0"/>
              </a:rPr>
              <a:t>  - everything hinges around Christ’s</a:t>
            </a:r>
          </a:p>
          <a:p>
            <a:pPr>
              <a:spcBef>
                <a:spcPct val="50000"/>
              </a:spcBef>
              <a:defRPr/>
            </a:pPr>
            <a:r>
              <a:rPr lang="en-US" b="1" dirty="0">
                <a:solidFill>
                  <a:schemeClr val="bg1"/>
                </a:solidFill>
                <a:latin typeface="Arial" charset="0"/>
                <a:cs typeface="Times New Roman" pitchFamily="18" charset="0"/>
              </a:rPr>
              <a:t>______________  _________________.</a:t>
            </a:r>
          </a:p>
          <a:p>
            <a:pPr>
              <a:spcBef>
                <a:spcPct val="50000"/>
              </a:spcBef>
              <a:defRPr/>
            </a:pPr>
            <a:endParaRPr lang="en-US" b="1" dirty="0">
              <a:solidFill>
                <a:schemeClr val="bg1"/>
              </a:solidFill>
              <a:latin typeface="Arial" charset="0"/>
            </a:endParaRPr>
          </a:p>
        </p:txBody>
      </p:sp>
      <p:sp>
        <p:nvSpPr>
          <p:cNvPr id="21508" name="Text Box 4"/>
          <p:cNvSpPr txBox="1">
            <a:spLocks noChangeArrowheads="1"/>
          </p:cNvSpPr>
          <p:nvPr/>
        </p:nvSpPr>
        <p:spPr bwMode="auto">
          <a:xfrm>
            <a:off x="6172200" y="2743200"/>
            <a:ext cx="24384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JUDGEMENT</a:t>
            </a:r>
          </a:p>
        </p:txBody>
      </p:sp>
      <p:sp>
        <p:nvSpPr>
          <p:cNvPr id="21509" name="Text Box 5"/>
          <p:cNvSpPr txBox="1">
            <a:spLocks noChangeArrowheads="1"/>
          </p:cNvSpPr>
          <p:nvPr/>
        </p:nvSpPr>
        <p:spPr bwMode="auto">
          <a:xfrm>
            <a:off x="5791200" y="3276600"/>
            <a:ext cx="26670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SYMPHONY</a:t>
            </a:r>
          </a:p>
        </p:txBody>
      </p:sp>
      <p:sp>
        <p:nvSpPr>
          <p:cNvPr id="21510" name="Text Box 6"/>
          <p:cNvSpPr txBox="1">
            <a:spLocks noChangeArrowheads="1"/>
          </p:cNvSpPr>
          <p:nvPr/>
        </p:nvSpPr>
        <p:spPr bwMode="auto">
          <a:xfrm>
            <a:off x="4953000" y="3810000"/>
            <a:ext cx="33528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THE</a:t>
            </a:r>
            <a:r>
              <a:rPr lang="en-US" sz="2800" b="1" dirty="0">
                <a:solidFill>
                  <a:schemeClr val="bg1"/>
                </a:solidFill>
                <a:latin typeface="Arial" charset="0"/>
              </a:rPr>
              <a:t> </a:t>
            </a:r>
            <a:r>
              <a:rPr lang="en-US" sz="2800" b="1" dirty="0">
                <a:solidFill>
                  <a:srgbClr val="FF0000"/>
                </a:solidFill>
                <a:latin typeface="Arial" charset="0"/>
              </a:rPr>
              <a:t>KINGDOM</a:t>
            </a:r>
          </a:p>
        </p:txBody>
      </p:sp>
      <p:sp>
        <p:nvSpPr>
          <p:cNvPr id="21511" name="Text Box 7"/>
          <p:cNvSpPr txBox="1">
            <a:spLocks noChangeArrowheads="1"/>
          </p:cNvSpPr>
          <p:nvPr/>
        </p:nvSpPr>
        <p:spPr bwMode="auto">
          <a:xfrm>
            <a:off x="1143000" y="5257800"/>
            <a:ext cx="4800600" cy="519113"/>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SECOND</a:t>
            </a:r>
            <a:r>
              <a:rPr lang="en-US" sz="2800" b="1" dirty="0">
                <a:solidFill>
                  <a:schemeClr val="bg1"/>
                </a:solidFill>
                <a:latin typeface="Arial" charset="0"/>
              </a:rPr>
              <a:t>          </a:t>
            </a:r>
            <a:r>
              <a:rPr lang="en-US" sz="2800" b="1" dirty="0">
                <a:solidFill>
                  <a:srgbClr val="FF0000"/>
                </a:solidFill>
                <a:latin typeface="Arial" charset="0"/>
              </a:rPr>
              <a:t>COMING</a:t>
            </a:r>
          </a:p>
        </p:txBody>
      </p:sp>
      <p:sp>
        <p:nvSpPr>
          <p:cNvPr id="8" name="Rectangle 2"/>
          <p:cNvSpPr txBox="1">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400" b="1" i="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j-ea"/>
                <a:cs typeface="Arial" charset="0"/>
              </a:rPr>
              <a:t>Summary of Major Themes in the New Testament</a:t>
            </a:r>
            <a:r>
              <a:rPr lang="en-US" sz="4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Times New Roman" pitchFamily="18" charset="0"/>
              </a:rPr>
              <a:t/>
            </a:r>
            <a:br>
              <a:rPr lang="en-US" sz="4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Times New Roman" pitchFamily="18" charset="0"/>
              </a:rPr>
            </a:br>
            <a:endParaRPr lang="en-US" sz="4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Times New Roman" pitchFamily="18" charset="0"/>
            </a:endParaRPr>
          </a:p>
        </p:txBody>
      </p:sp>
      <p:sp>
        <p:nvSpPr>
          <p:cNvPr id="34824" name="TextBox 8"/>
          <p:cNvSpPr txBox="1">
            <a:spLocks noChangeArrowheads="1"/>
          </p:cNvSpPr>
          <p:nvPr/>
        </p:nvSpPr>
        <p:spPr bwMode="auto">
          <a:xfrm>
            <a:off x="5000625" y="271462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SG"/>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50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150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151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151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762000" y="1676400"/>
            <a:ext cx="7543800" cy="42370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marL="457200" indent="-457200">
              <a:spcBef>
                <a:spcPct val="50000"/>
              </a:spcBef>
              <a:buFontTx/>
              <a:buAutoNum type="arabicPeriod"/>
              <a:defRPr/>
            </a:pPr>
            <a:r>
              <a:rPr lang="en-US" sz="3200" b="1" dirty="0">
                <a:solidFill>
                  <a:schemeClr val="bg1"/>
                </a:solidFill>
                <a:latin typeface="Arial" charset="0"/>
                <a:cs typeface="Arial" charset="0"/>
              </a:rPr>
              <a:t>Prophetic fulfillment, yet in a ___________ </a:t>
            </a:r>
          </a:p>
          <a:p>
            <a:pPr marL="457200" indent="-457200">
              <a:spcBef>
                <a:spcPct val="50000"/>
              </a:spcBef>
              <a:defRPr/>
            </a:pPr>
            <a:r>
              <a:rPr lang="en-US" sz="3200" b="1" dirty="0">
                <a:solidFill>
                  <a:schemeClr val="bg1"/>
                </a:solidFill>
                <a:latin typeface="Arial" charset="0"/>
                <a:cs typeface="Arial" charset="0"/>
              </a:rPr>
              <a:t>   (1 Cor. 2:6-9; Rom. 16:25,26; 1 Pet.1:10-12; Mt. 13:11-17; Eph 5:32).</a:t>
            </a:r>
          </a:p>
          <a:p>
            <a:pPr marL="457200" indent="-457200">
              <a:spcBef>
                <a:spcPct val="50000"/>
              </a:spcBef>
              <a:defRPr/>
            </a:pPr>
            <a:endParaRPr lang="en-US" sz="3200" b="1" dirty="0">
              <a:solidFill>
                <a:schemeClr val="bg1"/>
              </a:solidFill>
              <a:cs typeface="Times New Roman" pitchFamily="18" charset="0"/>
            </a:endParaRPr>
          </a:p>
          <a:p>
            <a:pPr marL="457200" indent="-457200">
              <a:spcBef>
                <a:spcPct val="50000"/>
              </a:spcBef>
              <a:defRPr/>
            </a:pPr>
            <a:r>
              <a:rPr lang="en-US" sz="3200" b="1" dirty="0">
                <a:solidFill>
                  <a:schemeClr val="bg1"/>
                </a:solidFill>
                <a:latin typeface="Arial" charset="0"/>
                <a:cs typeface="Arial" charset="0"/>
              </a:rPr>
              <a:t>2. _____________________ system and the cross.</a:t>
            </a:r>
            <a:r>
              <a:rPr lang="en-US" dirty="0">
                <a:solidFill>
                  <a:schemeClr val="bg1"/>
                </a:solidFill>
                <a:latin typeface="Arial" charset="0"/>
                <a:cs typeface="Arial" charset="0"/>
              </a:rPr>
              <a:t> </a:t>
            </a:r>
          </a:p>
        </p:txBody>
      </p:sp>
      <p:sp>
        <p:nvSpPr>
          <p:cNvPr id="22533" name="Text Box 5"/>
          <p:cNvSpPr txBox="1">
            <a:spLocks noChangeArrowheads="1"/>
          </p:cNvSpPr>
          <p:nvPr/>
        </p:nvSpPr>
        <p:spPr bwMode="auto">
          <a:xfrm>
            <a:off x="1524000" y="2133600"/>
            <a:ext cx="2209800" cy="579438"/>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3200" b="1" dirty="0">
                <a:solidFill>
                  <a:srgbClr val="FF0000"/>
                </a:solidFill>
                <a:latin typeface="Arial" charset="0"/>
              </a:rPr>
              <a:t>MYSTERY</a:t>
            </a:r>
          </a:p>
        </p:txBody>
      </p:sp>
      <p:sp>
        <p:nvSpPr>
          <p:cNvPr id="22534" name="Text Box 6"/>
          <p:cNvSpPr txBox="1">
            <a:spLocks noChangeArrowheads="1"/>
          </p:cNvSpPr>
          <p:nvPr/>
        </p:nvSpPr>
        <p:spPr bwMode="auto">
          <a:xfrm>
            <a:off x="1447800" y="4724400"/>
            <a:ext cx="4495800" cy="579438"/>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lgn="ctr">
              <a:spcBef>
                <a:spcPct val="50000"/>
              </a:spcBef>
              <a:defRPr/>
            </a:pPr>
            <a:r>
              <a:rPr lang="en-US" sz="3200" b="1" dirty="0">
                <a:solidFill>
                  <a:srgbClr val="FF0000"/>
                </a:solidFill>
                <a:latin typeface="Arial" charset="0"/>
              </a:rPr>
              <a:t>THE</a:t>
            </a:r>
            <a:r>
              <a:rPr lang="en-US" sz="3200" b="1" dirty="0">
                <a:solidFill>
                  <a:schemeClr val="bg1"/>
                </a:solidFill>
                <a:latin typeface="Arial" charset="0"/>
              </a:rPr>
              <a:t> </a:t>
            </a:r>
            <a:r>
              <a:rPr lang="en-US" sz="3200" b="1" dirty="0">
                <a:solidFill>
                  <a:srgbClr val="FF0000"/>
                </a:solidFill>
                <a:latin typeface="Arial" charset="0"/>
              </a:rPr>
              <a:t>SACRIFICIAL</a:t>
            </a:r>
          </a:p>
        </p:txBody>
      </p:sp>
      <p:sp>
        <p:nvSpPr>
          <p:cNvPr id="6" name="Rectangle 3"/>
          <p:cNvSpPr txBox="1">
            <a:spLocks noChangeArrowheads="1"/>
          </p:cNvSpPr>
          <p:nvPr/>
        </p:nvSpPr>
        <p:spPr bwMode="auto">
          <a:xfrm>
            <a:off x="500034" y="285728"/>
            <a:ext cx="7772400" cy="1143000"/>
          </a:xfrm>
          <a:prstGeom prst="rect">
            <a:avLst/>
          </a:prstGeom>
          <a:noFill/>
          <a:ln w="9525">
            <a:noFill/>
            <a:miter lim="800000"/>
            <a:headEnd/>
            <a:tailEnd/>
          </a:ln>
        </p:spPr>
        <p:txBody>
          <a:bodyPr anchor="ctr">
            <a:scene3d>
              <a:camera prst="orthographicFront"/>
              <a:lightRig rig="threePt" dir="t"/>
            </a:scene3d>
            <a:sp3d extrusionH="57150">
              <a:bevelT w="38100" h="38100"/>
            </a:sp3d>
          </a:bodyPr>
          <a:lstStyle/>
          <a:p>
            <a:pPr algn="ctr">
              <a:defRPr/>
            </a:pPr>
            <a:r>
              <a:rPr lang="en-US" sz="4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mj-ea"/>
                <a:cs typeface="Arial" charset="0"/>
              </a:rPr>
              <a:t>B. The Messiah</a:t>
            </a:r>
            <a:r>
              <a:rPr lang="en-US" sz="4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53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253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9"/>
          <p:cNvSpPr txBox="1">
            <a:spLocks noChangeArrowheads="1"/>
          </p:cNvSpPr>
          <p:nvPr/>
        </p:nvSpPr>
        <p:spPr bwMode="auto">
          <a:xfrm>
            <a:off x="685800" y="3733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5" name="Picture 4" descr="ntbookswritten.gif"/>
          <p:cNvPicPr>
            <a:picLocks noChangeAspect="1"/>
          </p:cNvPicPr>
          <p:nvPr/>
        </p:nvPicPr>
        <p:blipFill>
          <a:blip r:embed="rId2" cstate="print"/>
          <a:stretch>
            <a:fillRect/>
          </a:stretch>
        </p:blipFill>
        <p:spPr>
          <a:xfrm>
            <a:off x="0" y="-571528"/>
            <a:ext cx="9358316" cy="7205131"/>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2000" endA="300" endPos="35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extBox 6"/>
          <p:cNvSpPr txBox="1"/>
          <p:nvPr/>
        </p:nvSpPr>
        <p:spPr>
          <a:xfrm>
            <a:off x="357158" y="214290"/>
            <a:ext cx="528641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 Historical Outline of Acts</a:t>
            </a:r>
            <a:endParaRPr lang="en-SG"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00034" y="285728"/>
            <a:ext cx="7772400" cy="1143000"/>
          </a:xfrm>
          <a:prstGeom prst="rect">
            <a:avLst/>
          </a:prstGeom>
          <a:noFill/>
          <a:ln w="9525">
            <a:noFill/>
            <a:miter lim="800000"/>
            <a:headEnd/>
            <a:tailEnd/>
          </a:ln>
        </p:spPr>
        <p:txBody>
          <a:bodyPr anchor="ctr">
            <a:scene3d>
              <a:camera prst="orthographicFront"/>
              <a:lightRig rig="threePt" dir="t"/>
            </a:scene3d>
            <a:sp3d extrusionH="57150">
              <a:bevelT w="38100" h="38100"/>
            </a:sp3d>
          </a:bodyPr>
          <a:lstStyle/>
          <a:p>
            <a:pPr algn="ctr">
              <a:defRPr/>
            </a:pPr>
            <a:r>
              <a:rPr lang="en-US" sz="4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mj-ea"/>
                <a:cs typeface="Arial" charset="0"/>
              </a:rPr>
              <a:t>B. The Messiah</a:t>
            </a:r>
            <a:r>
              <a:rPr lang="en-US" sz="4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 </a:t>
            </a:r>
          </a:p>
        </p:txBody>
      </p:sp>
      <p:pic>
        <p:nvPicPr>
          <p:cNvPr id="7" name="Picture 6" descr="Sacrificesandofferings.jpg"/>
          <p:cNvPicPr>
            <a:picLocks noChangeAspect="1"/>
          </p:cNvPicPr>
          <p:nvPr/>
        </p:nvPicPr>
        <p:blipFill>
          <a:blip r:embed="rId2" cstate="print"/>
          <a:stretch>
            <a:fillRect/>
          </a:stretch>
        </p:blipFill>
        <p:spPr>
          <a:xfrm>
            <a:off x="214282" y="357165"/>
            <a:ext cx="8708795" cy="6290563"/>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914400" y="1905000"/>
            <a:ext cx="7696200" cy="35067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sz="3200" dirty="0">
                <a:solidFill>
                  <a:schemeClr val="bg1"/>
                </a:solidFill>
                <a:latin typeface="Arial" charset="0"/>
                <a:cs typeface="Times New Roman" pitchFamily="18" charset="0"/>
              </a:rPr>
              <a:t>1.</a:t>
            </a:r>
            <a:r>
              <a:rPr lang="en-US" sz="3200" dirty="0">
                <a:solidFill>
                  <a:schemeClr val="bg1"/>
                </a:solidFill>
                <a:latin typeface="Arial" charset="0"/>
                <a:cs typeface="Arial" charset="0"/>
              </a:rPr>
              <a:t>Polemic (hostile) against </a:t>
            </a:r>
          </a:p>
          <a:p>
            <a:pPr>
              <a:spcBef>
                <a:spcPct val="50000"/>
              </a:spcBef>
              <a:defRPr/>
            </a:pPr>
            <a:r>
              <a:rPr lang="en-US" sz="3200" dirty="0">
                <a:solidFill>
                  <a:schemeClr val="bg1"/>
                </a:solidFill>
                <a:latin typeface="Arial" charset="0"/>
                <a:cs typeface="Arial" charset="0"/>
              </a:rPr>
              <a:t>______________ self-righteousness. </a:t>
            </a:r>
          </a:p>
          <a:p>
            <a:pPr>
              <a:spcBef>
                <a:spcPct val="50000"/>
              </a:spcBef>
              <a:defRPr/>
            </a:pPr>
            <a:endParaRPr lang="en-US" sz="3200" dirty="0">
              <a:solidFill>
                <a:schemeClr val="bg1"/>
              </a:solidFill>
              <a:latin typeface="Arial" charset="0"/>
              <a:cs typeface="Times New Roman" pitchFamily="18" charset="0"/>
            </a:endParaRPr>
          </a:p>
          <a:p>
            <a:pPr>
              <a:spcBef>
                <a:spcPct val="50000"/>
              </a:spcBef>
              <a:defRPr/>
            </a:pPr>
            <a:r>
              <a:rPr lang="en-US" sz="3200" dirty="0">
                <a:solidFill>
                  <a:schemeClr val="bg1"/>
                </a:solidFill>
                <a:latin typeface="Arial" charset="0"/>
                <a:cs typeface="Arial" charset="0"/>
              </a:rPr>
              <a:t>2. God's acceptance is extended to </a:t>
            </a:r>
          </a:p>
          <a:p>
            <a:pPr>
              <a:spcBef>
                <a:spcPct val="50000"/>
              </a:spcBef>
              <a:defRPr/>
            </a:pPr>
            <a:r>
              <a:rPr lang="en-US" sz="3200" dirty="0">
                <a:solidFill>
                  <a:schemeClr val="bg1"/>
                </a:solidFill>
                <a:latin typeface="Arial" charset="0"/>
                <a:cs typeface="Arial" charset="0"/>
              </a:rPr>
              <a:t>_______. </a:t>
            </a:r>
          </a:p>
        </p:txBody>
      </p:sp>
      <p:sp>
        <p:nvSpPr>
          <p:cNvPr id="23556" name="Text Box 4"/>
          <p:cNvSpPr txBox="1">
            <a:spLocks noChangeArrowheads="1"/>
          </p:cNvSpPr>
          <p:nvPr/>
        </p:nvSpPr>
        <p:spPr bwMode="auto">
          <a:xfrm>
            <a:off x="1143000" y="2590800"/>
            <a:ext cx="2743200" cy="579438"/>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3200" b="1" dirty="0">
                <a:solidFill>
                  <a:srgbClr val="FF0000"/>
                </a:solidFill>
                <a:latin typeface="Arial" charset="0"/>
              </a:rPr>
              <a:t>LEGALISTIC</a:t>
            </a:r>
          </a:p>
        </p:txBody>
      </p:sp>
      <p:sp>
        <p:nvSpPr>
          <p:cNvPr id="23557" name="Text Box 5"/>
          <p:cNvSpPr txBox="1">
            <a:spLocks noChangeArrowheads="1"/>
          </p:cNvSpPr>
          <p:nvPr/>
        </p:nvSpPr>
        <p:spPr bwMode="auto">
          <a:xfrm>
            <a:off x="1219200" y="4800600"/>
            <a:ext cx="1295400" cy="579438"/>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3200" b="1" dirty="0">
                <a:solidFill>
                  <a:srgbClr val="FF0000"/>
                </a:solidFill>
                <a:latin typeface="Arial" charset="0"/>
              </a:rPr>
              <a:t>ALL</a:t>
            </a:r>
          </a:p>
        </p:txBody>
      </p:sp>
      <p:sp>
        <p:nvSpPr>
          <p:cNvPr id="6" name="Rectangle 2"/>
          <p:cNvSpPr txBox="1">
            <a:spLocks noChangeArrowheads="1"/>
          </p:cNvSpPr>
          <p:nvPr/>
        </p:nvSpPr>
        <p:spPr bwMode="auto">
          <a:xfrm>
            <a:off x="304800" y="304800"/>
            <a:ext cx="7772400" cy="1143000"/>
          </a:xfrm>
          <a:prstGeom prst="rect">
            <a:avLst/>
          </a:prstGeom>
          <a:noFill/>
          <a:ln w="9525">
            <a:noFill/>
            <a:miter lim="800000"/>
            <a:headEnd/>
            <a:tailEnd/>
          </a:ln>
        </p:spPr>
        <p:txBody>
          <a:bodyPr anchor="ctr">
            <a:scene3d>
              <a:camera prst="orthographicFront"/>
              <a:lightRig rig="threePt" dir="t"/>
            </a:scene3d>
            <a:sp3d extrusionH="57150">
              <a:bevelT w="38100" h="38100"/>
            </a:sp3d>
          </a:bodyPr>
          <a:lstStyle/>
          <a:p>
            <a:pPr algn="ctr">
              <a:defRPr/>
            </a:pPr>
            <a:r>
              <a:rPr lang="en-US" sz="4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mj-ea"/>
                <a:cs typeface="Arial" charset="0"/>
              </a:rPr>
              <a:t>C. Grace</a:t>
            </a:r>
            <a:r>
              <a:rPr lang="en-US" sz="4400" kern="0" dirty="0">
                <a:solidFill>
                  <a:schemeClr val="tx2"/>
                </a:solidFill>
                <a:latin typeface="+mj-lt"/>
                <a:ea typeface="+mj-ea"/>
                <a:cs typeface="+mj-cs"/>
              </a:rPr>
              <a:t>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355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355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838200" y="1905000"/>
            <a:ext cx="7924800" cy="35067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sz="3200" dirty="0">
                <a:latin typeface="Arial" charset="0"/>
                <a:cs typeface="Times New Roman" pitchFamily="18" charset="0"/>
              </a:rPr>
              <a:t>     </a:t>
            </a:r>
            <a:r>
              <a:rPr lang="en-US" sz="3200" dirty="0">
                <a:solidFill>
                  <a:schemeClr val="bg1"/>
                </a:solidFill>
                <a:latin typeface="Arial" charset="0"/>
                <a:cs typeface="Times New Roman" pitchFamily="18" charset="0"/>
              </a:rPr>
              <a:t>1. </a:t>
            </a:r>
            <a:r>
              <a:rPr lang="en-US" sz="3200" dirty="0">
                <a:solidFill>
                  <a:schemeClr val="bg1"/>
                </a:solidFill>
                <a:latin typeface="Arial" charset="0"/>
                <a:cs typeface="Arial" charset="0"/>
              </a:rPr>
              <a:t>New Covenant and the work of the      </a:t>
            </a:r>
          </a:p>
          <a:p>
            <a:pPr>
              <a:spcBef>
                <a:spcPct val="50000"/>
              </a:spcBef>
              <a:defRPr/>
            </a:pPr>
            <a:r>
              <a:rPr lang="en-US" sz="3200" dirty="0">
                <a:solidFill>
                  <a:schemeClr val="bg1"/>
                </a:solidFill>
                <a:latin typeface="Arial" charset="0"/>
                <a:cs typeface="Arial" charset="0"/>
              </a:rPr>
              <a:t>          ___________ ___________. </a:t>
            </a:r>
            <a:endParaRPr lang="en-US" sz="3200" dirty="0">
              <a:solidFill>
                <a:schemeClr val="bg1"/>
              </a:solidFill>
              <a:latin typeface="Arial" charset="0"/>
              <a:cs typeface="Times New Roman" pitchFamily="18" charset="0"/>
            </a:endParaRPr>
          </a:p>
          <a:p>
            <a:pPr>
              <a:spcBef>
                <a:spcPct val="50000"/>
              </a:spcBef>
              <a:defRPr/>
            </a:pPr>
            <a:r>
              <a:rPr lang="en-US" sz="3200" dirty="0">
                <a:solidFill>
                  <a:schemeClr val="bg1"/>
                </a:solidFill>
                <a:latin typeface="Arial" charset="0"/>
                <a:cs typeface="Arial" charset="0"/>
              </a:rPr>
              <a:t>    </a:t>
            </a:r>
            <a:r>
              <a:rPr lang="en-US" sz="3200" dirty="0">
                <a:solidFill>
                  <a:schemeClr val="bg1"/>
                </a:solidFill>
                <a:latin typeface="Arial" charset="0"/>
                <a:cs typeface="Times New Roman" pitchFamily="18" charset="0"/>
              </a:rPr>
              <a:t> 2. </a:t>
            </a:r>
            <a:r>
              <a:rPr lang="en-US" sz="3200" dirty="0">
                <a:solidFill>
                  <a:schemeClr val="bg1"/>
                </a:solidFill>
                <a:latin typeface="Arial" charset="0"/>
                <a:cs typeface="Arial" charset="0"/>
              </a:rPr>
              <a:t>Neither _____ nor ______. Gal. 3:28. </a:t>
            </a:r>
            <a:endParaRPr lang="en-US" sz="3200" dirty="0">
              <a:solidFill>
                <a:schemeClr val="bg1"/>
              </a:solidFill>
              <a:latin typeface="Arial" charset="0"/>
              <a:cs typeface="Times New Roman" pitchFamily="18" charset="0"/>
            </a:endParaRPr>
          </a:p>
          <a:p>
            <a:pPr>
              <a:spcBef>
                <a:spcPct val="50000"/>
              </a:spcBef>
              <a:defRPr/>
            </a:pPr>
            <a:r>
              <a:rPr lang="en-US" sz="3200" dirty="0">
                <a:solidFill>
                  <a:schemeClr val="bg1"/>
                </a:solidFill>
                <a:latin typeface="Arial" charset="0"/>
                <a:cs typeface="Times New Roman" pitchFamily="18" charset="0"/>
              </a:rPr>
              <a:t>     3. </a:t>
            </a:r>
            <a:r>
              <a:rPr lang="en-US" sz="3200" dirty="0">
                <a:solidFill>
                  <a:schemeClr val="bg1"/>
                </a:solidFill>
                <a:latin typeface="Arial" charset="0"/>
                <a:cs typeface="Arial" charset="0"/>
              </a:rPr>
              <a:t>____________ of heaven. </a:t>
            </a:r>
            <a:endParaRPr lang="en-US" sz="3200" dirty="0">
              <a:solidFill>
                <a:schemeClr val="bg1"/>
              </a:solidFill>
              <a:latin typeface="Arial" charset="0"/>
              <a:cs typeface="Times New Roman" pitchFamily="18" charset="0"/>
            </a:endParaRPr>
          </a:p>
          <a:p>
            <a:pPr>
              <a:spcBef>
                <a:spcPct val="50000"/>
              </a:spcBef>
              <a:defRPr/>
            </a:pPr>
            <a:r>
              <a:rPr lang="en-US" sz="3200" dirty="0">
                <a:solidFill>
                  <a:schemeClr val="bg1"/>
                </a:solidFill>
                <a:latin typeface="Arial" charset="0"/>
                <a:cs typeface="Arial" charset="0"/>
              </a:rPr>
              <a:t>     4. Global __________________. </a:t>
            </a:r>
          </a:p>
        </p:txBody>
      </p:sp>
      <p:sp>
        <p:nvSpPr>
          <p:cNvPr id="24580" name="Text Box 4"/>
          <p:cNvSpPr txBox="1">
            <a:spLocks noChangeArrowheads="1"/>
          </p:cNvSpPr>
          <p:nvPr/>
        </p:nvSpPr>
        <p:spPr bwMode="auto">
          <a:xfrm>
            <a:off x="2209800" y="2514600"/>
            <a:ext cx="4267200" cy="579438"/>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3200" b="1" dirty="0">
                <a:solidFill>
                  <a:srgbClr val="FF0000"/>
                </a:solidFill>
                <a:latin typeface="Arial" charset="0"/>
              </a:rPr>
              <a:t>HOLY</a:t>
            </a:r>
            <a:r>
              <a:rPr lang="en-US" sz="3200" b="1" dirty="0">
                <a:solidFill>
                  <a:schemeClr val="bg1"/>
                </a:solidFill>
                <a:latin typeface="Arial" charset="0"/>
              </a:rPr>
              <a:t>             </a:t>
            </a:r>
            <a:r>
              <a:rPr lang="en-US" sz="3200" b="1" dirty="0">
                <a:solidFill>
                  <a:srgbClr val="FF0000"/>
                </a:solidFill>
                <a:latin typeface="Arial" charset="0"/>
              </a:rPr>
              <a:t>SPIRIT</a:t>
            </a:r>
          </a:p>
        </p:txBody>
      </p:sp>
      <p:sp>
        <p:nvSpPr>
          <p:cNvPr id="24581" name="Text Box 5"/>
          <p:cNvSpPr txBox="1">
            <a:spLocks noChangeArrowheads="1"/>
          </p:cNvSpPr>
          <p:nvPr/>
        </p:nvSpPr>
        <p:spPr bwMode="auto">
          <a:xfrm>
            <a:off x="3357563" y="3286125"/>
            <a:ext cx="1219200" cy="579438"/>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3200" b="1" dirty="0">
                <a:solidFill>
                  <a:srgbClr val="FF0000"/>
                </a:solidFill>
                <a:latin typeface="Arial" charset="0"/>
              </a:rPr>
              <a:t>JEW</a:t>
            </a:r>
          </a:p>
        </p:txBody>
      </p:sp>
      <p:sp>
        <p:nvSpPr>
          <p:cNvPr id="24582" name="Text Box 6"/>
          <p:cNvSpPr txBox="1">
            <a:spLocks noChangeArrowheads="1"/>
          </p:cNvSpPr>
          <p:nvPr/>
        </p:nvSpPr>
        <p:spPr bwMode="auto">
          <a:xfrm>
            <a:off x="5286375" y="3357563"/>
            <a:ext cx="1828800" cy="519112"/>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latin typeface="Arial" charset="0"/>
              </a:rPr>
              <a:t>GREEK</a:t>
            </a:r>
          </a:p>
        </p:txBody>
      </p:sp>
      <p:sp>
        <p:nvSpPr>
          <p:cNvPr id="24583" name="Text Box 7"/>
          <p:cNvSpPr txBox="1">
            <a:spLocks noChangeArrowheads="1"/>
          </p:cNvSpPr>
          <p:nvPr/>
        </p:nvSpPr>
        <p:spPr bwMode="auto">
          <a:xfrm>
            <a:off x="1981200" y="4038600"/>
            <a:ext cx="2667000" cy="579438"/>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3200" b="1" dirty="0">
                <a:solidFill>
                  <a:srgbClr val="FF0000"/>
                </a:solidFill>
                <a:latin typeface="Arial" charset="0"/>
              </a:rPr>
              <a:t>CITIZENS</a:t>
            </a:r>
          </a:p>
        </p:txBody>
      </p:sp>
      <p:sp>
        <p:nvSpPr>
          <p:cNvPr id="24584" name="Text Box 8"/>
          <p:cNvSpPr txBox="1">
            <a:spLocks noChangeArrowheads="1"/>
          </p:cNvSpPr>
          <p:nvPr/>
        </p:nvSpPr>
        <p:spPr bwMode="auto">
          <a:xfrm>
            <a:off x="3200400" y="4724400"/>
            <a:ext cx="3581400" cy="579438"/>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3200" b="1" dirty="0">
                <a:solidFill>
                  <a:srgbClr val="FF0000"/>
                </a:solidFill>
                <a:latin typeface="Arial" charset="0"/>
              </a:rPr>
              <a:t>AMBASSADORS</a:t>
            </a:r>
          </a:p>
        </p:txBody>
      </p:sp>
      <p:sp>
        <p:nvSpPr>
          <p:cNvPr id="9" name="Rectangle 2"/>
          <p:cNvSpPr txBox="1">
            <a:spLocks noChangeArrowheads="1"/>
          </p:cNvSpPr>
          <p:nvPr/>
        </p:nvSpPr>
        <p:spPr bwMode="auto">
          <a:xfrm>
            <a:off x="685800" y="381000"/>
            <a:ext cx="7772400" cy="1143000"/>
          </a:xfrm>
          <a:prstGeom prst="rect">
            <a:avLst/>
          </a:prstGeom>
          <a:noFill/>
          <a:ln w="9525">
            <a:noFill/>
            <a:miter lim="800000"/>
            <a:headEnd/>
            <a:tailEnd/>
          </a:ln>
        </p:spPr>
        <p:txBody>
          <a:bodyPr anchor="ctr">
            <a:scene3d>
              <a:camera prst="orthographicFront"/>
              <a:lightRig rig="threePt" dir="t"/>
            </a:scene3d>
            <a:sp3d extrusionH="57150">
              <a:bevelT w="38100" h="38100"/>
            </a:sp3d>
          </a:bodyPr>
          <a:lstStyle/>
          <a:p>
            <a:pPr algn="ctr">
              <a:defRPr/>
            </a:pPr>
            <a:r>
              <a:rPr lang="en-US" sz="4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mj-ea"/>
                <a:cs typeface="Arial" charset="0"/>
              </a:rPr>
              <a:t>D. New Community of God</a:t>
            </a:r>
            <a:r>
              <a:rPr lang="en-US" sz="4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458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458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4582"/>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458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458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09600" y="1143000"/>
            <a:ext cx="8077200" cy="50212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a:spcBef>
                <a:spcPct val="50000"/>
              </a:spcBef>
              <a:defRPr/>
            </a:pPr>
            <a:r>
              <a:rPr lang="en-US" b="1" dirty="0">
                <a:solidFill>
                  <a:schemeClr val="bg1"/>
                </a:solidFill>
                <a:latin typeface="Arial" charset="0"/>
                <a:cs typeface="Arial" charset="0"/>
              </a:rPr>
              <a:t>The Gospels:</a:t>
            </a:r>
            <a:r>
              <a:rPr lang="en-US" dirty="0">
                <a:solidFill>
                  <a:schemeClr val="bg1"/>
                </a:solidFill>
                <a:latin typeface="Arial" charset="0"/>
                <a:cs typeface="Arial" charset="0"/>
              </a:rPr>
              <a:t> Jesus lays down what the Church’s mission is (to spread the Kingdom to every tongue, tribe and nation) and how to accomplish it (in the character and authority of Christ) – Matthew 24:14; 28:19-20</a:t>
            </a:r>
            <a:endParaRPr lang="en-US" dirty="0">
              <a:solidFill>
                <a:schemeClr val="bg1"/>
              </a:solidFill>
              <a:cs typeface="Times New Roman" pitchFamily="18" charset="0"/>
            </a:endParaRPr>
          </a:p>
          <a:p>
            <a:pPr>
              <a:spcBef>
                <a:spcPct val="50000"/>
              </a:spcBef>
              <a:defRPr/>
            </a:pPr>
            <a:r>
              <a:rPr lang="en-US" b="1" dirty="0">
                <a:solidFill>
                  <a:schemeClr val="bg1"/>
                </a:solidFill>
                <a:latin typeface="Arial" charset="0"/>
                <a:cs typeface="Arial" charset="0"/>
              </a:rPr>
              <a:t>Acts:</a:t>
            </a:r>
            <a:r>
              <a:rPr lang="en-US" dirty="0">
                <a:solidFill>
                  <a:schemeClr val="bg1"/>
                </a:solidFill>
                <a:latin typeface="Arial" charset="0"/>
                <a:cs typeface="Arial" charset="0"/>
              </a:rPr>
              <a:t> Account of how the early Church outworks this mission in the power of the Holy Spirit – Acts 1:8</a:t>
            </a:r>
            <a:endParaRPr lang="en-US" dirty="0">
              <a:solidFill>
                <a:schemeClr val="bg1"/>
              </a:solidFill>
              <a:cs typeface="Times New Roman" pitchFamily="18" charset="0"/>
            </a:endParaRPr>
          </a:p>
          <a:p>
            <a:pPr>
              <a:spcBef>
                <a:spcPct val="50000"/>
              </a:spcBef>
              <a:defRPr/>
            </a:pPr>
            <a:r>
              <a:rPr lang="en-US" b="1" dirty="0">
                <a:solidFill>
                  <a:schemeClr val="bg1"/>
                </a:solidFill>
                <a:latin typeface="Arial" charset="0"/>
                <a:cs typeface="Arial" charset="0"/>
              </a:rPr>
              <a:t>Epistles:</a:t>
            </a:r>
            <a:r>
              <a:rPr lang="en-US" dirty="0">
                <a:solidFill>
                  <a:schemeClr val="bg1"/>
                </a:solidFill>
                <a:latin typeface="Arial" charset="0"/>
                <a:cs typeface="Arial" charset="0"/>
              </a:rPr>
              <a:t> Every aspect of how we, as individuals and the Church, can be set free to fulfill His mission – Rom 16:26</a:t>
            </a:r>
            <a:endParaRPr lang="en-US" dirty="0">
              <a:solidFill>
                <a:schemeClr val="bg1"/>
              </a:solidFill>
              <a:cs typeface="Times New Roman" pitchFamily="18" charset="0"/>
            </a:endParaRPr>
          </a:p>
          <a:p>
            <a:pPr>
              <a:spcBef>
                <a:spcPct val="50000"/>
              </a:spcBef>
              <a:defRPr/>
            </a:pPr>
            <a:r>
              <a:rPr lang="en-US" b="1" dirty="0">
                <a:solidFill>
                  <a:schemeClr val="bg1"/>
                </a:solidFill>
                <a:latin typeface="Arial" charset="0"/>
                <a:cs typeface="Arial" charset="0"/>
              </a:rPr>
              <a:t>Revelation:</a:t>
            </a:r>
            <a:r>
              <a:rPr lang="en-US" dirty="0">
                <a:solidFill>
                  <a:schemeClr val="bg1"/>
                </a:solidFill>
                <a:latin typeface="Arial" charset="0"/>
                <a:cs typeface="Arial" charset="0"/>
              </a:rPr>
              <a:t> The certain truth that His mission will be accomplished – a world full of people bearing His image, the Kingdom filling the earth and Christ ruling and reigning with His saints – Rev. 7:9</a:t>
            </a:r>
            <a:endParaRPr lang="en-US" dirty="0">
              <a:solidFill>
                <a:schemeClr val="bg1"/>
              </a:solidFill>
            </a:endParaRPr>
          </a:p>
        </p:txBody>
      </p:sp>
      <p:sp>
        <p:nvSpPr>
          <p:cNvPr id="4" name="Rectangle 3"/>
          <p:cNvSpPr txBox="1">
            <a:spLocks noChangeArrowheads="1"/>
          </p:cNvSpPr>
          <p:nvPr/>
        </p:nvSpPr>
        <p:spPr bwMode="auto">
          <a:xfrm>
            <a:off x="609600" y="0"/>
            <a:ext cx="7772400" cy="1143000"/>
          </a:xfrm>
          <a:prstGeom prst="rect">
            <a:avLst/>
          </a:prstGeom>
          <a:noFill/>
          <a:ln w="9525">
            <a:noFill/>
            <a:miter lim="800000"/>
            <a:headEnd/>
            <a:tailEnd/>
          </a:ln>
        </p:spPr>
        <p:txBody>
          <a:bodyPr anchor="ctr">
            <a:scene3d>
              <a:camera prst="orthographicFront"/>
              <a:lightRig rig="threePt" dir="t"/>
            </a:scene3d>
            <a:sp3d extrusionH="57150">
              <a:bevelT w="38100" h="38100"/>
            </a:sp3d>
          </a:bodyPr>
          <a:lstStyle/>
          <a:p>
            <a:pPr algn="ctr">
              <a:defRPr/>
            </a:pPr>
            <a:r>
              <a:rPr lang="en-US" sz="4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mj-ea"/>
                <a:cs typeface="+mj-cs"/>
              </a:rPr>
              <a:t>E. Missions Summary</a:t>
            </a: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685800" y="3733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4" name="Picture 3" descr="ntletterswritten.gif"/>
          <p:cNvPicPr>
            <a:picLocks noChangeAspect="1"/>
          </p:cNvPicPr>
          <p:nvPr/>
        </p:nvPicPr>
        <p:blipFill>
          <a:blip r:embed="rId2" cstate="print"/>
          <a:stretch>
            <a:fillRect/>
          </a:stretch>
        </p:blipFill>
        <p:spPr>
          <a:xfrm>
            <a:off x="0" y="-500090"/>
            <a:ext cx="9268399" cy="7358090"/>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2000" endA="300" endPos="35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a:xfrm>
            <a:off x="214282" y="214290"/>
            <a:ext cx="778674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 Historical Overview immediately after Acts</a:t>
            </a:r>
            <a:endParaRPr lang="en-SG"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9"/>
          <p:cNvSpPr txBox="1">
            <a:spLocks noChangeArrowheads="1"/>
          </p:cNvSpPr>
          <p:nvPr/>
        </p:nvSpPr>
        <p:spPr bwMode="auto">
          <a:xfrm>
            <a:off x="685800" y="3733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5" name="Picture 4" descr="Biblent_timeline.gif"/>
          <p:cNvPicPr>
            <a:picLocks noChangeAspect="1"/>
          </p:cNvPicPr>
          <p:nvPr/>
        </p:nvPicPr>
        <p:blipFill>
          <a:blip r:embed="rId2" cstate="print"/>
          <a:stretch>
            <a:fillRect/>
          </a:stretch>
        </p:blipFill>
        <p:spPr>
          <a:xfrm>
            <a:off x="142844" y="216385"/>
            <a:ext cx="8643998" cy="62697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ext Box 9"/>
          <p:cNvSpPr txBox="1">
            <a:spLocks noChangeArrowheads="1"/>
          </p:cNvSpPr>
          <p:nvPr/>
        </p:nvSpPr>
        <p:spPr bwMode="auto">
          <a:xfrm>
            <a:off x="685800" y="3733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4" name="Picture 3" descr="Acts1.gif"/>
          <p:cNvPicPr>
            <a:picLocks noChangeAspect="1"/>
          </p:cNvPicPr>
          <p:nvPr/>
        </p:nvPicPr>
        <p:blipFill>
          <a:blip r:embed="rId2" cstate="print"/>
          <a:stretch>
            <a:fillRect/>
          </a:stretch>
        </p:blipFill>
        <p:spPr>
          <a:xfrm>
            <a:off x="142844" y="214290"/>
            <a:ext cx="8858312" cy="6006957"/>
          </a:xfrm>
          <a:prstGeom prst="roundRect">
            <a:avLst>
              <a:gd name="adj" fmla="val 16667"/>
            </a:avLst>
          </a:prstGeom>
          <a:ln>
            <a:noFill/>
          </a:ln>
          <a:effectLst>
            <a:outerShdw blurRad="76200" dist="38100" dir="7800000" algn="tl" rotWithShape="0">
              <a:srgbClr val="000000">
                <a:alpha val="40000"/>
              </a:srgbClr>
            </a:outerShdw>
            <a:reflection blurRad="6350" stA="50000" endA="300" endPos="90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SG"/>
          </a:p>
        </p:txBody>
      </p:sp>
      <p:sp>
        <p:nvSpPr>
          <p:cNvPr id="3" name="Subtitle 2"/>
          <p:cNvSpPr>
            <a:spLocks noGrp="1"/>
          </p:cNvSpPr>
          <p:nvPr>
            <p:ph type="subTitle" idx="1"/>
          </p:nvPr>
        </p:nvSpPr>
        <p:spPr/>
        <p:txBody>
          <a:bodyPr/>
          <a:lstStyle/>
          <a:p>
            <a:endParaRPr lang="en-SG"/>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1" y="0"/>
            <a:ext cx="9180512"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11" y="1052736"/>
            <a:ext cx="2825348" cy="343838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2637" y="1052736"/>
            <a:ext cx="3097709" cy="343838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0346" y="1052736"/>
            <a:ext cx="3296563" cy="3438382"/>
          </a:xfrm>
          <a:prstGeom prst="rect">
            <a:avLst/>
          </a:prstGeom>
        </p:spPr>
      </p:pic>
      <p:sp>
        <p:nvSpPr>
          <p:cNvPr id="10" name="Rectangle 9"/>
          <p:cNvSpPr/>
          <p:nvPr/>
        </p:nvSpPr>
        <p:spPr>
          <a:xfrm>
            <a:off x="110791" y="129406"/>
            <a:ext cx="8381397"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BEFORE  PENTECOST    AFTER</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sp>
        <p:nvSpPr>
          <p:cNvPr id="11" name="Rectangle 10"/>
          <p:cNvSpPr/>
          <p:nvPr/>
        </p:nvSpPr>
        <p:spPr>
          <a:xfrm>
            <a:off x="77188" y="4451484"/>
            <a:ext cx="2641846" cy="2246769"/>
          </a:xfrm>
          <a:prstGeom prst="rect">
            <a:avLst/>
          </a:prstGeom>
        </p:spPr>
        <p:txBody>
          <a:bodyPr wrap="square">
            <a:spAutoFit/>
          </a:bodyPr>
          <a:lstStyle/>
          <a:p>
            <a:r>
              <a:rPr lang="en-SG" sz="2800" b="1" i="1" dirty="0" smtClean="0">
                <a:solidFill>
                  <a:schemeClr val="bg1"/>
                </a:solidFill>
                <a:effectLst>
                  <a:outerShdw blurRad="38100" dist="38100" dir="2700000" algn="tl">
                    <a:srgbClr val="000000">
                      <a:alpha val="43137"/>
                    </a:srgbClr>
                  </a:outerShdw>
                </a:effectLst>
              </a:rPr>
              <a:t>“And </a:t>
            </a:r>
            <a:r>
              <a:rPr lang="en-SG" sz="2800" b="1" i="1" dirty="0">
                <a:solidFill>
                  <a:schemeClr val="bg1"/>
                </a:solidFill>
                <a:effectLst>
                  <a:outerShdw blurRad="38100" dist="38100" dir="2700000" algn="tl">
                    <a:srgbClr val="000000">
                      <a:alpha val="43137"/>
                    </a:srgbClr>
                  </a:outerShdw>
                </a:effectLst>
              </a:rPr>
              <a:t>they cast their lots, and the lot fell on Matthias</a:t>
            </a:r>
            <a:r>
              <a:rPr lang="en-SG" sz="2800" b="1" i="1" dirty="0" smtClean="0">
                <a:solidFill>
                  <a:schemeClr val="bg1"/>
                </a:solidFill>
                <a:effectLst>
                  <a:outerShdw blurRad="38100" dist="38100" dir="2700000" algn="tl">
                    <a:srgbClr val="000000">
                      <a:alpha val="43137"/>
                    </a:srgbClr>
                  </a:outerShdw>
                </a:effectLst>
              </a:rPr>
              <a:t>.”  </a:t>
            </a:r>
          </a:p>
          <a:p>
            <a:r>
              <a:rPr lang="en-SG" sz="2800" b="1" dirty="0" smtClean="0">
                <a:solidFill>
                  <a:schemeClr val="bg1"/>
                </a:solidFill>
                <a:effectLst>
                  <a:outerShdw blurRad="38100" dist="38100" dir="2700000" algn="tl">
                    <a:srgbClr val="000000">
                      <a:alpha val="43137"/>
                    </a:srgbClr>
                  </a:outerShdw>
                </a:effectLst>
              </a:rPr>
              <a:t>Acts 1:26</a:t>
            </a:r>
            <a:endParaRPr lang="en-SG" sz="2800" b="1" dirty="0">
              <a:solidFill>
                <a:schemeClr val="bg1"/>
              </a:solidFill>
              <a:effectLst>
                <a:outerShdw blurRad="38100" dist="38100" dir="2700000" algn="tl">
                  <a:srgbClr val="000000">
                    <a:alpha val="43137"/>
                  </a:srgbClr>
                </a:outerShdw>
              </a:effectLst>
            </a:endParaRPr>
          </a:p>
        </p:txBody>
      </p:sp>
      <p:sp>
        <p:nvSpPr>
          <p:cNvPr id="12" name="Rectangle 11"/>
          <p:cNvSpPr/>
          <p:nvPr/>
        </p:nvSpPr>
        <p:spPr>
          <a:xfrm>
            <a:off x="2752637" y="4484240"/>
            <a:ext cx="3131312" cy="2246769"/>
          </a:xfrm>
          <a:prstGeom prst="rect">
            <a:avLst/>
          </a:prstGeom>
        </p:spPr>
        <p:txBody>
          <a:bodyPr wrap="square">
            <a:spAutoFit/>
          </a:bodyPr>
          <a:lstStyle/>
          <a:p>
            <a:r>
              <a:rPr lang="en-SG" sz="2800" b="1" i="1" dirty="0" smtClean="0">
                <a:solidFill>
                  <a:schemeClr val="bg1"/>
                </a:solidFill>
                <a:effectLst>
                  <a:outerShdw blurRad="38100" dist="38100" dir="2700000" algn="tl">
                    <a:srgbClr val="000000">
                      <a:alpha val="43137"/>
                    </a:srgbClr>
                  </a:outerShdw>
                </a:effectLst>
              </a:rPr>
              <a:t>“And </a:t>
            </a:r>
            <a:r>
              <a:rPr lang="en-SG" sz="2800" b="1" i="1" dirty="0">
                <a:solidFill>
                  <a:schemeClr val="bg1"/>
                </a:solidFill>
                <a:effectLst>
                  <a:outerShdw blurRad="38100" dist="38100" dir="2700000" algn="tl">
                    <a:srgbClr val="000000">
                      <a:alpha val="43137"/>
                    </a:srgbClr>
                  </a:outerShdw>
                </a:effectLst>
              </a:rPr>
              <a:t>they were all filled with the Holy Spirit and began to speak with other </a:t>
            </a:r>
            <a:r>
              <a:rPr lang="en-SG" sz="2800" b="1" i="1" dirty="0" smtClean="0">
                <a:solidFill>
                  <a:schemeClr val="bg1"/>
                </a:solidFill>
                <a:effectLst>
                  <a:outerShdw blurRad="38100" dist="38100" dir="2700000" algn="tl">
                    <a:srgbClr val="000000">
                      <a:alpha val="43137"/>
                    </a:srgbClr>
                  </a:outerShdw>
                </a:effectLst>
              </a:rPr>
              <a:t>tongues” Acts 2:4</a:t>
            </a:r>
            <a:endParaRPr lang="en-SG" sz="2800" dirty="0"/>
          </a:p>
        </p:txBody>
      </p:sp>
      <p:sp>
        <p:nvSpPr>
          <p:cNvPr id="13" name="Rectangle 12"/>
          <p:cNvSpPr/>
          <p:nvPr/>
        </p:nvSpPr>
        <p:spPr>
          <a:xfrm>
            <a:off x="5867511" y="4666927"/>
            <a:ext cx="3256640" cy="1815882"/>
          </a:xfrm>
          <a:prstGeom prst="rect">
            <a:avLst/>
          </a:prstGeom>
        </p:spPr>
        <p:txBody>
          <a:bodyPr wrap="square">
            <a:spAutoFit/>
          </a:bodyPr>
          <a:lstStyle/>
          <a:p>
            <a:r>
              <a:rPr lang="en-SG" sz="2800" b="1" i="1" dirty="0" smtClean="0">
                <a:solidFill>
                  <a:schemeClr val="bg1"/>
                </a:solidFill>
                <a:effectLst>
                  <a:outerShdw blurRad="38100" dist="38100" dir="2700000" algn="tl">
                    <a:srgbClr val="000000">
                      <a:alpha val="43137"/>
                    </a:srgbClr>
                  </a:outerShdw>
                </a:effectLst>
              </a:rPr>
              <a:t>“Then </a:t>
            </a:r>
            <a:r>
              <a:rPr lang="en-SG" sz="2800" b="1" i="1" dirty="0">
                <a:solidFill>
                  <a:schemeClr val="bg1"/>
                </a:solidFill>
                <a:effectLst>
                  <a:outerShdw blurRad="38100" dist="38100" dir="2700000" algn="tl">
                    <a:srgbClr val="000000">
                      <a:alpha val="43137"/>
                    </a:srgbClr>
                  </a:outerShdw>
                </a:effectLst>
              </a:rPr>
              <a:t>the Spirit said to Philip, “Go near and overtake this chariot</a:t>
            </a:r>
            <a:r>
              <a:rPr lang="en-SG" sz="2800" b="1" i="1" dirty="0" smtClean="0">
                <a:solidFill>
                  <a:schemeClr val="bg1"/>
                </a:solidFill>
                <a:effectLst>
                  <a:outerShdw blurRad="38100" dist="38100" dir="2700000" algn="tl">
                    <a:srgbClr val="000000">
                      <a:alpha val="43137"/>
                    </a:srgbClr>
                  </a:outerShdw>
                </a:effectLst>
              </a:rPr>
              <a:t>.” Acts 8:29</a:t>
            </a:r>
            <a:endParaRPr lang="en-SG" sz="2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96750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500034" y="500042"/>
            <a:ext cx="5072098" cy="590931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sp3d extrusionH="57150">
              <a:bevelT w="38100" h="38100"/>
            </a:sp3d>
          </a:bodyPr>
          <a:lstStyle/>
          <a:p>
            <a:pPr marL="457200" indent="-457200">
              <a:spcBef>
                <a:spcPct val="50000"/>
              </a:spcBef>
              <a:defRPr/>
            </a:pPr>
            <a:r>
              <a:rPr lang="en-US" sz="2800" b="1" i="1" dirty="0" err="1">
                <a:solidFill>
                  <a:schemeClr val="bg1"/>
                </a:solidFill>
                <a:latin typeface="Arial" charset="0"/>
                <a:cs typeface="Arial" charset="0"/>
              </a:rPr>
              <a:t>i</a:t>
            </a:r>
            <a:r>
              <a:rPr lang="en-US" sz="2800" b="1" i="1" dirty="0">
                <a:solidFill>
                  <a:schemeClr val="bg1"/>
                </a:solidFill>
                <a:latin typeface="Arial" charset="0"/>
                <a:cs typeface="Arial" charset="0"/>
              </a:rPr>
              <a:t>. The birth of the church</a:t>
            </a:r>
            <a:r>
              <a:rPr lang="en-US" sz="2800" i="1" dirty="0">
                <a:solidFill>
                  <a:schemeClr val="bg1"/>
                </a:solidFill>
                <a:latin typeface="Arial" charset="0"/>
                <a:cs typeface="Arial" charset="0"/>
              </a:rPr>
              <a:t>     (</a:t>
            </a:r>
            <a:r>
              <a:rPr lang="en-US" sz="2800" i="1" dirty="0" err="1">
                <a:solidFill>
                  <a:schemeClr val="bg1"/>
                </a:solidFill>
                <a:latin typeface="Arial" charset="0"/>
                <a:cs typeface="Arial" charset="0"/>
              </a:rPr>
              <a:t>ch</a:t>
            </a:r>
            <a:r>
              <a:rPr lang="en-US" sz="2800" i="1" dirty="0">
                <a:solidFill>
                  <a:schemeClr val="bg1"/>
                </a:solidFill>
                <a:latin typeface="Arial" charset="0"/>
                <a:cs typeface="Arial" charset="0"/>
              </a:rPr>
              <a:t>. 1,2)</a:t>
            </a:r>
            <a:endParaRPr lang="en-US" sz="2800" dirty="0">
              <a:solidFill>
                <a:schemeClr val="bg1"/>
              </a:solidFill>
              <a:cs typeface="Times New Roman" pitchFamily="18" charset="0"/>
            </a:endParaRPr>
          </a:p>
          <a:p>
            <a:pPr marL="457200" indent="-457200">
              <a:spcBef>
                <a:spcPct val="50000"/>
              </a:spcBef>
              <a:defRPr/>
            </a:pPr>
            <a:r>
              <a:rPr lang="en-US" sz="2800" dirty="0">
                <a:solidFill>
                  <a:schemeClr val="bg1"/>
                </a:solidFill>
                <a:latin typeface="Arial" charset="0"/>
                <a:cs typeface="Arial" charset="0"/>
              </a:rPr>
              <a:t>1. ____________________ (2:1-36)</a:t>
            </a:r>
            <a:endParaRPr lang="en-US" sz="2800" dirty="0">
              <a:solidFill>
                <a:schemeClr val="bg1"/>
              </a:solidFill>
              <a:cs typeface="Times New Roman" pitchFamily="18" charset="0"/>
            </a:endParaRPr>
          </a:p>
          <a:p>
            <a:pPr marL="457200" indent="-457200">
              <a:spcBef>
                <a:spcPct val="50000"/>
              </a:spcBef>
              <a:defRPr/>
            </a:pPr>
            <a:r>
              <a:rPr lang="en-US" sz="2800" b="1" i="1" dirty="0">
                <a:solidFill>
                  <a:schemeClr val="bg1"/>
                </a:solidFill>
                <a:latin typeface="Arial" charset="0"/>
                <a:cs typeface="Arial" charset="0"/>
              </a:rPr>
              <a:t>ii. The Jerusalem church</a:t>
            </a:r>
            <a:r>
              <a:rPr lang="en-US" sz="2800" i="1" dirty="0">
                <a:solidFill>
                  <a:schemeClr val="bg1"/>
                </a:solidFill>
                <a:latin typeface="Arial" charset="0"/>
                <a:cs typeface="Arial" charset="0"/>
              </a:rPr>
              <a:t>   (2:41-6:15)</a:t>
            </a:r>
            <a:endParaRPr lang="en-US" sz="2800" dirty="0">
              <a:solidFill>
                <a:schemeClr val="bg1"/>
              </a:solidFill>
              <a:cs typeface="Times New Roman" pitchFamily="18" charset="0"/>
            </a:endParaRPr>
          </a:p>
          <a:p>
            <a:pPr marL="457200" indent="-457200">
              <a:spcBef>
                <a:spcPct val="50000"/>
              </a:spcBef>
              <a:buFontTx/>
              <a:buAutoNum type="arabicPeriod"/>
              <a:defRPr/>
            </a:pPr>
            <a:r>
              <a:rPr lang="en-US" sz="2800" dirty="0">
                <a:solidFill>
                  <a:schemeClr val="bg1"/>
                </a:solidFill>
                <a:latin typeface="Arial" charset="0"/>
                <a:cs typeface="Arial" charset="0"/>
              </a:rPr>
              <a:t>Period of _____________</a:t>
            </a:r>
            <a:endParaRPr lang="en-US" sz="2800" dirty="0">
              <a:solidFill>
                <a:schemeClr val="bg1"/>
              </a:solidFill>
              <a:cs typeface="Times New Roman" pitchFamily="18" charset="0"/>
            </a:endParaRPr>
          </a:p>
          <a:p>
            <a:pPr marL="457200" indent="-457200">
              <a:spcBef>
                <a:spcPct val="50000"/>
              </a:spcBef>
              <a:buFontTx/>
              <a:buAutoNum type="arabicPeriod"/>
              <a:defRPr/>
            </a:pPr>
            <a:r>
              <a:rPr lang="en-US" sz="2800" dirty="0">
                <a:solidFill>
                  <a:schemeClr val="bg1"/>
                </a:solidFill>
                <a:latin typeface="Arial" charset="0"/>
                <a:cs typeface="Arial" charset="0"/>
              </a:rPr>
              <a:t>______________ mounts        (3:1-4:31, 5:17-42)</a:t>
            </a:r>
            <a:endParaRPr lang="en-US" sz="2800" dirty="0">
              <a:solidFill>
                <a:schemeClr val="bg1"/>
              </a:solidFill>
              <a:cs typeface="Times New Roman" pitchFamily="18" charset="0"/>
            </a:endParaRPr>
          </a:p>
          <a:p>
            <a:pPr marL="457200" indent="-457200">
              <a:spcBef>
                <a:spcPct val="50000"/>
              </a:spcBef>
              <a:defRPr/>
            </a:pPr>
            <a:r>
              <a:rPr lang="en-US" sz="2800" dirty="0">
                <a:solidFill>
                  <a:schemeClr val="bg1"/>
                </a:solidFill>
                <a:latin typeface="Arial" charset="0"/>
                <a:cs typeface="Arial" charset="0"/>
              </a:rPr>
              <a:t>3. Emphasis on ___________ life (2:41-47; 4:31-5:16)</a:t>
            </a:r>
            <a:endParaRPr lang="en-US" sz="2800" dirty="0">
              <a:solidFill>
                <a:schemeClr val="bg1"/>
              </a:solidFill>
            </a:endParaRPr>
          </a:p>
        </p:txBody>
      </p:sp>
      <p:sp>
        <p:nvSpPr>
          <p:cNvPr id="11270" name="Text Box 6"/>
          <p:cNvSpPr txBox="1">
            <a:spLocks noChangeArrowheads="1"/>
          </p:cNvSpPr>
          <p:nvPr/>
        </p:nvSpPr>
        <p:spPr bwMode="auto">
          <a:xfrm>
            <a:off x="1928813" y="1500188"/>
            <a:ext cx="4343400" cy="519112"/>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effectLst>
                  <a:outerShdw blurRad="38100" dist="38100" dir="2700000" algn="tl">
                    <a:srgbClr val="000000">
                      <a:alpha val="43137"/>
                    </a:srgbClr>
                  </a:outerShdw>
                </a:effectLst>
                <a:latin typeface="Arial" charset="0"/>
              </a:rPr>
              <a:t>PENTECOST</a:t>
            </a:r>
          </a:p>
        </p:txBody>
      </p:sp>
      <p:sp>
        <p:nvSpPr>
          <p:cNvPr id="11271" name="Text Box 7"/>
          <p:cNvSpPr txBox="1">
            <a:spLocks noChangeArrowheads="1"/>
          </p:cNvSpPr>
          <p:nvPr/>
        </p:nvSpPr>
        <p:spPr bwMode="auto">
          <a:xfrm>
            <a:off x="2928938" y="3643313"/>
            <a:ext cx="2438400" cy="519112"/>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effectLst>
                  <a:outerShdw blurRad="38100" dist="38100" dir="2700000" algn="tl">
                    <a:srgbClr val="000000">
                      <a:alpha val="43137"/>
                    </a:srgbClr>
                  </a:outerShdw>
                </a:effectLst>
                <a:latin typeface="Arial" charset="0"/>
              </a:rPr>
              <a:t>GROWTH</a:t>
            </a:r>
          </a:p>
        </p:txBody>
      </p:sp>
      <p:sp>
        <p:nvSpPr>
          <p:cNvPr id="9221" name="Text Box 9"/>
          <p:cNvSpPr txBox="1">
            <a:spLocks noChangeArrowheads="1"/>
          </p:cNvSpPr>
          <p:nvPr/>
        </p:nvSpPr>
        <p:spPr bwMode="auto">
          <a:xfrm>
            <a:off x="685800" y="3733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15" name="Picture 14" descr="pentecost_sunday2.jpg"/>
          <p:cNvPicPr>
            <a:picLocks noChangeAspect="1"/>
          </p:cNvPicPr>
          <p:nvPr/>
        </p:nvPicPr>
        <p:blipFill>
          <a:blip r:embed="rId3" cstate="print"/>
          <a:stretch>
            <a:fillRect/>
          </a:stretch>
        </p:blipFill>
        <p:spPr>
          <a:xfrm>
            <a:off x="5500694" y="785794"/>
            <a:ext cx="3643306" cy="535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p:spPr>
      </p:pic>
      <p:sp>
        <p:nvSpPr>
          <p:cNvPr id="7" name="Text Box 7"/>
          <p:cNvSpPr txBox="1">
            <a:spLocks noChangeArrowheads="1"/>
          </p:cNvSpPr>
          <p:nvPr/>
        </p:nvSpPr>
        <p:spPr bwMode="auto">
          <a:xfrm>
            <a:off x="1285852" y="4286256"/>
            <a:ext cx="2571768" cy="523220"/>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effectLst>
                  <a:outerShdw blurRad="38100" dist="38100" dir="2700000" algn="tl">
                    <a:srgbClr val="000000">
                      <a:alpha val="43137"/>
                    </a:srgbClr>
                  </a:outerShdw>
                </a:effectLst>
                <a:latin typeface="Arial" charset="0"/>
              </a:rPr>
              <a:t>RESISTANCE</a:t>
            </a:r>
          </a:p>
        </p:txBody>
      </p:sp>
      <p:sp>
        <p:nvSpPr>
          <p:cNvPr id="8" name="Text Box 7"/>
          <p:cNvSpPr txBox="1">
            <a:spLocks noChangeArrowheads="1"/>
          </p:cNvSpPr>
          <p:nvPr/>
        </p:nvSpPr>
        <p:spPr bwMode="auto">
          <a:xfrm>
            <a:off x="3143240" y="5357826"/>
            <a:ext cx="2571768" cy="523220"/>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a:spcBef>
                <a:spcPct val="50000"/>
              </a:spcBef>
              <a:defRPr/>
            </a:pPr>
            <a:r>
              <a:rPr lang="en-US" sz="2800" b="1" dirty="0">
                <a:solidFill>
                  <a:srgbClr val="FF0000"/>
                </a:solidFill>
                <a:effectLst>
                  <a:outerShdw blurRad="38100" dist="38100" dir="2700000" algn="tl">
                    <a:srgbClr val="000000">
                      <a:alpha val="43137"/>
                    </a:srgbClr>
                  </a:outerShdw>
                </a:effectLst>
                <a:latin typeface="Arial" charset="0"/>
              </a:rPr>
              <a:t>COMMUNITY</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26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27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271"/>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cc597d1ef4829e1cc4c38533926ec3a39b4aed3"/>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2469</TotalTime>
  <Words>1726</Words>
  <Application>Microsoft Office PowerPoint</Application>
  <PresentationFormat>On-screen Show (4:3)</PresentationFormat>
  <Paragraphs>241</Paragraphs>
  <Slides>43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Chiller</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Third Missionary Journey (Acts 18:23-21-14) </vt:lpstr>
      <vt:lpstr>PowerPoint Presentation</vt:lpstr>
      <vt:lpstr>PowerPoint Presentation</vt:lpstr>
      <vt:lpstr>Paul's trek to Rome (Acts 20:2-28:31)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Gibson Productions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Survey</dc:title>
  <dc:creator>Timothy James Gibson</dc:creator>
  <cp:lastModifiedBy>Tim Gibson</cp:lastModifiedBy>
  <cp:revision>321</cp:revision>
  <dcterms:created xsi:type="dcterms:W3CDTF">2002-03-23T02:14:47Z</dcterms:created>
  <dcterms:modified xsi:type="dcterms:W3CDTF">2015-05-26T11:48:03Z</dcterms:modified>
</cp:coreProperties>
</file>